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56" r:id="rId6"/>
    <p:sldId id="267" r:id="rId7"/>
    <p:sldId id="481" r:id="rId8"/>
    <p:sldId id="263" r:id="rId9"/>
    <p:sldId id="417" r:id="rId10"/>
    <p:sldId id="323" r:id="rId11"/>
    <p:sldId id="416" r:id="rId12"/>
    <p:sldId id="327" r:id="rId13"/>
    <p:sldId id="408" r:id="rId14"/>
    <p:sldId id="496" r:id="rId15"/>
    <p:sldId id="447" r:id="rId16"/>
    <p:sldId id="449" r:id="rId17"/>
    <p:sldId id="502" r:id="rId18"/>
    <p:sldId id="403" r:id="rId19"/>
    <p:sldId id="494" r:id="rId20"/>
    <p:sldId id="495" r:id="rId21"/>
    <p:sldId id="490" r:id="rId22"/>
    <p:sldId id="445" r:id="rId23"/>
    <p:sldId id="501" r:id="rId24"/>
    <p:sldId id="357" r:id="rId25"/>
    <p:sldId id="422" r:id="rId26"/>
    <p:sldId id="406" r:id="rId27"/>
    <p:sldId id="411" r:id="rId28"/>
    <p:sldId id="503" r:id="rId29"/>
    <p:sldId id="492" r:id="rId30"/>
    <p:sldId id="493" r:id="rId31"/>
    <p:sldId id="40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7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2C0263-FDA0-4CE6-820F-953450CB8742}" v="21" dt="2019-08-23T14:32:04.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88" autoAdjust="0"/>
  </p:normalViewPr>
  <p:slideViewPr>
    <p:cSldViewPr snapToGrid="0">
      <p:cViewPr varScale="1">
        <p:scale>
          <a:sx n="83" d="100"/>
          <a:sy n="83" d="100"/>
        </p:scale>
        <p:origin x="22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Fulton" userId="6b7d4a80-3a17-48b4-be3b-c0e1aadb3ff7" providerId="ADAL" clId="{7F4C2ED6-7A2A-4066-B858-132E804FB3FE}"/>
    <pc:docChg chg="custSel delSld modSld">
      <pc:chgData name="Bill Fulton" userId="6b7d4a80-3a17-48b4-be3b-c0e1aadb3ff7" providerId="ADAL" clId="{7F4C2ED6-7A2A-4066-B858-132E804FB3FE}" dt="2019-08-20T15:25:54.290" v="291" actId="2696"/>
      <pc:docMkLst>
        <pc:docMk/>
      </pc:docMkLst>
      <pc:sldChg chg="modSp">
        <pc:chgData name="Bill Fulton" userId="6b7d4a80-3a17-48b4-be3b-c0e1aadb3ff7" providerId="ADAL" clId="{7F4C2ED6-7A2A-4066-B858-132E804FB3FE}" dt="2019-08-20T15:23:11.664" v="4" actId="20577"/>
        <pc:sldMkLst>
          <pc:docMk/>
          <pc:sldMk cId="4243106130" sldId="256"/>
        </pc:sldMkLst>
        <pc:spChg chg="mod">
          <ac:chgData name="Bill Fulton" userId="6b7d4a80-3a17-48b4-be3b-c0e1aadb3ff7" providerId="ADAL" clId="{7F4C2ED6-7A2A-4066-B858-132E804FB3FE}" dt="2019-08-20T15:23:11.664" v="4" actId="20577"/>
          <ac:spMkLst>
            <pc:docMk/>
            <pc:sldMk cId="4243106130" sldId="256"/>
            <ac:spMk id="3" creationId="{00000000-0000-0000-0000-000000000000}"/>
          </ac:spMkLst>
        </pc:spChg>
      </pc:sldChg>
      <pc:sldChg chg="modSp">
        <pc:chgData name="Bill Fulton" userId="6b7d4a80-3a17-48b4-be3b-c0e1aadb3ff7" providerId="ADAL" clId="{7F4C2ED6-7A2A-4066-B858-132E804FB3FE}" dt="2019-08-20T15:25:16.888" v="290" actId="20577"/>
        <pc:sldMkLst>
          <pc:docMk/>
          <pc:sldMk cId="364783619" sldId="403"/>
        </pc:sldMkLst>
        <pc:spChg chg="mod">
          <ac:chgData name="Bill Fulton" userId="6b7d4a80-3a17-48b4-be3b-c0e1aadb3ff7" providerId="ADAL" clId="{7F4C2ED6-7A2A-4066-B858-132E804FB3FE}" dt="2019-08-20T15:25:16.888" v="290" actId="20577"/>
          <ac:spMkLst>
            <pc:docMk/>
            <pc:sldMk cId="364783619" sldId="403"/>
            <ac:spMk id="4" creationId="{00000000-0000-0000-0000-000000000000}"/>
          </ac:spMkLst>
        </pc:spChg>
      </pc:sldChg>
      <pc:sldChg chg="del">
        <pc:chgData name="Bill Fulton" userId="6b7d4a80-3a17-48b4-be3b-c0e1aadb3ff7" providerId="ADAL" clId="{7F4C2ED6-7A2A-4066-B858-132E804FB3FE}" dt="2019-08-20T15:25:54.290" v="291" actId="2696"/>
        <pc:sldMkLst>
          <pc:docMk/>
          <pc:sldMk cId="3237248398" sldId="446"/>
        </pc:sldMkLst>
      </pc:sldChg>
      <pc:sldChg chg="del">
        <pc:chgData name="Bill Fulton" userId="6b7d4a80-3a17-48b4-be3b-c0e1aadb3ff7" providerId="ADAL" clId="{7F4C2ED6-7A2A-4066-B858-132E804FB3FE}" dt="2019-08-20T15:23:17.820" v="5" actId="2696"/>
        <pc:sldMkLst>
          <pc:docMk/>
          <pc:sldMk cId="486747417" sldId="450"/>
        </pc:sldMkLst>
      </pc:sldChg>
      <pc:sldChg chg="del">
        <pc:chgData name="Bill Fulton" userId="6b7d4a80-3a17-48b4-be3b-c0e1aadb3ff7" providerId="ADAL" clId="{7F4C2ED6-7A2A-4066-B858-132E804FB3FE}" dt="2019-08-20T15:23:03.233" v="0" actId="2696"/>
        <pc:sldMkLst>
          <pc:docMk/>
          <pc:sldMk cId="669839854" sldId="491"/>
        </pc:sldMkLst>
      </pc:sldChg>
    </pc:docChg>
  </pc:docChgLst>
  <pc:docChgLst>
    <pc:chgData name="Bill Fulton" userId="6b7d4a80-3a17-48b4-be3b-c0e1aadb3ff7" providerId="ADAL" clId="{C62C0263-FDA0-4CE6-820F-953450CB8742}"/>
    <pc:docChg chg="addSld delSld modSld sldOrd modNotesMaster">
      <pc:chgData name="Bill Fulton" userId="6b7d4a80-3a17-48b4-be3b-c0e1aadb3ff7" providerId="ADAL" clId="{C62C0263-FDA0-4CE6-820F-953450CB8742}" dt="2019-08-23T14:38:36.854" v="303" actId="20577"/>
      <pc:docMkLst>
        <pc:docMk/>
      </pc:docMkLst>
      <pc:sldChg chg="addSp delSp add ord">
        <pc:chgData name="Bill Fulton" userId="6b7d4a80-3a17-48b4-be3b-c0e1aadb3ff7" providerId="ADAL" clId="{C62C0263-FDA0-4CE6-820F-953450CB8742}" dt="2019-08-21T15:28:05.292" v="14"/>
        <pc:sldMkLst>
          <pc:docMk/>
          <pc:sldMk cId="3004623219" sldId="267"/>
        </pc:sldMkLst>
        <pc:picChg chg="add del">
          <ac:chgData name="Bill Fulton" userId="6b7d4a80-3a17-48b4-be3b-c0e1aadb3ff7" providerId="ADAL" clId="{C62C0263-FDA0-4CE6-820F-953450CB8742}" dt="2019-08-21T15:28:05.292" v="14"/>
          <ac:picMkLst>
            <pc:docMk/>
            <pc:sldMk cId="3004623219" sldId="267"/>
            <ac:picMk id="9" creationId="{72D26B1A-C7E2-45A6-A343-7F61902AADED}"/>
          </ac:picMkLst>
        </pc:picChg>
      </pc:sldChg>
      <pc:sldChg chg="ord">
        <pc:chgData name="Bill Fulton" userId="6b7d4a80-3a17-48b4-be3b-c0e1aadb3ff7" providerId="ADAL" clId="{C62C0263-FDA0-4CE6-820F-953450CB8742}" dt="2019-08-20T23:05:17.215" v="11"/>
        <pc:sldMkLst>
          <pc:docMk/>
          <pc:sldMk cId="4205067129" sldId="323"/>
        </pc:sldMkLst>
      </pc:sldChg>
      <pc:sldChg chg="ord">
        <pc:chgData name="Bill Fulton" userId="6b7d4a80-3a17-48b4-be3b-c0e1aadb3ff7" providerId="ADAL" clId="{C62C0263-FDA0-4CE6-820F-953450CB8742}" dt="2019-08-20T23:05:17.215" v="11"/>
        <pc:sldMkLst>
          <pc:docMk/>
          <pc:sldMk cId="4068467016" sldId="327"/>
        </pc:sldMkLst>
      </pc:sldChg>
      <pc:sldChg chg="add del">
        <pc:chgData name="Bill Fulton" userId="6b7d4a80-3a17-48b4-be3b-c0e1aadb3ff7" providerId="ADAL" clId="{C62C0263-FDA0-4CE6-820F-953450CB8742}" dt="2019-08-20T23:02:58.739" v="4" actId="2696"/>
        <pc:sldMkLst>
          <pc:docMk/>
          <pc:sldMk cId="4053084314" sldId="392"/>
        </pc:sldMkLst>
      </pc:sldChg>
      <pc:sldChg chg="ord">
        <pc:chgData name="Bill Fulton" userId="6b7d4a80-3a17-48b4-be3b-c0e1aadb3ff7" providerId="ADAL" clId="{C62C0263-FDA0-4CE6-820F-953450CB8742}" dt="2019-08-20T23:05:17.215" v="11"/>
        <pc:sldMkLst>
          <pc:docMk/>
          <pc:sldMk cId="749846668" sldId="408"/>
        </pc:sldMkLst>
      </pc:sldChg>
      <pc:sldChg chg="del">
        <pc:chgData name="Bill Fulton" userId="6b7d4a80-3a17-48b4-be3b-c0e1aadb3ff7" providerId="ADAL" clId="{C62C0263-FDA0-4CE6-820F-953450CB8742}" dt="2019-08-20T23:07:15.261" v="12" actId="2696"/>
        <pc:sldMkLst>
          <pc:docMk/>
          <pc:sldMk cId="3079135460" sldId="414"/>
        </pc:sldMkLst>
      </pc:sldChg>
      <pc:sldChg chg="ord">
        <pc:chgData name="Bill Fulton" userId="6b7d4a80-3a17-48b4-be3b-c0e1aadb3ff7" providerId="ADAL" clId="{C62C0263-FDA0-4CE6-820F-953450CB8742}" dt="2019-08-20T23:05:17.215" v="11"/>
        <pc:sldMkLst>
          <pc:docMk/>
          <pc:sldMk cId="1811821559" sldId="416"/>
        </pc:sldMkLst>
      </pc:sldChg>
      <pc:sldChg chg="modSp add ord">
        <pc:chgData name="Bill Fulton" userId="6b7d4a80-3a17-48b4-be3b-c0e1aadb3ff7" providerId="ADAL" clId="{C62C0263-FDA0-4CE6-820F-953450CB8742}" dt="2019-08-20T23:04:50.109" v="10"/>
        <pc:sldMkLst>
          <pc:docMk/>
          <pc:sldMk cId="738733022" sldId="417"/>
        </pc:sldMkLst>
        <pc:spChg chg="mod">
          <ac:chgData name="Bill Fulton" userId="6b7d4a80-3a17-48b4-be3b-c0e1aadb3ff7" providerId="ADAL" clId="{C62C0263-FDA0-4CE6-820F-953450CB8742}" dt="2019-08-20T23:04:23.982" v="9" actId="2711"/>
          <ac:spMkLst>
            <pc:docMk/>
            <pc:sldMk cId="738733022" sldId="417"/>
            <ac:spMk id="2" creationId="{00000000-0000-0000-0000-000000000000}"/>
          </ac:spMkLst>
        </pc:spChg>
        <pc:spChg chg="mod">
          <ac:chgData name="Bill Fulton" userId="6b7d4a80-3a17-48b4-be3b-c0e1aadb3ff7" providerId="ADAL" clId="{C62C0263-FDA0-4CE6-820F-953450CB8742}" dt="2019-08-20T23:04:14.840" v="8" actId="2711"/>
          <ac:spMkLst>
            <pc:docMk/>
            <pc:sldMk cId="738733022" sldId="417"/>
            <ac:spMk id="7" creationId="{00000000-0000-0000-0000-000000000000}"/>
          </ac:spMkLst>
        </pc:spChg>
      </pc:sldChg>
      <pc:sldChg chg="ord">
        <pc:chgData name="Bill Fulton" userId="6b7d4a80-3a17-48b4-be3b-c0e1aadb3ff7" providerId="ADAL" clId="{C62C0263-FDA0-4CE6-820F-953450CB8742}" dt="2019-08-20T15:48:33.516" v="2"/>
        <pc:sldMkLst>
          <pc:docMk/>
          <pc:sldMk cId="4012014128" sldId="445"/>
        </pc:sldMkLst>
      </pc:sldChg>
      <pc:sldChg chg="ord">
        <pc:chgData name="Bill Fulton" userId="6b7d4a80-3a17-48b4-be3b-c0e1aadb3ff7" providerId="ADAL" clId="{C62C0263-FDA0-4CE6-820F-953450CB8742}" dt="2019-08-20T23:05:17.215" v="11"/>
        <pc:sldMkLst>
          <pc:docMk/>
          <pc:sldMk cId="484794237" sldId="447"/>
        </pc:sldMkLst>
      </pc:sldChg>
      <pc:sldChg chg="ord">
        <pc:chgData name="Bill Fulton" userId="6b7d4a80-3a17-48b4-be3b-c0e1aadb3ff7" providerId="ADAL" clId="{C62C0263-FDA0-4CE6-820F-953450CB8742}" dt="2019-08-20T23:05:17.215" v="11"/>
        <pc:sldMkLst>
          <pc:docMk/>
          <pc:sldMk cId="2212992839" sldId="449"/>
        </pc:sldMkLst>
      </pc:sldChg>
      <pc:sldChg chg="modSp add ord modAnim">
        <pc:chgData name="Bill Fulton" userId="6b7d4a80-3a17-48b4-be3b-c0e1aadb3ff7" providerId="ADAL" clId="{C62C0263-FDA0-4CE6-820F-953450CB8742}" dt="2019-08-21T15:29:31.643" v="22"/>
        <pc:sldMkLst>
          <pc:docMk/>
          <pc:sldMk cId="2070165624" sldId="481"/>
        </pc:sldMkLst>
        <pc:spChg chg="mod">
          <ac:chgData name="Bill Fulton" userId="6b7d4a80-3a17-48b4-be3b-c0e1aadb3ff7" providerId="ADAL" clId="{C62C0263-FDA0-4CE6-820F-953450CB8742}" dt="2019-08-21T15:28:45.821" v="20" actId="20577"/>
          <ac:spMkLst>
            <pc:docMk/>
            <pc:sldMk cId="2070165624" sldId="481"/>
            <ac:spMk id="2" creationId="{00000000-0000-0000-0000-000000000000}"/>
          </ac:spMkLst>
        </pc:spChg>
        <pc:picChg chg="mod">
          <ac:chgData name="Bill Fulton" userId="6b7d4a80-3a17-48b4-be3b-c0e1aadb3ff7" providerId="ADAL" clId="{C62C0263-FDA0-4CE6-820F-953450CB8742}" dt="2019-08-21T15:28:18.760" v="15" actId="1076"/>
          <ac:picMkLst>
            <pc:docMk/>
            <pc:sldMk cId="2070165624" sldId="481"/>
            <ac:picMk id="9" creationId="{95FA5B85-BF98-4E9B-B137-1E428BB87831}"/>
          </ac:picMkLst>
        </pc:picChg>
        <pc:picChg chg="mod">
          <ac:chgData name="Bill Fulton" userId="6b7d4a80-3a17-48b4-be3b-c0e1aadb3ff7" providerId="ADAL" clId="{C62C0263-FDA0-4CE6-820F-953450CB8742}" dt="2019-08-21T15:28:43.509" v="18" actId="1076"/>
          <ac:picMkLst>
            <pc:docMk/>
            <pc:sldMk cId="2070165624" sldId="481"/>
            <ac:picMk id="10" creationId="{B2F27043-0065-4497-ABD8-7F485E5A0B3A}"/>
          </ac:picMkLst>
        </pc:picChg>
        <pc:picChg chg="mod">
          <ac:chgData name="Bill Fulton" userId="6b7d4a80-3a17-48b4-be3b-c0e1aadb3ff7" providerId="ADAL" clId="{C62C0263-FDA0-4CE6-820F-953450CB8742}" dt="2019-08-21T15:28:40.690" v="17" actId="1076"/>
          <ac:picMkLst>
            <pc:docMk/>
            <pc:sldMk cId="2070165624" sldId="481"/>
            <ac:picMk id="11" creationId="{AEACC957-C1C0-4E93-AF88-6AC7AF6F205C}"/>
          </ac:picMkLst>
        </pc:picChg>
      </pc:sldChg>
      <pc:sldChg chg="ord">
        <pc:chgData name="Bill Fulton" userId="6b7d4a80-3a17-48b4-be3b-c0e1aadb3ff7" providerId="ADAL" clId="{C62C0263-FDA0-4CE6-820F-953450CB8742}" dt="2019-08-20T15:48:19.794" v="1"/>
        <pc:sldMkLst>
          <pc:docMk/>
          <pc:sldMk cId="3656496546" sldId="490"/>
        </pc:sldMkLst>
      </pc:sldChg>
      <pc:sldChg chg="ord">
        <pc:chgData name="Bill Fulton" userId="6b7d4a80-3a17-48b4-be3b-c0e1aadb3ff7" providerId="ADAL" clId="{C62C0263-FDA0-4CE6-820F-953450CB8742}" dt="2019-08-20T23:05:17.215" v="11"/>
        <pc:sldMkLst>
          <pc:docMk/>
          <pc:sldMk cId="1031505693" sldId="496"/>
        </pc:sldMkLst>
      </pc:sldChg>
      <pc:sldChg chg="add">
        <pc:chgData name="Bill Fulton" userId="6b7d4a80-3a17-48b4-be3b-c0e1aadb3ff7" providerId="ADAL" clId="{C62C0263-FDA0-4CE6-820F-953450CB8742}" dt="2019-08-21T16:03:23.653" v="23"/>
        <pc:sldMkLst>
          <pc:docMk/>
          <pc:sldMk cId="3482499795" sldId="501"/>
        </pc:sldMkLst>
      </pc:sldChg>
      <pc:sldChg chg="addSp delSp modSp add ord modAnim">
        <pc:chgData name="Bill Fulton" userId="6b7d4a80-3a17-48b4-be3b-c0e1aadb3ff7" providerId="ADAL" clId="{C62C0263-FDA0-4CE6-820F-953450CB8742}" dt="2019-08-23T14:25:17.089" v="61"/>
        <pc:sldMkLst>
          <pc:docMk/>
          <pc:sldMk cId="733998807" sldId="502"/>
        </pc:sldMkLst>
        <pc:spChg chg="mod">
          <ac:chgData name="Bill Fulton" userId="6b7d4a80-3a17-48b4-be3b-c0e1aadb3ff7" providerId="ADAL" clId="{C62C0263-FDA0-4CE6-820F-953450CB8742}" dt="2019-08-23T14:24:19.648" v="60" actId="20577"/>
          <ac:spMkLst>
            <pc:docMk/>
            <pc:sldMk cId="733998807" sldId="502"/>
            <ac:spMk id="2" creationId="{645E73AD-2699-42EB-823E-854B80A3170A}"/>
          </ac:spMkLst>
        </pc:spChg>
        <pc:spChg chg="del">
          <ac:chgData name="Bill Fulton" userId="6b7d4a80-3a17-48b4-be3b-c0e1aadb3ff7" providerId="ADAL" clId="{C62C0263-FDA0-4CE6-820F-953450CB8742}" dt="2019-08-23T14:25:17.089" v="61"/>
          <ac:spMkLst>
            <pc:docMk/>
            <pc:sldMk cId="733998807" sldId="502"/>
            <ac:spMk id="3" creationId="{27BF0D96-A7CF-440A-948B-EE0E9F87CC97}"/>
          </ac:spMkLst>
        </pc:spChg>
        <pc:picChg chg="add mod">
          <ac:chgData name="Bill Fulton" userId="6b7d4a80-3a17-48b4-be3b-c0e1aadb3ff7" providerId="ADAL" clId="{C62C0263-FDA0-4CE6-820F-953450CB8742}" dt="2019-08-23T14:25:17.089" v="61"/>
          <ac:picMkLst>
            <pc:docMk/>
            <pc:sldMk cId="733998807" sldId="502"/>
            <ac:picMk id="4" creationId="{F7D50021-D9D6-4890-BC30-B8F2FACB8B7C}"/>
          </ac:picMkLst>
        </pc:picChg>
      </pc:sldChg>
      <pc:sldChg chg="modSp add">
        <pc:chgData name="Bill Fulton" userId="6b7d4a80-3a17-48b4-be3b-c0e1aadb3ff7" providerId="ADAL" clId="{C62C0263-FDA0-4CE6-820F-953450CB8742}" dt="2019-08-23T14:38:36.854" v="303" actId="20577"/>
        <pc:sldMkLst>
          <pc:docMk/>
          <pc:sldMk cId="356995609" sldId="503"/>
        </pc:sldMkLst>
        <pc:spChg chg="mod">
          <ac:chgData name="Bill Fulton" userId="6b7d4a80-3a17-48b4-be3b-c0e1aadb3ff7" providerId="ADAL" clId="{C62C0263-FDA0-4CE6-820F-953450CB8742}" dt="2019-08-23T14:32:16.268" v="85" actId="20577"/>
          <ac:spMkLst>
            <pc:docMk/>
            <pc:sldMk cId="356995609" sldId="503"/>
            <ac:spMk id="2" creationId="{C0B20925-1A07-4882-8997-B86C6E89A63D}"/>
          </ac:spMkLst>
        </pc:spChg>
        <pc:spChg chg="mod">
          <ac:chgData name="Bill Fulton" userId="6b7d4a80-3a17-48b4-be3b-c0e1aadb3ff7" providerId="ADAL" clId="{C62C0263-FDA0-4CE6-820F-953450CB8742}" dt="2019-08-23T14:38:36.854" v="303" actId="20577"/>
          <ac:spMkLst>
            <pc:docMk/>
            <pc:sldMk cId="356995609" sldId="503"/>
            <ac:spMk id="3" creationId="{A4770AB6-A5AE-481A-8A32-502D634879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4F33A-4DF7-43C2-B9A5-AA6D9EE51EE2}" type="doc">
      <dgm:prSet loTypeId="urn:microsoft.com/office/officeart/2005/8/layout/chevron1" loCatId="process" qsTypeId="urn:microsoft.com/office/officeart/2005/8/quickstyle/simple1" qsCatId="simple" csTypeId="urn:microsoft.com/office/officeart/2005/8/colors/colorful2" csCatId="colorful" phldr="1"/>
      <dgm:spPr/>
    </dgm:pt>
    <dgm:pt modelId="{6597616E-437A-4B8E-821E-167CE41B5A82}">
      <dgm:prSet phldrT="[Text]"/>
      <dgm:spPr/>
      <dgm:t>
        <a:bodyPr/>
        <a:lstStyle/>
        <a:p>
          <a:r>
            <a:rPr lang="en-US"/>
            <a:t>High Quality Process</a:t>
          </a:r>
        </a:p>
      </dgm:t>
    </dgm:pt>
    <dgm:pt modelId="{FC361C38-F41B-4510-ABF4-1176075F368A}" type="parTrans" cxnId="{15AE8FA4-F476-45A1-A6C2-C353010E80E7}">
      <dgm:prSet/>
      <dgm:spPr/>
      <dgm:t>
        <a:bodyPr/>
        <a:lstStyle/>
        <a:p>
          <a:endParaRPr lang="en-US"/>
        </a:p>
      </dgm:t>
    </dgm:pt>
    <dgm:pt modelId="{394C958E-BADC-40AD-AEC4-2111FDB4CC5C}" type="sibTrans" cxnId="{15AE8FA4-F476-45A1-A6C2-C353010E80E7}">
      <dgm:prSet/>
      <dgm:spPr/>
      <dgm:t>
        <a:bodyPr/>
        <a:lstStyle/>
        <a:p>
          <a:endParaRPr lang="en-US"/>
        </a:p>
      </dgm:t>
    </dgm:pt>
    <dgm:pt modelId="{C064C6AD-C208-4676-AAFB-F49B3991272D}">
      <dgm:prSet phldrT="[Text]"/>
      <dgm:spPr/>
      <dgm:t>
        <a:bodyPr/>
        <a:lstStyle/>
        <a:p>
          <a:r>
            <a:rPr lang="en-US"/>
            <a:t>Commitment</a:t>
          </a:r>
        </a:p>
      </dgm:t>
    </dgm:pt>
    <dgm:pt modelId="{890726A8-A91D-4891-88F4-E790362BEDC9}" type="parTrans" cxnId="{C09E43B2-3211-44AC-9009-6FC5688E0E6C}">
      <dgm:prSet/>
      <dgm:spPr/>
      <dgm:t>
        <a:bodyPr/>
        <a:lstStyle/>
        <a:p>
          <a:endParaRPr lang="en-US"/>
        </a:p>
      </dgm:t>
    </dgm:pt>
    <dgm:pt modelId="{8CB37AFD-392B-47F5-9185-920308C1EBDE}" type="sibTrans" cxnId="{C09E43B2-3211-44AC-9009-6FC5688E0E6C}">
      <dgm:prSet/>
      <dgm:spPr/>
      <dgm:t>
        <a:bodyPr/>
        <a:lstStyle/>
        <a:p>
          <a:endParaRPr lang="en-US"/>
        </a:p>
      </dgm:t>
    </dgm:pt>
    <dgm:pt modelId="{7FEE92AA-0A49-4CA7-8078-3E40797E251A}">
      <dgm:prSet phldrT="[Text]"/>
      <dgm:spPr/>
      <dgm:t>
        <a:bodyPr/>
        <a:lstStyle/>
        <a:p>
          <a:r>
            <a:rPr lang="en-US"/>
            <a:t>Cooperation</a:t>
          </a:r>
        </a:p>
      </dgm:t>
    </dgm:pt>
    <dgm:pt modelId="{407BD70E-FBA6-49E7-9767-6C79E62D55AB}" type="parTrans" cxnId="{FB44BF24-1367-44D9-904B-7C7622634B7F}">
      <dgm:prSet/>
      <dgm:spPr/>
      <dgm:t>
        <a:bodyPr/>
        <a:lstStyle/>
        <a:p>
          <a:endParaRPr lang="en-US"/>
        </a:p>
      </dgm:t>
    </dgm:pt>
    <dgm:pt modelId="{A14211DC-A468-426A-ACFE-697AEA60FB3E}" type="sibTrans" cxnId="{FB44BF24-1367-44D9-904B-7C7622634B7F}">
      <dgm:prSet/>
      <dgm:spPr/>
      <dgm:t>
        <a:bodyPr/>
        <a:lstStyle/>
        <a:p>
          <a:endParaRPr lang="en-US"/>
        </a:p>
      </dgm:t>
    </dgm:pt>
    <dgm:pt modelId="{15C755CB-394A-46B3-9BFD-A91B12D7B729}">
      <dgm:prSet phldrT="[Text]"/>
      <dgm:spPr/>
      <dgm:t>
        <a:bodyPr/>
        <a:lstStyle/>
        <a:p>
          <a:r>
            <a:rPr lang="en-US"/>
            <a:t>Effectiveness</a:t>
          </a:r>
        </a:p>
      </dgm:t>
    </dgm:pt>
    <dgm:pt modelId="{C32CF687-4B77-43FB-8AF1-54C5970463BA}" type="parTrans" cxnId="{BC9F8F7E-8DE4-4BF6-955E-E843124FEDEE}">
      <dgm:prSet/>
      <dgm:spPr/>
      <dgm:t>
        <a:bodyPr/>
        <a:lstStyle/>
        <a:p>
          <a:endParaRPr lang="en-US"/>
        </a:p>
      </dgm:t>
    </dgm:pt>
    <dgm:pt modelId="{7638CE60-44C0-4CF7-8DB4-20C32F8BB4D8}" type="sibTrans" cxnId="{BC9F8F7E-8DE4-4BF6-955E-E843124FEDEE}">
      <dgm:prSet/>
      <dgm:spPr/>
      <dgm:t>
        <a:bodyPr/>
        <a:lstStyle/>
        <a:p>
          <a:endParaRPr lang="en-US"/>
        </a:p>
      </dgm:t>
    </dgm:pt>
    <dgm:pt modelId="{696C92D0-B4F8-4A3F-8DE9-D107B849EDBE}" type="pres">
      <dgm:prSet presAssocID="{CD24F33A-4DF7-43C2-B9A5-AA6D9EE51EE2}" presName="Name0" presStyleCnt="0">
        <dgm:presLayoutVars>
          <dgm:dir/>
          <dgm:animLvl val="lvl"/>
          <dgm:resizeHandles val="exact"/>
        </dgm:presLayoutVars>
      </dgm:prSet>
      <dgm:spPr/>
    </dgm:pt>
    <dgm:pt modelId="{D800FBFA-8A91-42EE-8F90-9029DF034660}" type="pres">
      <dgm:prSet presAssocID="{6597616E-437A-4B8E-821E-167CE41B5A82}" presName="parTxOnly" presStyleLbl="node1" presStyleIdx="0" presStyleCnt="4">
        <dgm:presLayoutVars>
          <dgm:chMax val="0"/>
          <dgm:chPref val="0"/>
          <dgm:bulletEnabled val="1"/>
        </dgm:presLayoutVars>
      </dgm:prSet>
      <dgm:spPr/>
    </dgm:pt>
    <dgm:pt modelId="{724B06DF-6942-4145-B0D7-3826335D308F}" type="pres">
      <dgm:prSet presAssocID="{394C958E-BADC-40AD-AEC4-2111FDB4CC5C}" presName="parTxOnlySpace" presStyleCnt="0"/>
      <dgm:spPr/>
    </dgm:pt>
    <dgm:pt modelId="{029C1365-4E55-4103-B012-E8D2E32FF005}" type="pres">
      <dgm:prSet presAssocID="{C064C6AD-C208-4676-AAFB-F49B3991272D}" presName="parTxOnly" presStyleLbl="node1" presStyleIdx="1" presStyleCnt="4">
        <dgm:presLayoutVars>
          <dgm:chMax val="0"/>
          <dgm:chPref val="0"/>
          <dgm:bulletEnabled val="1"/>
        </dgm:presLayoutVars>
      </dgm:prSet>
      <dgm:spPr/>
    </dgm:pt>
    <dgm:pt modelId="{3BA80EBF-B4CD-4669-89E5-41EC11ED10FB}" type="pres">
      <dgm:prSet presAssocID="{8CB37AFD-392B-47F5-9185-920308C1EBDE}" presName="parTxOnlySpace" presStyleCnt="0"/>
      <dgm:spPr/>
    </dgm:pt>
    <dgm:pt modelId="{1969DDEA-4CD9-4A10-B84C-DE825F173A4E}" type="pres">
      <dgm:prSet presAssocID="{7FEE92AA-0A49-4CA7-8078-3E40797E251A}" presName="parTxOnly" presStyleLbl="node1" presStyleIdx="2" presStyleCnt="4">
        <dgm:presLayoutVars>
          <dgm:chMax val="0"/>
          <dgm:chPref val="0"/>
          <dgm:bulletEnabled val="1"/>
        </dgm:presLayoutVars>
      </dgm:prSet>
      <dgm:spPr/>
    </dgm:pt>
    <dgm:pt modelId="{4982390E-FA24-4A88-A9FD-DEC446978592}" type="pres">
      <dgm:prSet presAssocID="{A14211DC-A468-426A-ACFE-697AEA60FB3E}" presName="parTxOnlySpace" presStyleCnt="0"/>
      <dgm:spPr/>
    </dgm:pt>
    <dgm:pt modelId="{647A5BFD-5627-4DC7-B8C9-C31097D60F6D}" type="pres">
      <dgm:prSet presAssocID="{15C755CB-394A-46B3-9BFD-A91B12D7B729}" presName="parTxOnly" presStyleLbl="node1" presStyleIdx="3" presStyleCnt="4">
        <dgm:presLayoutVars>
          <dgm:chMax val="0"/>
          <dgm:chPref val="0"/>
          <dgm:bulletEnabled val="1"/>
        </dgm:presLayoutVars>
      </dgm:prSet>
      <dgm:spPr/>
    </dgm:pt>
  </dgm:ptLst>
  <dgm:cxnLst>
    <dgm:cxn modelId="{FB44BF24-1367-44D9-904B-7C7622634B7F}" srcId="{CD24F33A-4DF7-43C2-B9A5-AA6D9EE51EE2}" destId="{7FEE92AA-0A49-4CA7-8078-3E40797E251A}" srcOrd="2" destOrd="0" parTransId="{407BD70E-FBA6-49E7-9767-6C79E62D55AB}" sibTransId="{A14211DC-A468-426A-ACFE-697AEA60FB3E}"/>
    <dgm:cxn modelId="{89C2E053-04E1-A14E-9D57-253E3722592D}" type="presOf" srcId="{7FEE92AA-0A49-4CA7-8078-3E40797E251A}" destId="{1969DDEA-4CD9-4A10-B84C-DE825F173A4E}" srcOrd="0" destOrd="0" presId="urn:microsoft.com/office/officeart/2005/8/layout/chevron1"/>
    <dgm:cxn modelId="{73B31874-69D4-2445-AC25-4EFF04EC57B2}" type="presOf" srcId="{15C755CB-394A-46B3-9BFD-A91B12D7B729}" destId="{647A5BFD-5627-4DC7-B8C9-C31097D60F6D}" srcOrd="0" destOrd="0" presId="urn:microsoft.com/office/officeart/2005/8/layout/chevron1"/>
    <dgm:cxn modelId="{713B9874-F173-6448-991B-7367A6534790}" type="presOf" srcId="{6597616E-437A-4B8E-821E-167CE41B5A82}" destId="{D800FBFA-8A91-42EE-8F90-9029DF034660}" srcOrd="0" destOrd="0" presId="urn:microsoft.com/office/officeart/2005/8/layout/chevron1"/>
    <dgm:cxn modelId="{BC9F8F7E-8DE4-4BF6-955E-E843124FEDEE}" srcId="{CD24F33A-4DF7-43C2-B9A5-AA6D9EE51EE2}" destId="{15C755CB-394A-46B3-9BFD-A91B12D7B729}" srcOrd="3" destOrd="0" parTransId="{C32CF687-4B77-43FB-8AF1-54C5970463BA}" sibTransId="{7638CE60-44C0-4CF7-8DB4-20C32F8BB4D8}"/>
    <dgm:cxn modelId="{69BF0EA4-8AE5-8E45-9CD4-CC15BB87EE9B}" type="presOf" srcId="{CD24F33A-4DF7-43C2-B9A5-AA6D9EE51EE2}" destId="{696C92D0-B4F8-4A3F-8DE9-D107B849EDBE}" srcOrd="0" destOrd="0" presId="urn:microsoft.com/office/officeart/2005/8/layout/chevron1"/>
    <dgm:cxn modelId="{15AE8FA4-F476-45A1-A6C2-C353010E80E7}" srcId="{CD24F33A-4DF7-43C2-B9A5-AA6D9EE51EE2}" destId="{6597616E-437A-4B8E-821E-167CE41B5A82}" srcOrd="0" destOrd="0" parTransId="{FC361C38-F41B-4510-ABF4-1176075F368A}" sibTransId="{394C958E-BADC-40AD-AEC4-2111FDB4CC5C}"/>
    <dgm:cxn modelId="{C09E43B2-3211-44AC-9009-6FC5688E0E6C}" srcId="{CD24F33A-4DF7-43C2-B9A5-AA6D9EE51EE2}" destId="{C064C6AD-C208-4676-AAFB-F49B3991272D}" srcOrd="1" destOrd="0" parTransId="{890726A8-A91D-4891-88F4-E790362BEDC9}" sibTransId="{8CB37AFD-392B-47F5-9185-920308C1EBDE}"/>
    <dgm:cxn modelId="{543997FD-FC77-244E-A3DC-B1021680C274}" type="presOf" srcId="{C064C6AD-C208-4676-AAFB-F49B3991272D}" destId="{029C1365-4E55-4103-B012-E8D2E32FF005}" srcOrd="0" destOrd="0" presId="urn:microsoft.com/office/officeart/2005/8/layout/chevron1"/>
    <dgm:cxn modelId="{A838650E-10DF-1E46-99B6-269E84E4488A}" type="presParOf" srcId="{696C92D0-B4F8-4A3F-8DE9-D107B849EDBE}" destId="{D800FBFA-8A91-42EE-8F90-9029DF034660}" srcOrd="0" destOrd="0" presId="urn:microsoft.com/office/officeart/2005/8/layout/chevron1"/>
    <dgm:cxn modelId="{C4547E3F-B123-8B41-B895-01DCFC5182B8}" type="presParOf" srcId="{696C92D0-B4F8-4A3F-8DE9-D107B849EDBE}" destId="{724B06DF-6942-4145-B0D7-3826335D308F}" srcOrd="1" destOrd="0" presId="urn:microsoft.com/office/officeart/2005/8/layout/chevron1"/>
    <dgm:cxn modelId="{ECBA362A-E9BE-3C4F-AD9F-D7824F882CF6}" type="presParOf" srcId="{696C92D0-B4F8-4A3F-8DE9-D107B849EDBE}" destId="{029C1365-4E55-4103-B012-E8D2E32FF005}" srcOrd="2" destOrd="0" presId="urn:microsoft.com/office/officeart/2005/8/layout/chevron1"/>
    <dgm:cxn modelId="{F8069E21-6540-F04E-935F-E583B035DDA3}" type="presParOf" srcId="{696C92D0-B4F8-4A3F-8DE9-D107B849EDBE}" destId="{3BA80EBF-B4CD-4669-89E5-41EC11ED10FB}" srcOrd="3" destOrd="0" presId="urn:microsoft.com/office/officeart/2005/8/layout/chevron1"/>
    <dgm:cxn modelId="{CCD51E58-2B61-5241-8C08-A89D01947BB6}" type="presParOf" srcId="{696C92D0-B4F8-4A3F-8DE9-D107B849EDBE}" destId="{1969DDEA-4CD9-4A10-B84C-DE825F173A4E}" srcOrd="4" destOrd="0" presId="urn:microsoft.com/office/officeart/2005/8/layout/chevron1"/>
    <dgm:cxn modelId="{CB2008D4-9D41-BE4C-9E91-BBE38C5F6917}" type="presParOf" srcId="{696C92D0-B4F8-4A3F-8DE9-D107B849EDBE}" destId="{4982390E-FA24-4A88-A9FD-DEC446978592}" srcOrd="5" destOrd="0" presId="urn:microsoft.com/office/officeart/2005/8/layout/chevron1"/>
    <dgm:cxn modelId="{5E3738B2-3B16-F546-B2D2-B086ED276907}" type="presParOf" srcId="{696C92D0-B4F8-4A3F-8DE9-D107B849EDBE}" destId="{647A5BFD-5627-4DC7-B8C9-C31097D60F6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0FBFA-8A91-42EE-8F90-9029DF034660}">
      <dsp:nvSpPr>
        <dsp:cNvPr id="0" name=""/>
        <dsp:cNvSpPr/>
      </dsp:nvSpPr>
      <dsp:spPr>
        <a:xfrm>
          <a:off x="4520" y="1973555"/>
          <a:ext cx="2631482" cy="105259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High Quality Process</a:t>
          </a:r>
        </a:p>
      </dsp:txBody>
      <dsp:txXfrm>
        <a:off x="530816" y="1973555"/>
        <a:ext cx="1578890" cy="1052592"/>
      </dsp:txXfrm>
    </dsp:sp>
    <dsp:sp modelId="{029C1365-4E55-4103-B012-E8D2E32FF005}">
      <dsp:nvSpPr>
        <dsp:cNvPr id="0" name=""/>
        <dsp:cNvSpPr/>
      </dsp:nvSpPr>
      <dsp:spPr>
        <a:xfrm>
          <a:off x="2372854" y="1973555"/>
          <a:ext cx="2631482" cy="1052592"/>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Commitment</a:t>
          </a:r>
        </a:p>
      </dsp:txBody>
      <dsp:txXfrm>
        <a:off x="2899150" y="1973555"/>
        <a:ext cx="1578890" cy="1052592"/>
      </dsp:txXfrm>
    </dsp:sp>
    <dsp:sp modelId="{1969DDEA-4CD9-4A10-B84C-DE825F173A4E}">
      <dsp:nvSpPr>
        <dsp:cNvPr id="0" name=""/>
        <dsp:cNvSpPr/>
      </dsp:nvSpPr>
      <dsp:spPr>
        <a:xfrm>
          <a:off x="4741188" y="1973555"/>
          <a:ext cx="2631482" cy="1052592"/>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Cooperation</a:t>
          </a:r>
        </a:p>
      </dsp:txBody>
      <dsp:txXfrm>
        <a:off x="5267484" y="1973555"/>
        <a:ext cx="1578890" cy="1052592"/>
      </dsp:txXfrm>
    </dsp:sp>
    <dsp:sp modelId="{647A5BFD-5627-4DC7-B8C9-C31097D60F6D}">
      <dsp:nvSpPr>
        <dsp:cNvPr id="0" name=""/>
        <dsp:cNvSpPr/>
      </dsp:nvSpPr>
      <dsp:spPr>
        <a:xfrm>
          <a:off x="7109522" y="1973555"/>
          <a:ext cx="2631482" cy="1052592"/>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t>Effectiveness</a:t>
          </a:r>
        </a:p>
      </dsp:txBody>
      <dsp:txXfrm>
        <a:off x="7635818" y="1973555"/>
        <a:ext cx="1578890" cy="10525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96F2FF-225C-41D1-BAAB-F405F4A19E16}" type="datetimeFigureOut">
              <a:rPr lang="en-US" smtClean="0"/>
              <a:t>8/23/2019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EE829F-C918-4081-84F5-F70CBAFEE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d.com/talks/jeremy_heimans_what_new_power_looks_like/transcript?language=en#t-25230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he Civic Canopy transforms</a:t>
            </a:r>
            <a:r>
              <a:rPr lang="en-US" baseline="0" dirty="0"/>
              <a:t> the way pivotal issues are solved by creating a culture of collaboration across Colorado</a:t>
            </a:r>
          </a:p>
          <a:p>
            <a:pPr marL="174708" indent="-174708">
              <a:buFont typeface="Arial" panose="020B0604020202020204" pitchFamily="34" charset="0"/>
              <a:buChar char="•"/>
            </a:pPr>
            <a:r>
              <a:rPr lang="en-US" baseline="0" dirty="0"/>
              <a:t>The Civic Canopy is a community-based nonprofit working to connect diverse groups of people seeking change in their communities</a:t>
            </a:r>
          </a:p>
          <a:p>
            <a:pPr marL="174708" indent="-174708">
              <a:buFont typeface="Arial" panose="020B0604020202020204" pitchFamily="34" charset="0"/>
              <a:buChar char="•"/>
            </a:pPr>
            <a:r>
              <a:rPr lang="en-US" baseline="0" dirty="0"/>
              <a:t>We use a research-based Community Learning Model to drive our work supporting a 3 part platform that:</a:t>
            </a:r>
          </a:p>
          <a:p>
            <a:pPr marL="640594" lvl="1" indent="-174708">
              <a:buFont typeface="Arial" panose="020B0604020202020204" pitchFamily="34" charset="0"/>
              <a:buChar char="•"/>
            </a:pPr>
            <a:r>
              <a:rPr lang="en-US" baseline="0" dirty="0"/>
              <a:t>Builds connections through shared technology;</a:t>
            </a:r>
          </a:p>
          <a:p>
            <a:pPr marL="640594" lvl="1" indent="-174708">
              <a:buFont typeface="Arial" panose="020B0604020202020204" pitchFamily="34" charset="0"/>
              <a:buChar char="•"/>
            </a:pPr>
            <a:r>
              <a:rPr lang="en-US" baseline="0" dirty="0"/>
              <a:t>Builds capacity through training and technical assistance; and</a:t>
            </a:r>
          </a:p>
          <a:p>
            <a:pPr marL="640594" lvl="1" indent="-174708">
              <a:buFont typeface="Arial" panose="020B0604020202020204" pitchFamily="34" charset="0"/>
              <a:buChar char="•"/>
            </a:pPr>
            <a:r>
              <a:rPr lang="en-US" baseline="0" dirty="0"/>
              <a:t>Builds a movement through engagement and advocacy</a:t>
            </a:r>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2</a:t>
            </a:fld>
            <a:endParaRPr lang="en-US"/>
          </a:p>
        </p:txBody>
      </p:sp>
    </p:spTree>
    <p:extLst>
      <p:ext uri="{BB962C8B-B14F-4D97-AF65-F5344CB8AC3E}">
        <p14:creationId xmlns:p14="http://schemas.microsoft.com/office/powerpoint/2010/main" val="178994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Strive</a:t>
            </a:r>
            <a:r>
              <a:rPr lang="en-US" baseline="0" dirty="0"/>
              <a:t> has a model that describes this evolved thinking of a continuum of engagement.  It describes the differences along with the variation in depth of engagement and numbers potentially engaged</a:t>
            </a:r>
          </a:p>
          <a:p>
            <a:endParaRPr lang="en-US" baseline="0" dirty="0"/>
          </a:p>
          <a:p>
            <a:r>
              <a:rPr lang="en-US" baseline="0" dirty="0"/>
              <a:t>Transactional- </a:t>
            </a:r>
          </a:p>
          <a:p>
            <a:pPr marL="178027" indent="-178027">
              <a:buFont typeface="Arial" panose="020B0604020202020204" pitchFamily="34" charset="0"/>
              <a:buChar char="•"/>
            </a:pPr>
            <a:r>
              <a:rPr lang="en-US" baseline="0" dirty="0"/>
              <a:t>more about informing community and bringing about awareness of the work. </a:t>
            </a:r>
          </a:p>
          <a:p>
            <a:pPr marL="178027" indent="-178027">
              <a:buFont typeface="Arial" panose="020B0604020202020204" pitchFamily="34" charset="0"/>
              <a:buChar char="•"/>
            </a:pPr>
            <a:r>
              <a:rPr lang="en-US" baseline="0" dirty="0"/>
              <a:t>typically involves more one-way communication through disseminating information. </a:t>
            </a:r>
          </a:p>
          <a:p>
            <a:pPr marL="178027" indent="-178027">
              <a:buFont typeface="Arial" panose="020B0604020202020204" pitchFamily="34" charset="0"/>
              <a:buChar char="•"/>
            </a:pPr>
            <a:r>
              <a:rPr lang="en-US" baseline="0" dirty="0"/>
              <a:t>Has the potential to reach a broad audience although depth of engagement is limited</a:t>
            </a:r>
          </a:p>
          <a:p>
            <a:pPr marL="178027" indent="-178027">
              <a:buFont typeface="Arial" panose="020B0604020202020204" pitchFamily="34" charset="0"/>
              <a:buChar char="•"/>
            </a:pPr>
            <a:r>
              <a:rPr lang="en-US" baseline="0" dirty="0"/>
              <a:t>ex.:  community information meeting to share the work underway</a:t>
            </a:r>
          </a:p>
          <a:p>
            <a:pPr marL="178027" indent="-178027">
              <a:buFont typeface="Arial" panose="020B0604020202020204" pitchFamily="34" charset="0"/>
              <a:buChar char="•"/>
            </a:pPr>
            <a:endParaRPr lang="en-US" baseline="0" dirty="0"/>
          </a:p>
          <a:p>
            <a:r>
              <a:rPr lang="en-US" baseline="0" dirty="0"/>
              <a:t>Transitional:</a:t>
            </a:r>
          </a:p>
          <a:p>
            <a:pPr marL="178027" indent="-178027">
              <a:buFont typeface="Arial" panose="020B0604020202020204" pitchFamily="34" charset="0"/>
              <a:buChar char="•"/>
            </a:pPr>
            <a:r>
              <a:rPr lang="en-US" baseline="0" dirty="0"/>
              <a:t>More active form of engagement</a:t>
            </a:r>
          </a:p>
          <a:p>
            <a:pPr marL="178027" indent="-178027">
              <a:buFont typeface="Arial" panose="020B0604020202020204" pitchFamily="34" charset="0"/>
              <a:buChar char="•"/>
            </a:pPr>
            <a:r>
              <a:rPr lang="en-US" baseline="0" dirty="0"/>
              <a:t>Involves community in collaborative activities</a:t>
            </a:r>
          </a:p>
          <a:p>
            <a:pPr marL="178027" indent="-178027">
              <a:buFont typeface="Arial" panose="020B0604020202020204" pitchFamily="34" charset="0"/>
              <a:buChar char="•"/>
            </a:pPr>
            <a:r>
              <a:rPr lang="en-US" baseline="0" dirty="0"/>
              <a:t>More two-way communication, however collaborative team often still determines purpose </a:t>
            </a:r>
          </a:p>
          <a:p>
            <a:pPr marL="178027" indent="-178027">
              <a:buFont typeface="Arial" panose="020B0604020202020204" pitchFamily="34" charset="0"/>
              <a:buChar char="•"/>
            </a:pPr>
            <a:r>
              <a:rPr lang="en-US" baseline="0" dirty="0"/>
              <a:t>Ex: campaign to engage community in identifying strategies to increase reading to young children and mobilizing community to do those activities</a:t>
            </a:r>
          </a:p>
          <a:p>
            <a:pPr marL="178027" indent="-178027">
              <a:buFont typeface="Arial" panose="020B0604020202020204" pitchFamily="34" charset="0"/>
              <a:buChar char="•"/>
            </a:pPr>
            <a:endParaRPr lang="en-US" baseline="0" dirty="0"/>
          </a:p>
          <a:p>
            <a:r>
              <a:rPr lang="en-US" baseline="0" dirty="0"/>
              <a:t>Transformational:</a:t>
            </a:r>
          </a:p>
          <a:p>
            <a:pPr marL="178027" indent="-178027">
              <a:buFont typeface="Arial" panose="020B0604020202020204" pitchFamily="34" charset="0"/>
              <a:buChar char="•"/>
            </a:pPr>
            <a:r>
              <a:rPr lang="en-US" baseline="0" dirty="0"/>
              <a:t>Deepest level and integrates community into decision-making and problem-solving process</a:t>
            </a:r>
          </a:p>
          <a:p>
            <a:pPr marL="178027" indent="-178027">
              <a:buFont typeface="Arial" panose="020B0604020202020204" pitchFamily="34" charset="0"/>
              <a:buChar char="•"/>
            </a:pPr>
            <a:r>
              <a:rPr lang="en-US" baseline="0" dirty="0"/>
              <a:t>Equal communication across stakeholders and partners</a:t>
            </a:r>
          </a:p>
          <a:p>
            <a:pPr marL="178027" indent="-178027">
              <a:buFont typeface="Arial" panose="020B0604020202020204" pitchFamily="34" charset="0"/>
              <a:buChar char="•"/>
            </a:pPr>
            <a:r>
              <a:rPr lang="en-US" baseline="0" dirty="0"/>
              <a:t>More limited number of people involved at this level</a:t>
            </a:r>
          </a:p>
          <a:p>
            <a:pPr marL="178027" indent="-178027">
              <a:buFont typeface="Arial" panose="020B0604020202020204" pitchFamily="34" charset="0"/>
              <a:buChar char="•"/>
            </a:pPr>
            <a:r>
              <a:rPr lang="en-US" baseline="0" dirty="0"/>
              <a:t>Ex: engaging community to think through and prioritize best approaches to addressing childhood obesity based on the cultural and socio-economic background of those impacted along with the approaches to continually monitor and adapt</a:t>
            </a:r>
          </a:p>
          <a:p>
            <a:pPr marL="178027" indent="-178027">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21</a:t>
            </a:fld>
            <a:endParaRPr lang="en-US"/>
          </a:p>
        </p:txBody>
      </p:sp>
    </p:spTree>
    <p:extLst>
      <p:ext uri="{BB962C8B-B14F-4D97-AF65-F5344CB8AC3E}">
        <p14:creationId xmlns:p14="http://schemas.microsoft.com/office/powerpoint/2010/main" val="382755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Transactional: </a:t>
            </a:r>
            <a:r>
              <a:rPr lang="en-US" b="1"/>
              <a:t>let's Talk Colorado </a:t>
            </a:r>
            <a:r>
              <a:rPr lang="en-US"/>
              <a:t>is funded by a State Innovation Model grant from the Center for Medicare and Medicaid Innovation. The purpose of the funding is to improve the health of Coloradans by providing access to physical and behavioral health care.</a:t>
            </a:r>
          </a:p>
          <a:p>
            <a:r>
              <a:rPr lang="en-US"/>
              <a:t>The goal of the Let’s Talk Colorado media campaign is to reduce the stigma around mental illness so that people who need treatment are more likely to seek it.</a:t>
            </a:r>
          </a:p>
          <a:p>
            <a:r>
              <a:rPr lang="en-US"/>
              <a:t>    -- seeing increased awareness and discussion about mental health; increased connection to community supports and services; uptake by communities across the state</a:t>
            </a:r>
          </a:p>
          <a:p>
            <a:endParaRPr lang="en-US"/>
          </a:p>
          <a:p>
            <a:endParaRPr lang="en-US"/>
          </a:p>
          <a:p>
            <a:r>
              <a:rPr lang="en-US"/>
              <a:t>Transitional:</a:t>
            </a:r>
          </a:p>
          <a:p>
            <a:endParaRPr lang="en-US"/>
          </a:p>
          <a:p>
            <a:endParaRPr lang="en-US"/>
          </a:p>
          <a:p>
            <a:r>
              <a:rPr lang="en-US"/>
              <a:t>Transformational: community-driven initiative focused on all children arriving at school healthy and ready to engage in learning.  Advisory comprised of 51% or more community/family leaders; the rest are non-profit/service/health care/agency leaders. Equal voice in decision making. resource allocation decided by Council with commitment that all $ stay within the community. Share/rotate chairing meetings and work groups. </a:t>
            </a:r>
          </a:p>
          <a:p>
            <a:endParaRPr lang="en-US"/>
          </a:p>
        </p:txBody>
      </p:sp>
      <p:sp>
        <p:nvSpPr>
          <p:cNvPr id="4" name="Slide Number Placeholder 3"/>
          <p:cNvSpPr>
            <a:spLocks noGrp="1"/>
          </p:cNvSpPr>
          <p:nvPr>
            <p:ph type="sldNum" sz="quarter" idx="10"/>
          </p:nvPr>
        </p:nvSpPr>
        <p:spPr/>
        <p:txBody>
          <a:bodyPr/>
          <a:lstStyle/>
          <a:p>
            <a:fld id="{D2EE829F-C918-4081-84F5-F70CBAFEEF20}" type="slidenum">
              <a:rPr lang="en-US" smtClean="0"/>
              <a:t>22</a:t>
            </a:fld>
            <a:endParaRPr lang="en-US"/>
          </a:p>
        </p:txBody>
      </p:sp>
    </p:spTree>
    <p:extLst>
      <p:ext uri="{BB962C8B-B14F-4D97-AF65-F5344CB8AC3E}">
        <p14:creationId xmlns:p14="http://schemas.microsoft.com/office/powerpoint/2010/main" val="121083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E829F-C918-4081-84F5-F70CBAFEEF20}" type="slidenum">
              <a:rPr lang="en-US" smtClean="0"/>
              <a:t>23</a:t>
            </a:fld>
            <a:endParaRPr lang="en-US"/>
          </a:p>
        </p:txBody>
      </p:sp>
    </p:spTree>
    <p:extLst>
      <p:ext uri="{BB962C8B-B14F-4D97-AF65-F5344CB8AC3E}">
        <p14:creationId xmlns:p14="http://schemas.microsoft.com/office/powerpoint/2010/main" val="387635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Jodi</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he Civic Canopy transforms</a:t>
            </a:r>
            <a:r>
              <a:rPr lang="en-US" baseline="0" dirty="0"/>
              <a:t> the way pivotal issues are solved by creating a culture of collaboration across Colorado</a:t>
            </a:r>
          </a:p>
          <a:p>
            <a:pPr marL="174708" indent="-174708">
              <a:buFont typeface="Arial" panose="020B0604020202020204" pitchFamily="34" charset="0"/>
              <a:buChar char="•"/>
            </a:pPr>
            <a:r>
              <a:rPr lang="en-US" baseline="0" dirty="0"/>
              <a:t>The Civic Canopy is a community-based nonprofit working to connect diverse groups of people seeking change in their communities</a:t>
            </a:r>
          </a:p>
          <a:p>
            <a:pPr marL="174708" indent="-174708">
              <a:buFont typeface="Arial" panose="020B0604020202020204" pitchFamily="34" charset="0"/>
              <a:buChar char="•"/>
            </a:pPr>
            <a:r>
              <a:rPr lang="en-US" baseline="0" dirty="0"/>
              <a:t>We use a research-based Community Learning Model to drive our work supporting a 3 part platform that:</a:t>
            </a:r>
          </a:p>
          <a:p>
            <a:pPr marL="640594" lvl="1" indent="-174708">
              <a:buFont typeface="Arial" panose="020B0604020202020204" pitchFamily="34" charset="0"/>
              <a:buChar char="•"/>
            </a:pPr>
            <a:r>
              <a:rPr lang="en-US" baseline="0" dirty="0"/>
              <a:t>Builds connections through shared technology;</a:t>
            </a:r>
          </a:p>
          <a:p>
            <a:pPr marL="640594" lvl="1" indent="-174708">
              <a:buFont typeface="Arial" panose="020B0604020202020204" pitchFamily="34" charset="0"/>
              <a:buChar char="•"/>
            </a:pPr>
            <a:r>
              <a:rPr lang="en-US" baseline="0" dirty="0"/>
              <a:t>Builds capacity through training and technical assistance; and</a:t>
            </a:r>
          </a:p>
          <a:p>
            <a:pPr marL="640594" lvl="1" indent="-174708">
              <a:buFont typeface="Arial" panose="020B0604020202020204" pitchFamily="34" charset="0"/>
              <a:buChar char="•"/>
            </a:pPr>
            <a:r>
              <a:rPr lang="en-US" baseline="0" dirty="0"/>
              <a:t>Builds a movement through engagement and advocacy</a:t>
            </a:r>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3</a:t>
            </a:fld>
            <a:endParaRPr lang="en-US"/>
          </a:p>
        </p:txBody>
      </p:sp>
    </p:spTree>
    <p:extLst>
      <p:ext uri="{BB962C8B-B14F-4D97-AF65-F5344CB8AC3E}">
        <p14:creationId xmlns:p14="http://schemas.microsoft.com/office/powerpoint/2010/main" val="232742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Canopy’s Community Learning Model </a:t>
            </a:r>
          </a:p>
        </p:txBody>
      </p:sp>
      <p:sp>
        <p:nvSpPr>
          <p:cNvPr id="4" name="Slide Number Placeholder 3"/>
          <p:cNvSpPr>
            <a:spLocks noGrp="1"/>
          </p:cNvSpPr>
          <p:nvPr>
            <p:ph type="sldNum" sz="quarter" idx="10"/>
          </p:nvPr>
        </p:nvSpPr>
        <p:spPr/>
        <p:txBody>
          <a:bodyPr/>
          <a:lstStyle/>
          <a:p>
            <a:fld id="{D2EE829F-C918-4081-84F5-F70CBAFEEF20}" type="slidenum">
              <a:rPr lang="en-US" smtClean="0"/>
              <a:t>5</a:t>
            </a:fld>
            <a:endParaRPr lang="en-US"/>
          </a:p>
        </p:txBody>
      </p:sp>
    </p:spTree>
    <p:extLst>
      <p:ext uri="{BB962C8B-B14F-4D97-AF65-F5344CB8AC3E}">
        <p14:creationId xmlns:p14="http://schemas.microsoft.com/office/powerpoint/2010/main" val="268831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phrase “nothing </a:t>
            </a:r>
          </a:p>
        </p:txBody>
      </p:sp>
      <p:sp>
        <p:nvSpPr>
          <p:cNvPr id="4" name="Slide Number Placeholder 3"/>
          <p:cNvSpPr>
            <a:spLocks noGrp="1"/>
          </p:cNvSpPr>
          <p:nvPr>
            <p:ph type="sldNum" sz="quarter" idx="10"/>
          </p:nvPr>
        </p:nvSpPr>
        <p:spPr/>
        <p:txBody>
          <a:bodyPr/>
          <a:lstStyle/>
          <a:p>
            <a:fld id="{D2EE829F-C918-4081-84F5-F70CBAFEEF20}" type="slidenum">
              <a:rPr lang="en-US" smtClean="0"/>
              <a:t>7</a:t>
            </a:fld>
            <a:endParaRPr lang="en-US"/>
          </a:p>
        </p:txBody>
      </p:sp>
    </p:spTree>
    <p:extLst>
      <p:ext uri="{BB962C8B-B14F-4D97-AF65-F5344CB8AC3E}">
        <p14:creationId xmlns:p14="http://schemas.microsoft.com/office/powerpoint/2010/main" val="301100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Dialogue comes from the Greek works </a:t>
            </a:r>
            <a:r>
              <a:rPr lang="en-US" i="1" dirty="0" err="1"/>
              <a:t>dia</a:t>
            </a:r>
            <a:r>
              <a:rPr lang="en-US" dirty="0"/>
              <a:t> or “through” and </a:t>
            </a:r>
            <a:r>
              <a:rPr lang="en-US" i="1" dirty="0"/>
              <a:t>logos</a:t>
            </a:r>
            <a:r>
              <a:rPr lang="en-US" dirty="0"/>
              <a:t> or “meaning”—creating a flow of meaning between people, or learning to think </a:t>
            </a:r>
            <a:r>
              <a:rPr lang="en-US" dirty="0" err="1"/>
              <a:t>togethr</a:t>
            </a:r>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12</a:t>
            </a:fld>
            <a:endParaRPr lang="en-US"/>
          </a:p>
        </p:txBody>
      </p:sp>
    </p:spTree>
    <p:extLst>
      <p:ext uri="{BB962C8B-B14F-4D97-AF65-F5344CB8AC3E}">
        <p14:creationId xmlns:p14="http://schemas.microsoft.com/office/powerpoint/2010/main" val="237431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E829F-C918-4081-84F5-F70CBAFEEF20}" type="slidenum">
              <a:rPr lang="en-US" smtClean="0"/>
              <a:t>14</a:t>
            </a:fld>
            <a:endParaRPr lang="en-US"/>
          </a:p>
        </p:txBody>
      </p:sp>
    </p:spTree>
    <p:extLst>
      <p:ext uri="{BB962C8B-B14F-4D97-AF65-F5344CB8AC3E}">
        <p14:creationId xmlns:p14="http://schemas.microsoft.com/office/powerpoint/2010/main" val="92337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https://www.ted.com/talks/jeremy_heimans_what_new_power_looks_like/transcript?language=en#t-252300</a:t>
            </a:r>
            <a:endParaRPr lang="en-US" dirty="0"/>
          </a:p>
        </p:txBody>
      </p:sp>
      <p:sp>
        <p:nvSpPr>
          <p:cNvPr id="4" name="Slide Number Placeholder 3"/>
          <p:cNvSpPr>
            <a:spLocks noGrp="1"/>
          </p:cNvSpPr>
          <p:nvPr>
            <p:ph type="sldNum" sz="quarter" idx="5"/>
          </p:nvPr>
        </p:nvSpPr>
        <p:spPr/>
        <p:txBody>
          <a:bodyPr/>
          <a:lstStyle/>
          <a:p>
            <a:fld id="{D2EE829F-C918-4081-84F5-F70CBAFEEF20}" type="slidenum">
              <a:rPr lang="en-US" smtClean="0"/>
              <a:t>18</a:t>
            </a:fld>
            <a:endParaRPr lang="en-US"/>
          </a:p>
        </p:txBody>
      </p:sp>
    </p:spTree>
    <p:extLst>
      <p:ext uri="{BB962C8B-B14F-4D97-AF65-F5344CB8AC3E}">
        <p14:creationId xmlns:p14="http://schemas.microsoft.com/office/powerpoint/2010/main" val="421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 mindset shifts essential to creating a coalition’s shared vision </a:t>
            </a:r>
          </a:p>
          <a:p>
            <a:endParaRPr lang="en-US" dirty="0"/>
          </a:p>
          <a:p>
            <a:r>
              <a:rPr lang="en-US" dirty="0"/>
              <a:t>The field is learning and evolving into best practices that  creating/refining a shared vision is </a:t>
            </a:r>
          </a:p>
          <a:p>
            <a:endParaRPr lang="en-US" dirty="0"/>
          </a:p>
          <a:p>
            <a:r>
              <a:rPr lang="en-US" dirty="0"/>
              <a:t>Substantially different from strategic planning thinking and methods</a:t>
            </a:r>
          </a:p>
          <a:p>
            <a:endParaRPr lang="en-US" dirty="0"/>
          </a:p>
          <a:p>
            <a:pPr marL="178027" indent="-178027">
              <a:buFont typeface="Arial" panose="020B0604020202020204" pitchFamily="34" charset="0"/>
              <a:buChar char="•"/>
            </a:pPr>
            <a:r>
              <a:rPr lang="en-US" dirty="0"/>
              <a:t>It’s about taking the time and creating the space needed to generate widespread commitment rather than a time constrained process that is all about a product</a:t>
            </a:r>
          </a:p>
          <a:p>
            <a:pPr marL="178027" indent="-178027">
              <a:buFont typeface="Arial" panose="020B0604020202020204" pitchFamily="34" charset="0"/>
              <a:buChar char="•"/>
            </a:pPr>
            <a:r>
              <a:rPr lang="en-US" dirty="0"/>
              <a:t>It’s about valuing and elevating context expertise (those who live the experience) rather than content expertise (those studied in the issue) – both/and</a:t>
            </a:r>
          </a:p>
          <a:p>
            <a:pPr marL="178027" indent="-178027">
              <a:buFont typeface="Arial" panose="020B0604020202020204" pitchFamily="34" charset="0"/>
              <a:buChar char="•"/>
            </a:pPr>
            <a:r>
              <a:rPr lang="en-US" dirty="0"/>
              <a:t>It’s about arousing the curiosity and energy that comes from thinking, sharing, learning together rather than centering around assumptions and givens</a:t>
            </a:r>
          </a:p>
          <a:p>
            <a:pPr marL="178027" indent="-178027" defTabSz="949478">
              <a:buFont typeface="Arial" panose="020B0604020202020204" pitchFamily="34" charset="0"/>
              <a:buChar char="•"/>
              <a:defRPr/>
            </a:pPr>
            <a:r>
              <a:rPr lang="en-US" dirty="0"/>
              <a:t>It’s about an engagement process rather than about a product – strive to be open, inclusive</a:t>
            </a:r>
          </a:p>
          <a:p>
            <a:pPr marL="178027" indent="-178027" defTabSz="949478">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19</a:t>
            </a:fld>
            <a:endParaRPr lang="en-US"/>
          </a:p>
        </p:txBody>
      </p:sp>
    </p:spTree>
    <p:extLst>
      <p:ext uri="{BB962C8B-B14F-4D97-AF65-F5344CB8AC3E}">
        <p14:creationId xmlns:p14="http://schemas.microsoft.com/office/powerpoint/2010/main" val="33283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Typical paradigm</a:t>
            </a:r>
            <a:r>
              <a:rPr lang="en-US"/>
              <a:t>—small</a:t>
            </a:r>
            <a:r>
              <a:rPr lang="en-US" baseline="0"/>
              <a:t> group of core leaders, typically white, typically professional service providers, administrators or officials</a:t>
            </a:r>
          </a:p>
          <a:p>
            <a:endParaRPr lang="en-US" baseline="0"/>
          </a:p>
          <a:p>
            <a:r>
              <a:rPr lang="en-US" baseline="0"/>
              <a:t>Trying to engage “those who aren’t involved”—frequently people of color, lower income, and/or underserved.- those at the front line or consumers of services.   Often a hierarchical model, “getting buy in” or “seeking input”</a:t>
            </a:r>
          </a:p>
          <a:p>
            <a:endParaRPr lang="en-US" baseline="0"/>
          </a:p>
          <a:p>
            <a:r>
              <a:rPr lang="en-US" baseline="0"/>
              <a:t>Often there is already a means to an established goal and we want to show we have “buy in”</a:t>
            </a:r>
          </a:p>
          <a:p>
            <a:endParaRPr lang="en-US" baseline="0"/>
          </a:p>
          <a:p>
            <a:r>
              <a:rPr lang="en-US" b="1" baseline="0"/>
              <a:t>New paradigm</a:t>
            </a:r>
            <a:r>
              <a:rPr lang="en-US" baseline="0"/>
              <a:t>:  Think of a more reciprocal model where each and every person has a role, voice, function. All come with/from a different perspective, background yet all treated equal and have shared role in establishing and achieving the goal </a:t>
            </a:r>
          </a:p>
          <a:p>
            <a:endParaRPr lang="en-US" baseline="0"/>
          </a:p>
          <a:p>
            <a:r>
              <a:rPr lang="en-US" baseline="0"/>
              <a:t>In the Canopy Community Learning Model, we strive to bring the unheard voices to the table as equal voices recognizing this takes time, energy, commitment and a spirit of learning as try, reflect and adapt</a:t>
            </a:r>
            <a:endParaRPr lang="en-US"/>
          </a:p>
        </p:txBody>
      </p:sp>
      <p:sp>
        <p:nvSpPr>
          <p:cNvPr id="4" name="Slide Number Placeholder 3"/>
          <p:cNvSpPr>
            <a:spLocks noGrp="1"/>
          </p:cNvSpPr>
          <p:nvPr>
            <p:ph type="sldNum" sz="quarter" idx="10"/>
          </p:nvPr>
        </p:nvSpPr>
        <p:spPr/>
        <p:txBody>
          <a:bodyPr/>
          <a:lstStyle/>
          <a:p>
            <a:fld id="{2A4CE656-8388-4C85-9FD9-2F56B4AF65BF}" type="slidenum">
              <a:rPr lang="en-US" smtClean="0"/>
              <a:t>20</a:t>
            </a:fld>
            <a:endParaRPr lang="en-US"/>
          </a:p>
        </p:txBody>
      </p:sp>
    </p:spTree>
    <p:extLst>
      <p:ext uri="{BB962C8B-B14F-4D97-AF65-F5344CB8AC3E}">
        <p14:creationId xmlns:p14="http://schemas.microsoft.com/office/powerpoint/2010/main" val="1106439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4196626"/>
            <a:ext cx="12191999" cy="2661373"/>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885" y="694481"/>
            <a:ext cx="5494115" cy="1498395"/>
          </a:xfrm>
          <a:prstGeom prst="rect">
            <a:avLst/>
          </a:prstGeom>
        </p:spPr>
      </p:pic>
      <p:sp>
        <p:nvSpPr>
          <p:cNvPr id="2" name="Title 1"/>
          <p:cNvSpPr>
            <a:spLocks noGrp="1"/>
          </p:cNvSpPr>
          <p:nvPr>
            <p:ph type="ctrTitle"/>
          </p:nvPr>
        </p:nvSpPr>
        <p:spPr>
          <a:xfrm>
            <a:off x="1828800" y="4261940"/>
            <a:ext cx="9137072" cy="1005611"/>
          </a:xfrm>
        </p:spPr>
        <p:txBody>
          <a:bodyPr anchor="t">
            <a:normAutofit/>
          </a:bodyPr>
          <a:lstStyle>
            <a:lvl1pPr algn="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1872" y="5528469"/>
            <a:ext cx="9144000" cy="1655762"/>
          </a:xfr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309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10697"/>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37400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30847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4256" y="370114"/>
            <a:ext cx="9949543" cy="13205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382485" y="1847850"/>
            <a:ext cx="9971314" cy="4351338"/>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pic>
        <p:nvPicPr>
          <p:cNvPr id="7"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8" name="Straight Connector 7"/>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7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4562475"/>
            <a:ext cx="12198350" cy="1527175"/>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29887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24" y="446314"/>
            <a:ext cx="10069975" cy="12443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cxnSp>
        <p:nvCxnSpPr>
          <p:cNvPr id="8" name="Straight Connector 7"/>
          <p:cNvCxnSpPr/>
          <p:nvPr userDrawn="1"/>
        </p:nvCxnSpPr>
        <p:spPr>
          <a:xfrm>
            <a:off x="0" y="1690688"/>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255725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0714" y="582281"/>
            <a:ext cx="9994674" cy="110840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10"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11" name="Straight Connector 10"/>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2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711" y="365124"/>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108499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7402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300987-DC00-47B1-B315-8317B0F94518}"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04183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8/23/2019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41752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0987-DC00-47B1-B315-8317B0F94518}" type="datetimeFigureOut">
              <a:rPr lang="en-US" smtClean="0"/>
              <a:t>8/23/2019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15596-440B-46B9-9AAE-2FB927BBE95E}" type="slidenum">
              <a:rPr lang="en-US" smtClean="0"/>
              <a:t>‹#›</a:t>
            </a:fld>
            <a:endParaRPr lang="en-US"/>
          </a:p>
        </p:txBody>
      </p:sp>
    </p:spTree>
    <p:extLst>
      <p:ext uri="{BB962C8B-B14F-4D97-AF65-F5344CB8AC3E}">
        <p14:creationId xmlns:p14="http://schemas.microsoft.com/office/powerpoint/2010/main" val="43602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eLfXpRkVZaI?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c_Eutci7ac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20" y="4433958"/>
            <a:ext cx="9819652" cy="1005611"/>
          </a:xfrm>
        </p:spPr>
        <p:txBody>
          <a:bodyPr>
            <a:normAutofit fontScale="90000"/>
          </a:bodyPr>
          <a:lstStyle/>
          <a:p>
            <a:r>
              <a:rPr lang="en-US" dirty="0"/>
              <a:t>Canopy Associates Training 3: </a:t>
            </a:r>
            <a:br>
              <a:rPr lang="en-US" dirty="0"/>
            </a:br>
            <a:r>
              <a:rPr lang="en-US" sz="3600" dirty="0"/>
              <a:t>Authentic Community Engagement </a:t>
            </a:r>
            <a:endParaRPr lang="en-US" dirty="0"/>
          </a:p>
        </p:txBody>
      </p:sp>
      <p:sp>
        <p:nvSpPr>
          <p:cNvPr id="3" name="Subtitle 2"/>
          <p:cNvSpPr>
            <a:spLocks noGrp="1"/>
          </p:cNvSpPr>
          <p:nvPr>
            <p:ph type="subTitle" idx="1"/>
          </p:nvPr>
        </p:nvSpPr>
        <p:spPr/>
        <p:txBody>
          <a:bodyPr/>
          <a:lstStyle/>
          <a:p>
            <a:r>
              <a:rPr lang="en-US" dirty="0"/>
              <a:t>August 23, 2019</a:t>
            </a:r>
          </a:p>
        </p:txBody>
      </p:sp>
      <p:sp>
        <p:nvSpPr>
          <p:cNvPr id="4" name="TextBox 8"/>
          <p:cNvSpPr txBox="1"/>
          <p:nvPr/>
        </p:nvSpPr>
        <p:spPr>
          <a:xfrm>
            <a:off x="587226" y="2371098"/>
            <a:ext cx="1080648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i="1">
                <a:solidFill>
                  <a:srgbClr val="6D7076"/>
                </a:solidFill>
                <a:latin typeface="Century Gothic" panose="020B0502020202020204" pitchFamily="34" charset="0"/>
              </a:rPr>
              <a:t>THE MANY WORKING AS ONE FOR THE GOOD OF ALL</a:t>
            </a:r>
          </a:p>
          <a:p>
            <a:endParaRPr lang="en-US" sz="2000">
              <a:solidFill>
                <a:srgbClr val="6D7076"/>
              </a:solidFill>
              <a:latin typeface="Century Gothic" panose="020B0502020202020204" pitchFamily="34" charset="0"/>
            </a:endParaRPr>
          </a:p>
          <a:p>
            <a:endParaRPr lang="en-US" sz="2000">
              <a:solidFill>
                <a:srgbClr val="6D7076"/>
              </a:solidFill>
              <a:latin typeface="Century Gothic" panose="020B0502020202020204" pitchFamily="34" charset="0"/>
            </a:endParaRPr>
          </a:p>
        </p:txBody>
      </p:sp>
    </p:spTree>
    <p:extLst>
      <p:ext uri="{BB962C8B-B14F-4D97-AF65-F5344CB8AC3E}">
        <p14:creationId xmlns:p14="http://schemas.microsoft.com/office/powerpoint/2010/main" val="424310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02AD-D4E9-4BB3-9F2F-A325AF9D68A7}"/>
              </a:ext>
            </a:extLst>
          </p:cNvPr>
          <p:cNvSpPr>
            <a:spLocks noGrp="1"/>
          </p:cNvSpPr>
          <p:nvPr>
            <p:ph type="title"/>
          </p:nvPr>
        </p:nvSpPr>
        <p:spPr/>
        <p:txBody>
          <a:bodyPr/>
          <a:lstStyle/>
          <a:p>
            <a:r>
              <a:rPr lang="en-US" dirty="0"/>
              <a:t>So. . . If inclusion is related to high quality process. . .</a:t>
            </a:r>
          </a:p>
        </p:txBody>
      </p:sp>
      <p:sp>
        <p:nvSpPr>
          <p:cNvPr id="3" name="Content Placeholder 2">
            <a:extLst>
              <a:ext uri="{FF2B5EF4-FFF2-40B4-BE49-F238E27FC236}">
                <a16:creationId xmlns:a16="http://schemas.microsoft.com/office/drawing/2014/main" id="{209FC25E-BD97-4E5E-A156-0CC81C2AC5F9}"/>
              </a:ext>
            </a:extLst>
          </p:cNvPr>
          <p:cNvSpPr>
            <a:spLocks noGrp="1"/>
          </p:cNvSpPr>
          <p:nvPr>
            <p:ph idx="1"/>
          </p:nvPr>
        </p:nvSpPr>
        <p:spPr>
          <a:xfrm>
            <a:off x="1382485" y="1847850"/>
            <a:ext cx="2740628" cy="4351338"/>
          </a:xfrm>
        </p:spPr>
        <p:txBody>
          <a:bodyPr/>
          <a:lstStyle/>
          <a:p>
            <a:r>
              <a:rPr lang="en-US" dirty="0"/>
              <a:t>What steps can we take to improve our process?</a:t>
            </a:r>
          </a:p>
          <a:p>
            <a:pPr marL="457200" lvl="1" indent="0">
              <a:buNone/>
            </a:pPr>
            <a:br>
              <a:rPr lang="en-US" dirty="0"/>
            </a:br>
            <a:endParaRPr lang="en-US"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02FE420-3A6B-4284-B4F1-80BB5A7C9B66}"/>
                  </a:ext>
                </a:extLst>
              </p:cNvPr>
              <p:cNvGraphicFramePr>
                <a:graphicFrameLocks noChangeAspect="1"/>
              </p:cNvGraphicFramePr>
              <p:nvPr>
                <p:extLst>
                  <p:ext uri="{D42A27DB-BD31-4B8C-83A1-F6EECF244321}">
                    <p14:modId xmlns:p14="http://schemas.microsoft.com/office/powerpoint/2010/main" val="2557397825"/>
                  </p:ext>
                </p:extLst>
              </p:nvPr>
            </p:nvGraphicFramePr>
            <p:xfrm>
              <a:off x="4511039" y="1931656"/>
              <a:ext cx="7437735" cy="4183726"/>
            </p:xfrm>
            <a:graphic>
              <a:graphicData uri="http://schemas.microsoft.com/office/powerpoint/2016/slidezoom">
                <pslz:sldZm>
                  <pslz:sldZmObj sldId="327" cId="4068467016">
                    <pslz:zmPr id="{25D70D35-63E7-48BB-853B-C9FC36FFDB67}" returnToParent="0" transitionDur="1000">
                      <p166:blipFill xmlns:p166="http://schemas.microsoft.com/office/powerpoint/2016/6/main">
                        <a:blip r:embed="rId2"/>
                        <a:stretch>
                          <a:fillRect/>
                        </a:stretch>
                      </p166:blipFill>
                      <p166:spPr xmlns:p166="http://schemas.microsoft.com/office/powerpoint/2016/6/main">
                        <a:xfrm>
                          <a:off x="0" y="0"/>
                          <a:ext cx="7437735" cy="4183726"/>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302FE420-3A6B-4284-B4F1-80BB5A7C9B66}"/>
                  </a:ext>
                </a:extLst>
              </p:cNvPr>
              <p:cNvPicPr>
                <a:picLocks noGrp="1" noRot="1" noChangeAspect="1" noMove="1" noResize="1" noEditPoints="1" noAdjustHandles="1" noChangeArrowheads="1" noChangeShapeType="1"/>
              </p:cNvPicPr>
              <p:nvPr/>
            </p:nvPicPr>
            <p:blipFill>
              <a:blip r:embed="rId3"/>
              <a:stretch>
                <a:fillRect/>
              </a:stretch>
            </p:blipFill>
            <p:spPr>
              <a:xfrm>
                <a:off x="4511039" y="1931656"/>
                <a:ext cx="7437735" cy="4183726"/>
              </a:xfrm>
              <a:prstGeom prst="rect">
                <a:avLst/>
              </a:prstGeom>
              <a:ln w="3175">
                <a:solidFill>
                  <a:prstClr val="ltGray"/>
                </a:solidFill>
              </a:ln>
            </p:spPr>
          </p:pic>
        </mc:Fallback>
      </mc:AlternateContent>
    </p:spTree>
    <p:extLst>
      <p:ext uri="{BB962C8B-B14F-4D97-AF65-F5344CB8AC3E}">
        <p14:creationId xmlns:p14="http://schemas.microsoft.com/office/powerpoint/2010/main" val="103150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Dialogue</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599478" y="200153"/>
            <a:ext cx="4181522" cy="4181522"/>
          </a:xfrm>
          <a:prstGeom prst="rect">
            <a:avLst/>
          </a:prstGeom>
        </p:spPr>
      </p:pic>
    </p:spTree>
    <p:extLst>
      <p:ext uri="{BB962C8B-B14F-4D97-AF65-F5344CB8AC3E}">
        <p14:creationId xmlns:p14="http://schemas.microsoft.com/office/powerpoint/2010/main" val="48479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FA18-45BE-4AA9-9775-07B861DBA562}"/>
              </a:ext>
            </a:extLst>
          </p:cNvPr>
          <p:cNvSpPr>
            <a:spLocks noGrp="1"/>
          </p:cNvSpPr>
          <p:nvPr>
            <p:ph type="title"/>
          </p:nvPr>
        </p:nvSpPr>
        <p:spPr/>
        <p:txBody>
          <a:bodyPr/>
          <a:lstStyle/>
          <a:p>
            <a:r>
              <a:rPr lang="en-US" dirty="0"/>
              <a:t>Dialogue:  The Art of Thinking Together</a:t>
            </a:r>
          </a:p>
        </p:txBody>
      </p:sp>
      <p:pic>
        <p:nvPicPr>
          <p:cNvPr id="7" name="Picture 6">
            <a:extLst>
              <a:ext uri="{FF2B5EF4-FFF2-40B4-BE49-F238E27FC236}">
                <a16:creationId xmlns:a16="http://schemas.microsoft.com/office/drawing/2014/main" id="{2F00EB1F-1D4E-49D6-A7A9-8D4F623A1091}"/>
              </a:ext>
            </a:extLst>
          </p:cNvPr>
          <p:cNvPicPr>
            <a:picLocks noChangeAspect="1"/>
          </p:cNvPicPr>
          <p:nvPr/>
        </p:nvPicPr>
        <p:blipFill>
          <a:blip r:embed="rId3"/>
          <a:stretch>
            <a:fillRect/>
          </a:stretch>
        </p:blipFill>
        <p:spPr>
          <a:xfrm>
            <a:off x="1308003" y="2244383"/>
            <a:ext cx="3638180" cy="3611256"/>
          </a:xfrm>
          <a:prstGeom prst="rect">
            <a:avLst/>
          </a:prstGeom>
        </p:spPr>
      </p:pic>
      <p:pic>
        <p:nvPicPr>
          <p:cNvPr id="8" name="Picture 7">
            <a:extLst>
              <a:ext uri="{FF2B5EF4-FFF2-40B4-BE49-F238E27FC236}">
                <a16:creationId xmlns:a16="http://schemas.microsoft.com/office/drawing/2014/main" id="{7A8BD396-2C13-4DDA-BFC0-815BEECC1AED}"/>
              </a:ext>
            </a:extLst>
          </p:cNvPr>
          <p:cNvPicPr>
            <a:picLocks noChangeAspect="1"/>
          </p:cNvPicPr>
          <p:nvPr/>
        </p:nvPicPr>
        <p:blipFill>
          <a:blip r:embed="rId4"/>
          <a:stretch>
            <a:fillRect/>
          </a:stretch>
        </p:blipFill>
        <p:spPr>
          <a:xfrm>
            <a:off x="5790450" y="2044611"/>
            <a:ext cx="5964168" cy="4164690"/>
          </a:xfrm>
          <a:prstGeom prst="rect">
            <a:avLst/>
          </a:prstGeom>
        </p:spPr>
      </p:pic>
      <p:sp>
        <p:nvSpPr>
          <p:cNvPr id="9" name="TextBox 8">
            <a:extLst>
              <a:ext uri="{FF2B5EF4-FFF2-40B4-BE49-F238E27FC236}">
                <a16:creationId xmlns:a16="http://schemas.microsoft.com/office/drawing/2014/main" id="{F7399A70-4ABB-419B-9190-0E85EFF15704}"/>
              </a:ext>
            </a:extLst>
          </p:cNvPr>
          <p:cNvSpPr txBox="1"/>
          <p:nvPr/>
        </p:nvSpPr>
        <p:spPr>
          <a:xfrm>
            <a:off x="221382" y="6409335"/>
            <a:ext cx="2820202" cy="307777"/>
          </a:xfrm>
          <a:prstGeom prst="rect">
            <a:avLst/>
          </a:prstGeom>
          <a:noFill/>
        </p:spPr>
        <p:txBody>
          <a:bodyPr wrap="square" rtlCol="0">
            <a:spAutoFit/>
          </a:bodyPr>
          <a:lstStyle/>
          <a:p>
            <a:r>
              <a:rPr lang="en-US" sz="1400" dirty="0"/>
              <a:t>From Otto </a:t>
            </a:r>
            <a:r>
              <a:rPr lang="en-US" sz="1400" dirty="0" err="1"/>
              <a:t>Scharmer</a:t>
            </a:r>
            <a:r>
              <a:rPr lang="en-US" sz="1400" dirty="0"/>
              <a:t>, </a:t>
            </a:r>
            <a:r>
              <a:rPr lang="en-US" sz="1400" i="1" dirty="0"/>
              <a:t>Theory U</a:t>
            </a:r>
          </a:p>
        </p:txBody>
      </p:sp>
    </p:spTree>
    <p:extLst>
      <p:ext uri="{BB962C8B-B14F-4D97-AF65-F5344CB8AC3E}">
        <p14:creationId xmlns:p14="http://schemas.microsoft.com/office/powerpoint/2010/main" val="22129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73AD-2699-42EB-823E-854B80A3170A}"/>
              </a:ext>
            </a:extLst>
          </p:cNvPr>
          <p:cNvSpPr>
            <a:spLocks noGrp="1"/>
          </p:cNvSpPr>
          <p:nvPr>
            <p:ph type="title"/>
          </p:nvPr>
        </p:nvSpPr>
        <p:spPr/>
        <p:txBody>
          <a:bodyPr/>
          <a:lstStyle/>
          <a:p>
            <a:r>
              <a:rPr lang="en-US" dirty="0"/>
              <a:t>Otto </a:t>
            </a:r>
            <a:r>
              <a:rPr lang="en-US" dirty="0" err="1"/>
              <a:t>Scharmer</a:t>
            </a:r>
            <a:r>
              <a:rPr lang="en-US" dirty="0"/>
              <a:t>:  Theory U</a:t>
            </a:r>
          </a:p>
        </p:txBody>
      </p:sp>
      <p:pic>
        <p:nvPicPr>
          <p:cNvPr id="4" name="Online Media 3" title="Otto Scharmer on the four levels of listening">
            <a:hlinkClick r:id="" action="ppaction://media"/>
            <a:extLst>
              <a:ext uri="{FF2B5EF4-FFF2-40B4-BE49-F238E27FC236}">
                <a16:creationId xmlns:a16="http://schemas.microsoft.com/office/drawing/2014/main" id="{F7D50021-D9D6-4890-BC30-B8F2FACB8B7C}"/>
              </a:ext>
            </a:extLst>
          </p:cNvPr>
          <p:cNvPicPr>
            <a:picLocks noGrp="1" noRot="1" noChangeAspect="1"/>
          </p:cNvPicPr>
          <p:nvPr>
            <p:ph idx="1"/>
            <a:videoFile r:link="rId1"/>
          </p:nvPr>
        </p:nvPicPr>
        <p:blipFill>
          <a:blip r:embed="rId3"/>
          <a:stretch>
            <a:fillRect/>
          </a:stretch>
        </p:blipFill>
        <p:spPr>
          <a:xfrm>
            <a:off x="2500313" y="1847850"/>
            <a:ext cx="7735887" cy="4351338"/>
          </a:xfrm>
          <a:prstGeom prst="rect">
            <a:avLst/>
          </a:prstGeom>
        </p:spPr>
      </p:pic>
    </p:spTree>
    <p:extLst>
      <p:ext uri="{BB962C8B-B14F-4D97-AF65-F5344CB8AC3E}">
        <p14:creationId xmlns:p14="http://schemas.microsoft.com/office/powerpoint/2010/main" val="7339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Power</a:t>
            </a:r>
          </a:p>
        </p:txBody>
      </p:sp>
      <p:sp>
        <p:nvSpPr>
          <p:cNvPr id="4" name="Text Placeholder 3"/>
          <p:cNvSpPr>
            <a:spLocks noGrp="1"/>
          </p:cNvSpPr>
          <p:nvPr>
            <p:ph type="body" idx="1"/>
          </p:nvPr>
        </p:nvSpPr>
        <p:spPr/>
        <p:txBody>
          <a:bodyPr>
            <a:normAutofit lnSpcReduction="10000"/>
          </a:bodyPr>
          <a:lstStyle/>
          <a:p>
            <a:r>
              <a:rPr lang="en-US" i="1" dirty="0"/>
              <a:t>Power is the ability to achieve a purpose.  Power is neither good nor bad, but how it’s used can have positive or negative consequences for those with less power and privilege.</a:t>
            </a:r>
          </a:p>
          <a:p>
            <a:r>
              <a:rPr lang="en-US" dirty="0"/>
              <a:t>Dr. Martin Luther King, Jr.</a:t>
            </a:r>
          </a:p>
        </p:txBody>
      </p:sp>
    </p:spTree>
    <p:extLst>
      <p:ext uri="{BB962C8B-B14F-4D97-AF65-F5344CB8AC3E}">
        <p14:creationId xmlns:p14="http://schemas.microsoft.com/office/powerpoint/2010/main" val="36478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D9C3-5771-4CCB-B257-CBECB88D8CA2}"/>
              </a:ext>
            </a:extLst>
          </p:cNvPr>
          <p:cNvSpPr>
            <a:spLocks noGrp="1"/>
          </p:cNvSpPr>
          <p:nvPr>
            <p:ph type="title"/>
          </p:nvPr>
        </p:nvSpPr>
        <p:spPr/>
        <p:txBody>
          <a:bodyPr/>
          <a:lstStyle/>
          <a:p>
            <a:r>
              <a:rPr lang="en-US" dirty="0"/>
              <a:t>6 Main Sources of Power (Eric Liu)</a:t>
            </a:r>
          </a:p>
        </p:txBody>
      </p:sp>
      <p:sp>
        <p:nvSpPr>
          <p:cNvPr id="3" name="Content Placeholder 2">
            <a:extLst>
              <a:ext uri="{FF2B5EF4-FFF2-40B4-BE49-F238E27FC236}">
                <a16:creationId xmlns:a16="http://schemas.microsoft.com/office/drawing/2014/main" id="{66866E1E-5F85-4619-8190-8F66336BB3DF}"/>
              </a:ext>
            </a:extLst>
          </p:cNvPr>
          <p:cNvSpPr>
            <a:spLocks noGrp="1"/>
          </p:cNvSpPr>
          <p:nvPr>
            <p:ph idx="1"/>
          </p:nvPr>
        </p:nvSpPr>
        <p:spPr/>
        <p:txBody>
          <a:bodyPr/>
          <a:lstStyle/>
          <a:p>
            <a:pPr marL="514350" indent="-514350">
              <a:buFont typeface="+mj-lt"/>
              <a:buAutoNum type="arabicPeriod"/>
            </a:pPr>
            <a:r>
              <a:rPr lang="en-US" dirty="0"/>
              <a:t>Physical violence</a:t>
            </a:r>
          </a:p>
          <a:p>
            <a:pPr marL="514350" indent="-514350">
              <a:buFont typeface="+mj-lt"/>
              <a:buAutoNum type="arabicPeriod"/>
            </a:pPr>
            <a:r>
              <a:rPr lang="en-US" dirty="0"/>
              <a:t>Wealth</a:t>
            </a:r>
          </a:p>
          <a:p>
            <a:pPr marL="514350" indent="-514350">
              <a:buFont typeface="+mj-lt"/>
              <a:buAutoNum type="arabicPeriod"/>
            </a:pPr>
            <a:r>
              <a:rPr lang="en-US" dirty="0"/>
              <a:t>State action</a:t>
            </a:r>
          </a:p>
          <a:p>
            <a:pPr marL="514350" indent="-514350">
              <a:buFont typeface="+mj-lt"/>
              <a:buAutoNum type="arabicPeriod"/>
            </a:pPr>
            <a:r>
              <a:rPr lang="en-US" dirty="0"/>
              <a:t>Social norms</a:t>
            </a:r>
          </a:p>
          <a:p>
            <a:pPr marL="514350" indent="-514350">
              <a:buFont typeface="+mj-lt"/>
              <a:buAutoNum type="arabicPeriod"/>
            </a:pPr>
            <a:r>
              <a:rPr lang="en-US" dirty="0"/>
              <a:t>Ideas</a:t>
            </a:r>
          </a:p>
          <a:p>
            <a:pPr marL="514350" indent="-514350">
              <a:buFont typeface="+mj-lt"/>
              <a:buAutoNum type="arabicPeriod"/>
            </a:pPr>
            <a:r>
              <a:rPr lang="en-US" dirty="0"/>
              <a:t>Numbers—lots of humans</a:t>
            </a:r>
          </a:p>
          <a:p>
            <a:endParaRPr lang="en-US" dirty="0"/>
          </a:p>
        </p:txBody>
      </p:sp>
    </p:spTree>
    <p:extLst>
      <p:ext uri="{BB962C8B-B14F-4D97-AF65-F5344CB8AC3E}">
        <p14:creationId xmlns:p14="http://schemas.microsoft.com/office/powerpoint/2010/main" val="292634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EBA5-8219-4D88-9F1E-4417F7A038A2}"/>
              </a:ext>
            </a:extLst>
          </p:cNvPr>
          <p:cNvSpPr>
            <a:spLocks noGrp="1"/>
          </p:cNvSpPr>
          <p:nvPr>
            <p:ph type="title"/>
          </p:nvPr>
        </p:nvSpPr>
        <p:spPr/>
        <p:txBody>
          <a:bodyPr/>
          <a:lstStyle/>
          <a:p>
            <a:r>
              <a:rPr lang="en-US" dirty="0"/>
              <a:t>Eric Liu:  What is Power?</a:t>
            </a:r>
          </a:p>
        </p:txBody>
      </p:sp>
      <p:pic>
        <p:nvPicPr>
          <p:cNvPr id="4" name="Online Media 3" title="How to understand power - Eric Liu">
            <a:hlinkClick r:id="" action="ppaction://media"/>
            <a:extLst>
              <a:ext uri="{FF2B5EF4-FFF2-40B4-BE49-F238E27FC236}">
                <a16:creationId xmlns:a16="http://schemas.microsoft.com/office/drawing/2014/main" id="{C2D40C44-0A54-4DF8-9760-F90C57615684}"/>
              </a:ext>
            </a:extLst>
          </p:cNvPr>
          <p:cNvPicPr>
            <a:picLocks noGrp="1" noRot="1" noChangeAspect="1"/>
          </p:cNvPicPr>
          <p:nvPr>
            <p:ph idx="1"/>
            <a:videoFile r:link="rId1"/>
          </p:nvPr>
        </p:nvPicPr>
        <p:blipFill>
          <a:blip r:embed="rId3"/>
          <a:stretch>
            <a:fillRect/>
          </a:stretch>
        </p:blipFill>
        <p:spPr>
          <a:xfrm>
            <a:off x="2189018" y="1923011"/>
            <a:ext cx="7911271" cy="4450090"/>
          </a:xfrm>
          <a:prstGeom prst="rect">
            <a:avLst/>
          </a:prstGeom>
        </p:spPr>
      </p:pic>
    </p:spTree>
    <p:extLst>
      <p:ext uri="{BB962C8B-B14F-4D97-AF65-F5344CB8AC3E}">
        <p14:creationId xmlns:p14="http://schemas.microsoft.com/office/powerpoint/2010/main" val="38410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E8D97-67D3-4595-911B-9F8AD8B83F80}"/>
              </a:ext>
            </a:extLst>
          </p:cNvPr>
          <p:cNvSpPr>
            <a:spLocks noGrp="1"/>
          </p:cNvSpPr>
          <p:nvPr>
            <p:ph type="title"/>
          </p:nvPr>
        </p:nvSpPr>
        <p:spPr/>
        <p:txBody>
          <a:bodyPr/>
          <a:lstStyle/>
          <a:p>
            <a:r>
              <a:rPr lang="en-US" dirty="0"/>
              <a:t>Power Over vs. Power With</a:t>
            </a:r>
          </a:p>
        </p:txBody>
      </p:sp>
      <p:graphicFrame>
        <p:nvGraphicFramePr>
          <p:cNvPr id="4" name="Content Placeholder 3">
            <a:extLst>
              <a:ext uri="{FF2B5EF4-FFF2-40B4-BE49-F238E27FC236}">
                <a16:creationId xmlns:a16="http://schemas.microsoft.com/office/drawing/2014/main" id="{7819A9EA-EFC8-45D6-945F-26BB9F10F7FA}"/>
              </a:ext>
            </a:extLst>
          </p:cNvPr>
          <p:cNvGraphicFramePr>
            <a:graphicFrameLocks noGrp="1"/>
          </p:cNvGraphicFramePr>
          <p:nvPr>
            <p:ph idx="1"/>
          </p:nvPr>
        </p:nvGraphicFramePr>
        <p:xfrm>
          <a:off x="1127760" y="2168181"/>
          <a:ext cx="10393680" cy="3627120"/>
        </p:xfrm>
        <a:graphic>
          <a:graphicData uri="http://schemas.openxmlformats.org/drawingml/2006/table">
            <a:tbl>
              <a:tblPr firstRow="1" bandRow="1">
                <a:tableStyleId>{5C22544A-7EE6-4342-B048-85BDC9FD1C3A}</a:tableStyleId>
              </a:tblPr>
              <a:tblGrid>
                <a:gridCol w="5196840">
                  <a:extLst>
                    <a:ext uri="{9D8B030D-6E8A-4147-A177-3AD203B41FA5}">
                      <a16:colId xmlns:a16="http://schemas.microsoft.com/office/drawing/2014/main" val="463827371"/>
                    </a:ext>
                  </a:extLst>
                </a:gridCol>
                <a:gridCol w="5196840">
                  <a:extLst>
                    <a:ext uri="{9D8B030D-6E8A-4147-A177-3AD203B41FA5}">
                      <a16:colId xmlns:a16="http://schemas.microsoft.com/office/drawing/2014/main" val="3274829766"/>
                    </a:ext>
                  </a:extLst>
                </a:gridCol>
              </a:tblGrid>
              <a:tr h="370840">
                <a:tc>
                  <a:txBody>
                    <a:bodyPr/>
                    <a:lstStyle/>
                    <a:p>
                      <a:pPr algn="ctr"/>
                      <a:r>
                        <a:rPr lang="en-US" sz="2800" dirty="0"/>
                        <a:t>Instrumental Rationality</a:t>
                      </a:r>
                    </a:p>
                  </a:txBody>
                  <a:tcPr/>
                </a:tc>
                <a:tc>
                  <a:txBody>
                    <a:bodyPr/>
                    <a:lstStyle/>
                    <a:p>
                      <a:pPr algn="ctr"/>
                      <a:r>
                        <a:rPr lang="en-US" sz="2800" dirty="0"/>
                        <a:t>Communicative Rationality</a:t>
                      </a:r>
                    </a:p>
                  </a:txBody>
                  <a:tcPr/>
                </a:tc>
                <a:extLst>
                  <a:ext uri="{0D108BD9-81ED-4DB2-BD59-A6C34878D82A}">
                    <a16:rowId xmlns:a16="http://schemas.microsoft.com/office/drawing/2014/main" val="1442637531"/>
                  </a:ext>
                </a:extLst>
              </a:tr>
              <a:tr h="370840">
                <a:tc>
                  <a:txBody>
                    <a:bodyPr/>
                    <a:lstStyle/>
                    <a:p>
                      <a:r>
                        <a:rPr lang="en-US" sz="2800" dirty="0"/>
                        <a:t>Reaching my objective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t>Reaching agreement</a:t>
                      </a:r>
                    </a:p>
                  </a:txBody>
                  <a:tcPr/>
                </a:tc>
                <a:extLst>
                  <a:ext uri="{0D108BD9-81ED-4DB2-BD59-A6C34878D82A}">
                    <a16:rowId xmlns:a16="http://schemas.microsoft.com/office/drawing/2014/main" val="762619988"/>
                  </a:ext>
                </a:extLst>
              </a:tr>
              <a:tr h="370840">
                <a:tc>
                  <a:txBody>
                    <a:bodyPr/>
                    <a:lstStyle/>
                    <a:p>
                      <a:r>
                        <a:rPr lang="en-US" sz="2800" dirty="0"/>
                        <a:t>Getting my way</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t>Mutual understanding</a:t>
                      </a:r>
                    </a:p>
                  </a:txBody>
                  <a:tcPr/>
                </a:tc>
                <a:extLst>
                  <a:ext uri="{0D108BD9-81ED-4DB2-BD59-A6C34878D82A}">
                    <a16:rowId xmlns:a16="http://schemas.microsoft.com/office/drawing/2014/main" val="3945511943"/>
                  </a:ext>
                </a:extLst>
              </a:tr>
              <a:tr h="370840">
                <a:tc>
                  <a:txBody>
                    <a:bodyPr/>
                    <a:lstStyle/>
                    <a:p>
                      <a:r>
                        <a:rPr lang="en-US" sz="2800" dirty="0"/>
                        <a:t>Coercion</a:t>
                      </a:r>
                    </a:p>
                  </a:txBody>
                  <a:tcPr/>
                </a:tc>
                <a:tc>
                  <a:txBody>
                    <a:bodyPr/>
                    <a:lstStyle/>
                    <a:p>
                      <a:pPr algn="r"/>
                      <a:r>
                        <a:rPr lang="en-US" sz="2800" dirty="0"/>
                        <a:t>Consensus</a:t>
                      </a:r>
                    </a:p>
                  </a:txBody>
                  <a:tcPr/>
                </a:tc>
                <a:extLst>
                  <a:ext uri="{0D108BD9-81ED-4DB2-BD59-A6C34878D82A}">
                    <a16:rowId xmlns:a16="http://schemas.microsoft.com/office/drawing/2014/main" val="2603894658"/>
                  </a:ext>
                </a:extLst>
              </a:tr>
              <a:tr h="370840">
                <a:tc>
                  <a:txBody>
                    <a:bodyPr/>
                    <a:lstStyle/>
                    <a:p>
                      <a:r>
                        <a:rPr lang="en-US" sz="2800" dirty="0"/>
                        <a:t>Power over</a:t>
                      </a:r>
                    </a:p>
                  </a:txBody>
                  <a:tcPr/>
                </a:tc>
                <a:tc>
                  <a:txBody>
                    <a:bodyPr/>
                    <a:lstStyle/>
                    <a:p>
                      <a:pPr algn="r"/>
                      <a:r>
                        <a:rPr lang="en-US" sz="2800" dirty="0"/>
                        <a:t>Power with</a:t>
                      </a:r>
                    </a:p>
                  </a:txBody>
                  <a:tcPr/>
                </a:tc>
                <a:extLst>
                  <a:ext uri="{0D108BD9-81ED-4DB2-BD59-A6C34878D82A}">
                    <a16:rowId xmlns:a16="http://schemas.microsoft.com/office/drawing/2014/main" val="1934739378"/>
                  </a:ext>
                </a:extLst>
              </a:tr>
              <a:tr h="370840">
                <a:tc>
                  <a:txBody>
                    <a:bodyPr/>
                    <a:lstStyle/>
                    <a:p>
                      <a:r>
                        <a:rPr lang="en-US" sz="2800" dirty="0"/>
                        <a:t>Dominance</a:t>
                      </a:r>
                    </a:p>
                  </a:txBody>
                  <a:tcPr/>
                </a:tc>
                <a:tc>
                  <a:txBody>
                    <a:bodyPr/>
                    <a:lstStyle/>
                    <a:p>
                      <a:pPr algn="r"/>
                      <a:r>
                        <a:rPr lang="en-US" sz="2800" dirty="0"/>
                        <a:t>Reciprocity</a:t>
                      </a:r>
                    </a:p>
                  </a:txBody>
                  <a:tcPr/>
                </a:tc>
                <a:extLst>
                  <a:ext uri="{0D108BD9-81ED-4DB2-BD59-A6C34878D82A}">
                    <a16:rowId xmlns:a16="http://schemas.microsoft.com/office/drawing/2014/main" val="1755817"/>
                  </a:ext>
                </a:extLst>
              </a:tr>
              <a:tr h="370840">
                <a:tc>
                  <a:txBody>
                    <a:bodyPr/>
                    <a:lstStyle/>
                    <a:p>
                      <a:r>
                        <a:rPr lang="en-US" sz="2800" dirty="0"/>
                        <a:t>Voting, Aggregating Interests</a:t>
                      </a:r>
                    </a:p>
                  </a:txBody>
                  <a:tcPr/>
                </a:tc>
                <a:tc>
                  <a:txBody>
                    <a:bodyPr/>
                    <a:lstStyle/>
                    <a:p>
                      <a:pPr algn="r"/>
                      <a:r>
                        <a:rPr lang="en-US" sz="2800" dirty="0"/>
                        <a:t>Dialogue, Deliberation</a:t>
                      </a:r>
                    </a:p>
                  </a:txBody>
                  <a:tcPr/>
                </a:tc>
                <a:extLst>
                  <a:ext uri="{0D108BD9-81ED-4DB2-BD59-A6C34878D82A}">
                    <a16:rowId xmlns:a16="http://schemas.microsoft.com/office/drawing/2014/main" val="1811603803"/>
                  </a:ext>
                </a:extLst>
              </a:tr>
            </a:tbl>
          </a:graphicData>
        </a:graphic>
      </p:graphicFrame>
    </p:spTree>
    <p:extLst>
      <p:ext uri="{BB962C8B-B14F-4D97-AF65-F5344CB8AC3E}">
        <p14:creationId xmlns:p14="http://schemas.microsoft.com/office/powerpoint/2010/main" val="365649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8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8096ACB6-4B2D-4ED1-9F28-03B3567B9CB5}"/>
              </a:ext>
            </a:extLst>
          </p:cNvPr>
          <p:cNvPicPr>
            <a:picLocks noGrp="1" noChangeAspect="1"/>
          </p:cNvPicPr>
          <p:nvPr>
            <p:ph idx="1"/>
          </p:nvPr>
        </p:nvPicPr>
        <p:blipFill>
          <a:blip r:embed="rId3"/>
          <a:stretch>
            <a:fillRect/>
          </a:stretch>
        </p:blipFill>
        <p:spPr>
          <a:xfrm>
            <a:off x="2044316" y="643467"/>
            <a:ext cx="8103367" cy="5571066"/>
          </a:xfrm>
          <a:prstGeom prst="rect">
            <a:avLst/>
          </a:prstGeom>
        </p:spPr>
      </p:pic>
    </p:spTree>
    <p:extLst>
      <p:ext uri="{BB962C8B-B14F-4D97-AF65-F5344CB8AC3E}">
        <p14:creationId xmlns:p14="http://schemas.microsoft.com/office/powerpoint/2010/main" val="401201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From Command and Control to Community Aspiration</a:t>
            </a:r>
          </a:p>
        </p:txBody>
      </p:sp>
      <p:sp>
        <p:nvSpPr>
          <p:cNvPr id="6" name="Content Placeholder 5"/>
          <p:cNvSpPr>
            <a:spLocks noGrp="1"/>
          </p:cNvSpPr>
          <p:nvPr>
            <p:ph idx="1"/>
          </p:nvPr>
        </p:nvSpPr>
        <p:spPr>
          <a:xfrm>
            <a:off x="580292" y="1847850"/>
            <a:ext cx="11060723" cy="4658458"/>
          </a:xfrm>
        </p:spPr>
        <p:txBody>
          <a:bodyPr>
            <a:normAutofit fontScale="92500" lnSpcReduction="10000"/>
          </a:bodyPr>
          <a:lstStyle/>
          <a:p>
            <a:pPr marL="0" indent="0">
              <a:buNone/>
            </a:pPr>
            <a:r>
              <a:rPr lang="en-US" dirty="0"/>
              <a:t>	FROM				TO</a:t>
            </a:r>
          </a:p>
          <a:p>
            <a:pPr marL="0" indent="0">
              <a:buNone/>
            </a:pPr>
            <a:r>
              <a:rPr lang="en-US" dirty="0"/>
              <a:t>writing a plan			    building a common commitment</a:t>
            </a:r>
          </a:p>
          <a:p>
            <a:pPr marL="0" indent="0">
              <a:buNone/>
            </a:pPr>
            <a:endParaRPr lang="en-US" dirty="0"/>
          </a:p>
          <a:p>
            <a:pPr marL="0" indent="0">
              <a:buNone/>
            </a:pPr>
            <a:r>
              <a:rPr lang="en-US" dirty="0"/>
              <a:t>involving experts			    involving everyone who cares</a:t>
            </a:r>
          </a:p>
          <a:p>
            <a:pPr marL="0" indent="0">
              <a:buNone/>
            </a:pPr>
            <a:endParaRPr lang="en-US" dirty="0"/>
          </a:p>
          <a:p>
            <a:pPr marL="0" indent="0">
              <a:buNone/>
            </a:pPr>
            <a:r>
              <a:rPr lang="en-US" dirty="0"/>
              <a:t>planning mentality			    arousing and following our curiosity</a:t>
            </a:r>
          </a:p>
          <a:p>
            <a:pPr marL="0" indent="0">
              <a:buNone/>
            </a:pPr>
            <a:endParaRPr lang="en-US" dirty="0"/>
          </a:p>
          <a:p>
            <a:pPr marL="0" indent="0">
              <a:buNone/>
            </a:pPr>
            <a:r>
              <a:rPr lang="en-US" dirty="0"/>
              <a:t>a quick plan				    taking the time for broader engagement</a:t>
            </a:r>
          </a:p>
          <a:p>
            <a:pPr marL="0" indent="0">
              <a:buNone/>
            </a:pPr>
            <a:endParaRPr lang="en-US" dirty="0"/>
          </a:p>
          <a:p>
            <a:pPr marL="0" indent="0" algn="r">
              <a:buNone/>
            </a:pPr>
            <a:r>
              <a:rPr lang="en-US" sz="1800" i="1" dirty="0"/>
              <a:t>How to Develop a Common Agenda for Collective Impact </a:t>
            </a:r>
            <a:r>
              <a:rPr lang="en-US" sz="1800" dirty="0"/>
              <a:t>- Paul Born, Tamarack Institute </a:t>
            </a:r>
          </a:p>
        </p:txBody>
      </p:sp>
      <p:sp>
        <p:nvSpPr>
          <p:cNvPr id="2" name="Arrow: Right 1">
            <a:extLst>
              <a:ext uri="{FF2B5EF4-FFF2-40B4-BE49-F238E27FC236}">
                <a16:creationId xmlns:a16="http://schemas.microsoft.com/office/drawing/2014/main" id="{F7D41037-8C87-4663-A284-07C91BD13133}"/>
              </a:ext>
            </a:extLst>
          </p:cNvPr>
          <p:cNvSpPr/>
          <p:nvPr/>
        </p:nvSpPr>
        <p:spPr>
          <a:xfrm>
            <a:off x="2994835" y="2358385"/>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DBB7E87-743B-4BB6-ABB2-F883D86629A7}"/>
              </a:ext>
            </a:extLst>
          </p:cNvPr>
          <p:cNvSpPr/>
          <p:nvPr/>
        </p:nvSpPr>
        <p:spPr>
          <a:xfrm>
            <a:off x="3345711" y="3278032"/>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258BABD-1B85-411D-B305-D4C0E41B3ADB}"/>
              </a:ext>
            </a:extLst>
          </p:cNvPr>
          <p:cNvSpPr/>
          <p:nvPr/>
        </p:nvSpPr>
        <p:spPr>
          <a:xfrm>
            <a:off x="3427227" y="4152085"/>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55ACC9F-154E-4C1A-9165-9FE18F9D6049}"/>
              </a:ext>
            </a:extLst>
          </p:cNvPr>
          <p:cNvSpPr/>
          <p:nvPr/>
        </p:nvSpPr>
        <p:spPr>
          <a:xfrm>
            <a:off x="2994835" y="5026138"/>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49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86857" cy="6857999"/>
          </a:xfrm>
          <a:prstGeom prst="rect">
            <a:avLst/>
          </a:prstGeom>
          <a:solidFill>
            <a:srgbClr val="6D7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p:cNvSpPr txBox="1"/>
          <p:nvPr/>
        </p:nvSpPr>
        <p:spPr>
          <a:xfrm>
            <a:off x="2000249" y="2693610"/>
            <a:ext cx="5452111" cy="45243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latin typeface="Arial" panose="020B0604020202020204" pitchFamily="34" charset="0"/>
                <a:cs typeface="Arial" panose="020B0604020202020204" pitchFamily="34" charset="0"/>
              </a:rPr>
              <a:t>Build Relationships</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Develop Capacity</a:t>
            </a:r>
          </a:p>
          <a:p>
            <a:pPr marL="285750" indent="-2857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Catalyze Collective Action</a:t>
            </a:r>
          </a:p>
          <a:p>
            <a:pPr marL="285750" indent="-2857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367068" y="2229255"/>
            <a:ext cx="4181522" cy="4181522"/>
          </a:xfrm>
          <a:prstGeom prst="rect">
            <a:avLst/>
          </a:prstGeom>
        </p:spPr>
      </p:pic>
      <p:sp>
        <p:nvSpPr>
          <p:cNvPr id="4" name="Rectangle 3"/>
          <p:cNvSpPr/>
          <p:nvPr/>
        </p:nvSpPr>
        <p:spPr>
          <a:xfrm>
            <a:off x="1955735" y="229661"/>
            <a:ext cx="9989522" cy="230832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Purpose and Vision:  </a:t>
            </a:r>
            <a:r>
              <a:rPr lang="en-US" sz="2400" dirty="0">
                <a:latin typeface="Arial" panose="020B0604020202020204" pitchFamily="34" charset="0"/>
                <a:cs typeface="Arial" panose="020B0604020202020204" pitchFamily="34" charset="0"/>
              </a:rPr>
              <a:t>thriving communities in which all participate, prosper, and reach their full potential</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Mission: </a:t>
            </a:r>
            <a:r>
              <a:rPr lang="en-US" sz="2400" dirty="0">
                <a:latin typeface="Arial" panose="020B0604020202020204" pitchFamily="34" charset="0"/>
                <a:cs typeface="Arial" panose="020B0604020202020204" pitchFamily="34" charset="0"/>
              </a:rPr>
              <a:t>to create the conditions for the many to work as one for the good of all</a:t>
            </a:r>
          </a:p>
          <a:p>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02" y="3635042"/>
            <a:ext cx="1320726" cy="13207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2" y="4955767"/>
            <a:ext cx="1537946" cy="15379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002" y="2388477"/>
            <a:ext cx="1246565" cy="1246565"/>
          </a:xfrm>
          <a:prstGeom prst="rect">
            <a:avLst/>
          </a:prstGeom>
        </p:spPr>
      </p:pic>
    </p:spTree>
    <p:extLst>
      <p:ext uri="{BB962C8B-B14F-4D97-AF65-F5344CB8AC3E}">
        <p14:creationId xmlns:p14="http://schemas.microsoft.com/office/powerpoint/2010/main" val="30046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26916" y="376452"/>
            <a:ext cx="10001916" cy="769441"/>
          </a:xfrm>
          <a:prstGeom prst="rect">
            <a:avLst/>
          </a:prstGeom>
          <a:noFill/>
        </p:spPr>
        <p:txBody>
          <a:bodyPr wrap="square" rtlCol="0">
            <a:spAutoFit/>
          </a:bodyPr>
          <a:lstStyle/>
          <a:p>
            <a:r>
              <a:rPr lang="en-US" sz="4400" b="1">
                <a:solidFill>
                  <a:srgbClr val="6D7076"/>
                </a:solidFill>
                <a:latin typeface="Arial" panose="020B0604020202020204" pitchFamily="34" charset="0"/>
                <a:cs typeface="Arial" panose="020B0604020202020204" pitchFamily="34" charset="0"/>
              </a:rPr>
              <a:t>Paradigm Shifts in Engagement</a:t>
            </a:r>
          </a:p>
        </p:txBody>
      </p:sp>
      <p:pic>
        <p:nvPicPr>
          <p:cNvPr id="2" name="Picture 1"/>
          <p:cNvPicPr>
            <a:picLocks noChangeAspect="1"/>
          </p:cNvPicPr>
          <p:nvPr/>
        </p:nvPicPr>
        <p:blipFill>
          <a:blip r:embed="rId3"/>
          <a:stretch>
            <a:fillRect/>
          </a:stretch>
        </p:blipFill>
        <p:spPr>
          <a:xfrm>
            <a:off x="1226916" y="2011530"/>
            <a:ext cx="3761558" cy="3456732"/>
          </a:xfrm>
          <a:prstGeom prst="rect">
            <a:avLst/>
          </a:prstGeom>
        </p:spPr>
      </p:pic>
      <p:pic>
        <p:nvPicPr>
          <p:cNvPr id="3" name="Picture 2"/>
          <p:cNvPicPr>
            <a:picLocks noChangeAspect="1"/>
          </p:cNvPicPr>
          <p:nvPr/>
        </p:nvPicPr>
        <p:blipFill>
          <a:blip r:embed="rId4"/>
          <a:stretch>
            <a:fillRect/>
          </a:stretch>
        </p:blipFill>
        <p:spPr>
          <a:xfrm>
            <a:off x="2177974" y="2892478"/>
            <a:ext cx="1859441" cy="1694835"/>
          </a:xfrm>
          <a:prstGeom prst="rect">
            <a:avLst/>
          </a:prstGeom>
        </p:spPr>
      </p:pic>
      <p:pic>
        <p:nvPicPr>
          <p:cNvPr id="4" name="Picture 3"/>
          <p:cNvPicPr>
            <a:picLocks noChangeAspect="1"/>
          </p:cNvPicPr>
          <p:nvPr/>
        </p:nvPicPr>
        <p:blipFill>
          <a:blip r:embed="rId5"/>
          <a:stretch>
            <a:fillRect/>
          </a:stretch>
        </p:blipFill>
        <p:spPr>
          <a:xfrm>
            <a:off x="6796872" y="1779861"/>
            <a:ext cx="3865199" cy="3920068"/>
          </a:xfrm>
          <a:prstGeom prst="rect">
            <a:avLst/>
          </a:prstGeom>
        </p:spPr>
      </p:pic>
      <p:pic>
        <p:nvPicPr>
          <p:cNvPr id="5" name="Picture 4"/>
          <p:cNvPicPr>
            <a:picLocks noChangeAspect="1"/>
          </p:cNvPicPr>
          <p:nvPr/>
        </p:nvPicPr>
        <p:blipFill>
          <a:blip r:embed="rId6"/>
          <a:stretch>
            <a:fillRect/>
          </a:stretch>
        </p:blipFill>
        <p:spPr>
          <a:xfrm>
            <a:off x="6424983" y="1479541"/>
            <a:ext cx="4608975" cy="4846740"/>
          </a:xfrm>
          <a:prstGeom prst="rect">
            <a:avLst/>
          </a:prstGeom>
        </p:spPr>
      </p:pic>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265178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491-DE2B-4AC9-BC6E-5AA4E28BE0D1}"/>
              </a:ext>
            </a:extLst>
          </p:cNvPr>
          <p:cNvSpPr>
            <a:spLocks noGrp="1"/>
          </p:cNvSpPr>
          <p:nvPr>
            <p:ph type="title"/>
          </p:nvPr>
        </p:nvSpPr>
        <p:spPr/>
        <p:txBody>
          <a:bodyPr/>
          <a:lstStyle/>
          <a:p>
            <a:r>
              <a:rPr lang="en-US" dirty="0"/>
              <a:t>Levels of Involvement</a:t>
            </a:r>
          </a:p>
        </p:txBody>
      </p:sp>
      <p:sp>
        <p:nvSpPr>
          <p:cNvPr id="6" name="TextBox 5">
            <a:extLst>
              <a:ext uri="{FF2B5EF4-FFF2-40B4-BE49-F238E27FC236}">
                <a16:creationId xmlns:a16="http://schemas.microsoft.com/office/drawing/2014/main" id="{C567BBC3-1C89-4E02-B9C5-3857B7C07C96}"/>
              </a:ext>
            </a:extLst>
          </p:cNvPr>
          <p:cNvSpPr txBox="1"/>
          <p:nvPr/>
        </p:nvSpPr>
        <p:spPr>
          <a:xfrm>
            <a:off x="467670" y="5799587"/>
            <a:ext cx="11607399" cy="369332"/>
          </a:xfrm>
          <a:prstGeom prst="rect">
            <a:avLst/>
          </a:prstGeom>
          <a:solidFill>
            <a:schemeClr val="accent4">
              <a:lumMod val="60000"/>
              <a:lumOff val="40000"/>
            </a:schemeClr>
          </a:solidFill>
        </p:spPr>
        <p:txBody>
          <a:bodyPr wrap="square" rtlCol="0">
            <a:spAutoFit/>
          </a:bodyPr>
          <a:lstStyle/>
          <a:p>
            <a:r>
              <a:rPr lang="en-US" b="1" dirty="0"/>
              <a:t>More People Involved                                                                                                                         Deeper Level of Engagement</a:t>
            </a:r>
          </a:p>
        </p:txBody>
      </p:sp>
      <p:graphicFrame>
        <p:nvGraphicFramePr>
          <p:cNvPr id="11" name="Content Placeholder 10">
            <a:extLst>
              <a:ext uri="{FF2B5EF4-FFF2-40B4-BE49-F238E27FC236}">
                <a16:creationId xmlns:a16="http://schemas.microsoft.com/office/drawing/2014/main" id="{4A031C5D-69D1-4E22-A7C8-73CEC7168359}"/>
              </a:ext>
            </a:extLst>
          </p:cNvPr>
          <p:cNvGraphicFramePr>
            <a:graphicFrameLocks noGrp="1"/>
          </p:cNvGraphicFramePr>
          <p:nvPr>
            <p:ph idx="1"/>
          </p:nvPr>
        </p:nvGraphicFramePr>
        <p:xfrm>
          <a:off x="1382713" y="1847850"/>
          <a:ext cx="9971088" cy="822960"/>
        </p:xfrm>
        <a:graphic>
          <a:graphicData uri="http://schemas.openxmlformats.org/drawingml/2006/table">
            <a:tbl>
              <a:tblPr firstRow="1" bandRow="1">
                <a:tableStyleId>{5C22544A-7EE6-4342-B048-85BDC9FD1C3A}</a:tableStyleId>
              </a:tblPr>
              <a:tblGrid>
                <a:gridCol w="3323696">
                  <a:extLst>
                    <a:ext uri="{9D8B030D-6E8A-4147-A177-3AD203B41FA5}">
                      <a16:colId xmlns:a16="http://schemas.microsoft.com/office/drawing/2014/main" val="1416219405"/>
                    </a:ext>
                  </a:extLst>
                </a:gridCol>
                <a:gridCol w="3323696">
                  <a:extLst>
                    <a:ext uri="{9D8B030D-6E8A-4147-A177-3AD203B41FA5}">
                      <a16:colId xmlns:a16="http://schemas.microsoft.com/office/drawing/2014/main" val="3089030852"/>
                    </a:ext>
                  </a:extLst>
                </a:gridCol>
                <a:gridCol w="3323696">
                  <a:extLst>
                    <a:ext uri="{9D8B030D-6E8A-4147-A177-3AD203B41FA5}">
                      <a16:colId xmlns:a16="http://schemas.microsoft.com/office/drawing/2014/main" val="1905284302"/>
                    </a:ext>
                  </a:extLst>
                </a:gridCol>
              </a:tblGrid>
              <a:tr h="370840">
                <a:tc>
                  <a:txBody>
                    <a:bodyPr/>
                    <a:lstStyle/>
                    <a:p>
                      <a:pPr algn="ctr"/>
                      <a:r>
                        <a:rPr lang="en-US" sz="2400" dirty="0"/>
                        <a:t>Transactional </a:t>
                      </a:r>
                    </a:p>
                    <a:p>
                      <a:pPr algn="ctr"/>
                      <a:r>
                        <a:rPr lang="en-US" sz="2400" dirty="0"/>
                        <a:t>Involvement</a:t>
                      </a:r>
                    </a:p>
                  </a:txBody>
                  <a:tcPr/>
                </a:tc>
                <a:tc>
                  <a:txBody>
                    <a:bodyPr/>
                    <a:lstStyle/>
                    <a:p>
                      <a:pPr algn="ctr"/>
                      <a:r>
                        <a:rPr lang="en-US" sz="2400" dirty="0"/>
                        <a:t>Transitional </a:t>
                      </a:r>
                    </a:p>
                    <a:p>
                      <a:pPr algn="ctr"/>
                      <a:r>
                        <a:rPr lang="en-US" sz="2400" dirty="0"/>
                        <a:t>Involvement</a:t>
                      </a:r>
                    </a:p>
                  </a:txBody>
                  <a:tcPr/>
                </a:tc>
                <a:tc>
                  <a:txBody>
                    <a:bodyPr/>
                    <a:lstStyle/>
                    <a:p>
                      <a:pPr algn="ctr"/>
                      <a:r>
                        <a:rPr lang="en-US" sz="2400" dirty="0"/>
                        <a:t>Transformational Involvement</a:t>
                      </a:r>
                    </a:p>
                  </a:txBody>
                  <a:tcPr/>
                </a:tc>
                <a:extLst>
                  <a:ext uri="{0D108BD9-81ED-4DB2-BD59-A6C34878D82A}">
                    <a16:rowId xmlns:a16="http://schemas.microsoft.com/office/drawing/2014/main" val="1033483217"/>
                  </a:ext>
                </a:extLst>
              </a:tr>
            </a:tbl>
          </a:graphicData>
        </a:graphic>
      </p:graphicFrame>
      <p:sp>
        <p:nvSpPr>
          <p:cNvPr id="12" name="TextBox 11">
            <a:extLst>
              <a:ext uri="{FF2B5EF4-FFF2-40B4-BE49-F238E27FC236}">
                <a16:creationId xmlns:a16="http://schemas.microsoft.com/office/drawing/2014/main" id="{8C8606EC-56BC-4569-937F-F9F1001A68E6}"/>
              </a:ext>
            </a:extLst>
          </p:cNvPr>
          <p:cNvSpPr txBox="1"/>
          <p:nvPr/>
        </p:nvSpPr>
        <p:spPr>
          <a:xfrm>
            <a:off x="1404256" y="2723606"/>
            <a:ext cx="3265715" cy="923330"/>
          </a:xfrm>
          <a:prstGeom prst="rect">
            <a:avLst/>
          </a:prstGeom>
          <a:noFill/>
          <a:ln>
            <a:solidFill>
              <a:srgbClr val="00B0F0"/>
            </a:solidFill>
          </a:ln>
        </p:spPr>
        <p:txBody>
          <a:bodyPr wrap="square" rtlCol="0">
            <a:spAutoFit/>
          </a:bodyPr>
          <a:lstStyle/>
          <a:p>
            <a:r>
              <a:rPr lang="en-US" dirty="0"/>
              <a:t>Communication: One-way from the collaborative to the community</a:t>
            </a:r>
          </a:p>
        </p:txBody>
      </p:sp>
      <p:sp>
        <p:nvSpPr>
          <p:cNvPr id="13" name="TextBox 12">
            <a:extLst>
              <a:ext uri="{FF2B5EF4-FFF2-40B4-BE49-F238E27FC236}">
                <a16:creationId xmlns:a16="http://schemas.microsoft.com/office/drawing/2014/main" id="{F64B6B38-A9E1-4A21-A16D-2278D91236F7}"/>
              </a:ext>
            </a:extLst>
          </p:cNvPr>
          <p:cNvSpPr txBox="1"/>
          <p:nvPr/>
        </p:nvSpPr>
        <p:spPr>
          <a:xfrm>
            <a:off x="4735399" y="2723606"/>
            <a:ext cx="3265715" cy="909480"/>
          </a:xfrm>
          <a:prstGeom prst="rect">
            <a:avLst/>
          </a:prstGeom>
          <a:noFill/>
          <a:ln>
            <a:solidFill>
              <a:srgbClr val="00B0F0"/>
            </a:solidFill>
          </a:ln>
        </p:spPr>
        <p:txBody>
          <a:bodyPr wrap="square" rtlCol="0">
            <a:spAutoFit/>
          </a:bodyPr>
          <a:lstStyle/>
          <a:p>
            <a:pPr marL="0" lvl="1">
              <a:lnSpc>
                <a:spcPct val="90000"/>
              </a:lnSpc>
              <a:spcBef>
                <a:spcPct val="0"/>
              </a:spcBef>
              <a:spcAft>
                <a:spcPct val="15000"/>
              </a:spcAft>
            </a:pPr>
            <a:r>
              <a:rPr lang="en-US" dirty="0"/>
              <a:t>Communication: Two-way, mostly collaborative to the community</a:t>
            </a:r>
          </a:p>
          <a:p>
            <a:pPr marL="0" lvl="1">
              <a:lnSpc>
                <a:spcPct val="90000"/>
              </a:lnSpc>
              <a:spcBef>
                <a:spcPct val="0"/>
              </a:spcBef>
              <a:spcAft>
                <a:spcPct val="15000"/>
              </a:spcAft>
            </a:pPr>
            <a:endParaRPr lang="en-US" sz="100" dirty="0"/>
          </a:p>
        </p:txBody>
      </p:sp>
      <p:sp>
        <p:nvSpPr>
          <p:cNvPr id="14" name="TextBox 13">
            <a:extLst>
              <a:ext uri="{FF2B5EF4-FFF2-40B4-BE49-F238E27FC236}">
                <a16:creationId xmlns:a16="http://schemas.microsoft.com/office/drawing/2014/main" id="{E7399498-F3C0-49C1-B66D-8887B5A2FC26}"/>
              </a:ext>
            </a:extLst>
          </p:cNvPr>
          <p:cNvSpPr txBox="1"/>
          <p:nvPr/>
        </p:nvSpPr>
        <p:spPr>
          <a:xfrm>
            <a:off x="8066542" y="2723606"/>
            <a:ext cx="3265715" cy="923330"/>
          </a:xfrm>
          <a:prstGeom prst="rect">
            <a:avLst/>
          </a:prstGeom>
          <a:noFill/>
          <a:ln>
            <a:solidFill>
              <a:srgbClr val="00B0F0"/>
            </a:solidFill>
          </a:ln>
        </p:spPr>
        <p:txBody>
          <a:bodyPr wrap="square" rtlCol="0">
            <a:spAutoFit/>
          </a:bodyPr>
          <a:lstStyle/>
          <a:p>
            <a:r>
              <a:rPr lang="en-US" dirty="0"/>
              <a:t>Communication: Two-way equal collaborative to community and community to collaborative</a:t>
            </a:r>
          </a:p>
        </p:txBody>
      </p:sp>
      <p:sp>
        <p:nvSpPr>
          <p:cNvPr id="15" name="TextBox 14">
            <a:extLst>
              <a:ext uri="{FF2B5EF4-FFF2-40B4-BE49-F238E27FC236}">
                <a16:creationId xmlns:a16="http://schemas.microsoft.com/office/drawing/2014/main" id="{20B66194-D3EE-4EA2-BE4D-4BF0B92202BB}"/>
              </a:ext>
            </a:extLst>
          </p:cNvPr>
          <p:cNvSpPr txBox="1"/>
          <p:nvPr/>
        </p:nvSpPr>
        <p:spPr>
          <a:xfrm>
            <a:off x="1382713" y="3795137"/>
            <a:ext cx="3265715" cy="1754326"/>
          </a:xfrm>
          <a:prstGeom prst="rect">
            <a:avLst/>
          </a:prstGeom>
          <a:noFill/>
          <a:ln>
            <a:solidFill>
              <a:srgbClr val="0070C0"/>
            </a:solidFill>
          </a:ln>
        </p:spPr>
        <p:txBody>
          <a:bodyPr wrap="square" rtlCol="0">
            <a:spAutoFit/>
          </a:bodyPr>
          <a:lstStyle/>
          <a:p>
            <a:r>
              <a:rPr lang="en-US" dirty="0"/>
              <a:t>Examples:</a:t>
            </a:r>
          </a:p>
          <a:p>
            <a:pPr marL="285750" indent="-285750">
              <a:buFont typeface="Arial" panose="020B0604020202020204" pitchFamily="34" charset="0"/>
              <a:buChar char="•"/>
            </a:pPr>
            <a:r>
              <a:rPr lang="en-US" dirty="0"/>
              <a:t>Public Report Card release</a:t>
            </a:r>
          </a:p>
          <a:p>
            <a:pPr marL="285750" indent="-285750">
              <a:buFont typeface="Arial" panose="020B0604020202020204" pitchFamily="34" charset="0"/>
              <a:buChar char="•"/>
            </a:pPr>
            <a:r>
              <a:rPr lang="en-US" dirty="0"/>
              <a:t>Information/Training sessions</a:t>
            </a:r>
          </a:p>
          <a:p>
            <a:pPr marL="285750" indent="-285750">
              <a:buFont typeface="Arial" panose="020B0604020202020204" pitchFamily="34" charset="0"/>
              <a:buChar char="•"/>
            </a:pPr>
            <a:r>
              <a:rPr lang="en-US" dirty="0"/>
              <a:t>Awareness Campaigns</a:t>
            </a:r>
          </a:p>
          <a:p>
            <a:pPr marL="285750" indent="-285750">
              <a:buFont typeface="Arial" panose="020B0604020202020204" pitchFamily="34" charset="0"/>
              <a:buChar char="•"/>
            </a:pPr>
            <a:r>
              <a:rPr lang="en-US" dirty="0"/>
              <a:t>Social Media</a:t>
            </a:r>
          </a:p>
          <a:p>
            <a:endParaRPr lang="en-US" dirty="0"/>
          </a:p>
        </p:txBody>
      </p:sp>
      <p:sp>
        <p:nvSpPr>
          <p:cNvPr id="16" name="TextBox 15">
            <a:extLst>
              <a:ext uri="{FF2B5EF4-FFF2-40B4-BE49-F238E27FC236}">
                <a16:creationId xmlns:a16="http://schemas.microsoft.com/office/drawing/2014/main" id="{39F9CB38-C8E7-434A-92DA-033C73CF3525}"/>
              </a:ext>
            </a:extLst>
          </p:cNvPr>
          <p:cNvSpPr txBox="1"/>
          <p:nvPr/>
        </p:nvSpPr>
        <p:spPr>
          <a:xfrm>
            <a:off x="4724627" y="3795137"/>
            <a:ext cx="3265715" cy="1754326"/>
          </a:xfrm>
          <a:prstGeom prst="rect">
            <a:avLst/>
          </a:prstGeom>
          <a:noFill/>
          <a:ln>
            <a:solidFill>
              <a:srgbClr val="0070C0"/>
            </a:solidFill>
          </a:ln>
        </p:spPr>
        <p:txBody>
          <a:bodyPr wrap="square" rtlCol="0">
            <a:spAutoFit/>
          </a:bodyPr>
          <a:lstStyle/>
          <a:p>
            <a:r>
              <a:rPr lang="en-US" dirty="0"/>
              <a:t>Examples:</a:t>
            </a:r>
          </a:p>
          <a:p>
            <a:pPr marL="285750" indent="-285750">
              <a:buFont typeface="Arial" panose="020B0604020202020204" pitchFamily="34" charset="0"/>
              <a:buChar char="•"/>
            </a:pPr>
            <a:r>
              <a:rPr lang="en-US" dirty="0"/>
              <a:t>Community Advisory Committees</a:t>
            </a:r>
          </a:p>
          <a:p>
            <a:pPr marL="285750" indent="-285750">
              <a:buFont typeface="Arial" panose="020B0604020202020204" pitchFamily="34" charset="0"/>
              <a:buChar char="•"/>
            </a:pPr>
            <a:r>
              <a:rPr lang="en-US" dirty="0"/>
              <a:t>Community Dialogues</a:t>
            </a:r>
          </a:p>
          <a:p>
            <a:pPr marL="285750" indent="-285750">
              <a:buFont typeface="Arial" panose="020B0604020202020204" pitchFamily="34" charset="0"/>
              <a:buChar char="•"/>
            </a:pPr>
            <a:r>
              <a:rPr lang="en-US" dirty="0"/>
              <a:t>Community Calls to Action</a:t>
            </a:r>
          </a:p>
          <a:p>
            <a:endParaRPr lang="en-US" dirty="0"/>
          </a:p>
        </p:txBody>
      </p:sp>
      <p:sp>
        <p:nvSpPr>
          <p:cNvPr id="17" name="TextBox 16">
            <a:extLst>
              <a:ext uri="{FF2B5EF4-FFF2-40B4-BE49-F238E27FC236}">
                <a16:creationId xmlns:a16="http://schemas.microsoft.com/office/drawing/2014/main" id="{85A3BA77-4CC2-44E8-9015-42524826D2B9}"/>
              </a:ext>
            </a:extLst>
          </p:cNvPr>
          <p:cNvSpPr txBox="1"/>
          <p:nvPr/>
        </p:nvSpPr>
        <p:spPr>
          <a:xfrm>
            <a:off x="8066541" y="3795137"/>
            <a:ext cx="3265715" cy="1754326"/>
          </a:xfrm>
          <a:prstGeom prst="rect">
            <a:avLst/>
          </a:prstGeom>
          <a:noFill/>
          <a:ln>
            <a:solidFill>
              <a:srgbClr val="0070C0"/>
            </a:solidFill>
          </a:ln>
        </p:spPr>
        <p:txBody>
          <a:bodyPr wrap="square" rtlCol="0">
            <a:spAutoFit/>
          </a:bodyPr>
          <a:lstStyle/>
          <a:p>
            <a:r>
              <a:rPr lang="en-US" dirty="0"/>
              <a:t>Examples:</a:t>
            </a:r>
          </a:p>
          <a:p>
            <a:pPr marL="285750" indent="-285750">
              <a:buFont typeface="Arial" panose="020B0604020202020204" pitchFamily="34" charset="0"/>
              <a:buChar char="•"/>
            </a:pPr>
            <a:r>
              <a:rPr lang="en-US" dirty="0"/>
              <a:t>Issue specific workgroups</a:t>
            </a:r>
          </a:p>
          <a:p>
            <a:pPr marL="285750" indent="-285750">
              <a:buFont typeface="Arial" panose="020B0604020202020204" pitchFamily="34" charset="0"/>
              <a:buChar char="•"/>
            </a:pPr>
            <a:r>
              <a:rPr lang="en-US" dirty="0"/>
              <a:t>Joint decision-making</a:t>
            </a:r>
          </a:p>
          <a:p>
            <a:pPr marL="285750" indent="-285750">
              <a:buFont typeface="Arial" panose="020B0604020202020204" pitchFamily="34" charset="0"/>
              <a:buChar char="•"/>
            </a:pPr>
            <a:r>
              <a:rPr lang="en-US" dirty="0"/>
              <a:t>Co-ownership of outcomes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7969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in Action</a:t>
            </a:r>
          </a:p>
        </p:txBody>
      </p:sp>
      <p:sp>
        <p:nvSpPr>
          <p:cNvPr id="4" name="Content Placeholder 3"/>
          <p:cNvSpPr>
            <a:spLocks noGrp="1"/>
          </p:cNvSpPr>
          <p:nvPr>
            <p:ph idx="1"/>
          </p:nvPr>
        </p:nvSpPr>
        <p:spPr/>
        <p:txBody>
          <a:bodyPr>
            <a:normAutofit/>
          </a:bodyPr>
          <a:lstStyle/>
          <a:p>
            <a:pPr marL="0" indent="0">
              <a:buNone/>
            </a:pPr>
            <a:r>
              <a:rPr lang="en-US" dirty="0"/>
              <a:t>Transactional:</a:t>
            </a:r>
          </a:p>
          <a:p>
            <a:pPr marL="0" indent="0">
              <a:buNone/>
            </a:pPr>
            <a:r>
              <a:rPr lang="en-US" dirty="0"/>
              <a:t>	</a:t>
            </a:r>
          </a:p>
          <a:p>
            <a:pPr marL="0" indent="0">
              <a:buNone/>
            </a:pPr>
            <a:endParaRPr lang="en-US" dirty="0"/>
          </a:p>
          <a:p>
            <a:pPr marL="0" indent="0">
              <a:buNone/>
            </a:pPr>
            <a:r>
              <a:rPr lang="en-US" dirty="0"/>
              <a:t>Transitional:</a:t>
            </a:r>
          </a:p>
          <a:p>
            <a:pPr marL="0" indent="0">
              <a:buNone/>
            </a:pPr>
            <a:r>
              <a:rPr lang="en-US" dirty="0"/>
              <a:t>	</a:t>
            </a:r>
          </a:p>
          <a:p>
            <a:pPr marL="0" indent="0">
              <a:buNone/>
            </a:pPr>
            <a:endParaRPr lang="en-US" dirty="0"/>
          </a:p>
          <a:p>
            <a:pPr marL="0" indent="0">
              <a:buNone/>
            </a:pPr>
            <a:r>
              <a:rPr lang="en-US" dirty="0"/>
              <a:t>Transformational:</a:t>
            </a:r>
          </a:p>
          <a:p>
            <a:pPr marL="0" indent="0">
              <a:buNone/>
            </a:pPr>
            <a:r>
              <a:rPr lang="en-US" dirty="0"/>
              <a:t>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BBC2A61-1B07-4FB5-BA7B-58AC1CD597F5}"/>
                  </a:ext>
                </a:extLst>
              </p:cNvPr>
              <p:cNvGraphicFramePr>
                <a:graphicFrameLocks noChangeAspect="1"/>
              </p:cNvGraphicFramePr>
              <p:nvPr>
                <p:extLst>
                  <p:ext uri="{D42A27DB-BD31-4B8C-83A1-F6EECF244321}">
                    <p14:modId xmlns:p14="http://schemas.microsoft.com/office/powerpoint/2010/main" val="2907284456"/>
                  </p:ext>
                </p:extLst>
              </p:nvPr>
            </p:nvGraphicFramePr>
            <p:xfrm>
              <a:off x="4754879" y="1773729"/>
              <a:ext cx="7298575" cy="4105448"/>
            </p:xfrm>
            <a:graphic>
              <a:graphicData uri="http://schemas.microsoft.com/office/powerpoint/2016/slidezoom">
                <pslz:sldZm>
                  <pslz:sldZmObj sldId="422" cId="2079692297">
                    <pslz:zmPr id="{4A251464-8F86-4C28-A162-75484F781C4F}" returnToParent="0" transitionDur="1000">
                      <p166:blipFill xmlns:p166="http://schemas.microsoft.com/office/powerpoint/2016/6/main">
                        <a:blip r:embed="rId3"/>
                        <a:stretch>
                          <a:fillRect/>
                        </a:stretch>
                      </p166:blipFill>
                      <p166:spPr xmlns:p166="http://schemas.microsoft.com/office/powerpoint/2016/6/main">
                        <a:xfrm>
                          <a:off x="0" y="0"/>
                          <a:ext cx="7298575" cy="4105448"/>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3BBC2A61-1B07-4FB5-BA7B-58AC1CD597F5}"/>
                  </a:ext>
                </a:extLst>
              </p:cNvPr>
              <p:cNvPicPr>
                <a:picLocks noGrp="1" noRot="1" noChangeAspect="1" noMove="1" noResize="1" noEditPoints="1" noAdjustHandles="1" noChangeArrowheads="1" noChangeShapeType="1"/>
              </p:cNvPicPr>
              <p:nvPr/>
            </p:nvPicPr>
            <p:blipFill>
              <a:blip r:embed="rId4"/>
              <a:stretch>
                <a:fillRect/>
              </a:stretch>
            </p:blipFill>
            <p:spPr>
              <a:xfrm>
                <a:off x="4754879" y="1773729"/>
                <a:ext cx="7298575" cy="4105448"/>
              </a:xfrm>
              <a:prstGeom prst="rect">
                <a:avLst/>
              </a:prstGeom>
              <a:ln w="3175">
                <a:solidFill>
                  <a:prstClr val="ltGray"/>
                </a:solidFill>
              </a:ln>
            </p:spPr>
          </p:pic>
        </mc:Fallback>
      </mc:AlternateContent>
    </p:spTree>
    <p:extLst>
      <p:ext uri="{BB962C8B-B14F-4D97-AF65-F5344CB8AC3E}">
        <p14:creationId xmlns:p14="http://schemas.microsoft.com/office/powerpoint/2010/main" val="13097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Engagement Strategies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4347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0925-1A07-4882-8997-B86C6E89A63D}"/>
              </a:ext>
            </a:extLst>
          </p:cNvPr>
          <p:cNvSpPr>
            <a:spLocks noGrp="1"/>
          </p:cNvSpPr>
          <p:nvPr>
            <p:ph type="title"/>
          </p:nvPr>
        </p:nvSpPr>
        <p:spPr/>
        <p:txBody>
          <a:bodyPr/>
          <a:lstStyle/>
          <a:p>
            <a:r>
              <a:rPr lang="en-US" dirty="0"/>
              <a:t>Sample Tools in Toolkit</a:t>
            </a:r>
          </a:p>
        </p:txBody>
      </p:sp>
      <p:sp>
        <p:nvSpPr>
          <p:cNvPr id="3" name="Content Placeholder 2">
            <a:extLst>
              <a:ext uri="{FF2B5EF4-FFF2-40B4-BE49-F238E27FC236}">
                <a16:creationId xmlns:a16="http://schemas.microsoft.com/office/drawing/2014/main" id="{A4770AB6-A5AE-481A-8A32-502D63487903}"/>
              </a:ext>
            </a:extLst>
          </p:cNvPr>
          <p:cNvSpPr>
            <a:spLocks noGrp="1"/>
          </p:cNvSpPr>
          <p:nvPr>
            <p:ph idx="1"/>
          </p:nvPr>
        </p:nvSpPr>
        <p:spPr/>
        <p:txBody>
          <a:bodyPr/>
          <a:lstStyle/>
          <a:p>
            <a:r>
              <a:rPr lang="en-US" dirty="0"/>
              <a:t>Top 100 Partners</a:t>
            </a:r>
          </a:p>
          <a:p>
            <a:r>
              <a:rPr lang="en-US" dirty="0"/>
              <a:t>Reciprocity Circles</a:t>
            </a:r>
          </a:p>
          <a:p>
            <a:r>
              <a:rPr lang="en-US" dirty="0"/>
              <a:t>Community Input Strategies for Defining Results Statements</a:t>
            </a:r>
          </a:p>
          <a:p>
            <a:endParaRPr lang="en-US" dirty="0"/>
          </a:p>
          <a:p>
            <a:r>
              <a:rPr lang="en-US" dirty="0"/>
              <a:t>Discuss with a partner what additional strategies </a:t>
            </a:r>
            <a:r>
              <a:rPr lang="en-US"/>
              <a:t>you will add to the list</a:t>
            </a:r>
            <a:endParaRPr lang="en-US" dirty="0"/>
          </a:p>
        </p:txBody>
      </p:sp>
    </p:spTree>
    <p:extLst>
      <p:ext uri="{BB962C8B-B14F-4D97-AF65-F5344CB8AC3E}">
        <p14:creationId xmlns:p14="http://schemas.microsoft.com/office/powerpoint/2010/main" val="35699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5117-787F-41DA-B834-B0A9CA9366A7}"/>
              </a:ext>
            </a:extLst>
          </p:cNvPr>
          <p:cNvSpPr>
            <a:spLocks noGrp="1"/>
          </p:cNvSpPr>
          <p:nvPr>
            <p:ph type="title"/>
          </p:nvPr>
        </p:nvSpPr>
        <p:spPr/>
        <p:txBody>
          <a:bodyPr/>
          <a:lstStyle/>
          <a:p>
            <a:r>
              <a:rPr lang="en-US" dirty="0"/>
              <a:t>Applying What We’ve Learned</a:t>
            </a:r>
          </a:p>
        </p:txBody>
      </p:sp>
      <p:sp>
        <p:nvSpPr>
          <p:cNvPr id="3" name="Text Placeholder 2">
            <a:extLst>
              <a:ext uri="{FF2B5EF4-FFF2-40B4-BE49-F238E27FC236}">
                <a16:creationId xmlns:a16="http://schemas.microsoft.com/office/drawing/2014/main" id="{CDAEE219-D0F6-4BFF-B65D-24B8FB960A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4076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75FA-BFF4-4567-8070-9570D6271416}"/>
              </a:ext>
            </a:extLst>
          </p:cNvPr>
          <p:cNvSpPr>
            <a:spLocks noGrp="1"/>
          </p:cNvSpPr>
          <p:nvPr>
            <p:ph type="title"/>
          </p:nvPr>
        </p:nvSpPr>
        <p:spPr/>
        <p:txBody>
          <a:bodyPr/>
          <a:lstStyle/>
          <a:p>
            <a:r>
              <a:rPr lang="en-US" dirty="0"/>
              <a:t>In Table Groups:</a:t>
            </a:r>
          </a:p>
        </p:txBody>
      </p:sp>
      <p:sp>
        <p:nvSpPr>
          <p:cNvPr id="3" name="Content Placeholder 2">
            <a:extLst>
              <a:ext uri="{FF2B5EF4-FFF2-40B4-BE49-F238E27FC236}">
                <a16:creationId xmlns:a16="http://schemas.microsoft.com/office/drawing/2014/main" id="{35B80AAF-0DEC-4238-8071-8CAE8832C5F4}"/>
              </a:ext>
            </a:extLst>
          </p:cNvPr>
          <p:cNvSpPr>
            <a:spLocks noGrp="1"/>
          </p:cNvSpPr>
          <p:nvPr>
            <p:ph idx="1"/>
          </p:nvPr>
        </p:nvSpPr>
        <p:spPr/>
        <p:txBody>
          <a:bodyPr/>
          <a:lstStyle/>
          <a:p>
            <a:r>
              <a:rPr lang="en-US" dirty="0"/>
              <a:t>Ask for a volunteer who has an upcoming event, process, meeting, etc. that would benefit from more authentic community engagement.</a:t>
            </a:r>
          </a:p>
          <a:p>
            <a:r>
              <a:rPr lang="en-US" dirty="0"/>
              <a:t>Consider ways that you can increase inclusiveness through high quality process measures: fairness, equality, goal orientation, authenticity</a:t>
            </a:r>
          </a:p>
          <a:p>
            <a:r>
              <a:rPr lang="en-US" dirty="0"/>
              <a:t>Consider ways to increase dialogue in your process</a:t>
            </a:r>
          </a:p>
          <a:p>
            <a:r>
              <a:rPr lang="en-US" dirty="0"/>
              <a:t>Consider ways to transform the way power is shared in </a:t>
            </a:r>
            <a:r>
              <a:rPr lang="en-US"/>
              <a:t>your process</a:t>
            </a:r>
            <a:endParaRPr lang="en-US" dirty="0"/>
          </a:p>
        </p:txBody>
      </p:sp>
    </p:spTree>
    <p:extLst>
      <p:ext uri="{BB962C8B-B14F-4D97-AF65-F5344CB8AC3E}">
        <p14:creationId xmlns:p14="http://schemas.microsoft.com/office/powerpoint/2010/main" val="3903272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728" y="4508869"/>
            <a:ext cx="9137072" cy="1005611"/>
          </a:xfrm>
        </p:spPr>
        <p:txBody>
          <a:bodyPr>
            <a:normAutofit/>
          </a:bodyPr>
          <a:lstStyle/>
          <a:p>
            <a:r>
              <a:rPr lang="en-US" sz="3200" dirty="0"/>
              <a:t>Bill Fulton</a:t>
            </a:r>
          </a:p>
        </p:txBody>
      </p:sp>
      <p:sp>
        <p:nvSpPr>
          <p:cNvPr id="3" name="Subtitle 2"/>
          <p:cNvSpPr>
            <a:spLocks noGrp="1"/>
          </p:cNvSpPr>
          <p:nvPr>
            <p:ph type="subTitle" idx="1"/>
          </p:nvPr>
        </p:nvSpPr>
        <p:spPr>
          <a:xfrm>
            <a:off x="1828800" y="5064012"/>
            <a:ext cx="9144000" cy="1655762"/>
          </a:xfrm>
        </p:spPr>
        <p:txBody>
          <a:bodyPr/>
          <a:lstStyle/>
          <a:p>
            <a:r>
              <a:rPr lang="en-US" dirty="0"/>
              <a:t>bill@civiccanopy.org</a:t>
            </a:r>
          </a:p>
          <a:p>
            <a:r>
              <a:rPr lang="en-US" dirty="0"/>
              <a:t>www.civiccanopy.org</a:t>
            </a:r>
          </a:p>
        </p:txBody>
      </p:sp>
      <p:sp>
        <p:nvSpPr>
          <p:cNvPr id="4" name="TextBox 8"/>
          <p:cNvSpPr txBox="1"/>
          <p:nvPr/>
        </p:nvSpPr>
        <p:spPr>
          <a:xfrm>
            <a:off x="587226" y="2371098"/>
            <a:ext cx="10806488"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a:solidFill>
                  <a:srgbClr val="6D7076"/>
                </a:solidFill>
                <a:latin typeface="Century Gothic" panose="020B0502020202020204" pitchFamily="34" charset="0"/>
              </a:rPr>
              <a:t>THE MANY WORKING AS ONE FOR THE GOOD OF ALL</a:t>
            </a:r>
          </a:p>
          <a:p>
            <a:endParaRPr lang="en-US" sz="2000">
              <a:solidFill>
                <a:srgbClr val="6D7076"/>
              </a:solidFill>
              <a:latin typeface="Century Gothic" panose="020B0502020202020204" pitchFamily="34" charset="0"/>
            </a:endParaRPr>
          </a:p>
          <a:p>
            <a:endParaRPr lang="en-US" sz="2000">
              <a:solidFill>
                <a:srgbClr val="6D7076"/>
              </a:solidFill>
              <a:latin typeface="Century Gothic" panose="020B0502020202020204" pitchFamily="34" charset="0"/>
            </a:endParaRPr>
          </a:p>
        </p:txBody>
      </p:sp>
      <p:pic>
        <p:nvPicPr>
          <p:cNvPr id="1026" name="Picture 2" descr="Image result for facebook icon white 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7062" y="5964948"/>
            <a:ext cx="735992" cy="74703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twitter icon white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7485" y="5964948"/>
            <a:ext cx="699956" cy="69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08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86857" cy="6857999"/>
          </a:xfrm>
          <a:prstGeom prst="rect">
            <a:avLst/>
          </a:prstGeom>
          <a:solidFill>
            <a:srgbClr val="6D7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p:cNvSpPr txBox="1"/>
          <p:nvPr/>
        </p:nvSpPr>
        <p:spPr>
          <a:xfrm>
            <a:off x="2108859" y="1699200"/>
            <a:ext cx="8521041" cy="55092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latin typeface="Arial" panose="020B0604020202020204" pitchFamily="34" charset="0"/>
                <a:cs typeface="Arial" panose="020B0604020202020204" pitchFamily="34" charset="0"/>
              </a:rPr>
              <a:t>Every individual matters and contributes.</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Communities are filled with assets and solutions.</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The answers emerge from the collective.</a:t>
            </a: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Civil society is a place of caring, compassion and love. </a:t>
            </a:r>
          </a:p>
          <a:p>
            <a:pPr marL="285750" indent="-2857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p:txBody>
      </p:sp>
      <p:sp>
        <p:nvSpPr>
          <p:cNvPr id="4" name="Rectangle 3"/>
          <p:cNvSpPr/>
          <p:nvPr/>
        </p:nvSpPr>
        <p:spPr>
          <a:xfrm>
            <a:off x="1955735" y="229661"/>
            <a:ext cx="9989522" cy="1138773"/>
          </a:xfrm>
          <a:prstGeom prst="rect">
            <a:avLst/>
          </a:prstGeom>
          <a:noFill/>
        </p:spPr>
        <p:txBody>
          <a:bodyPr wrap="square">
            <a:spAutoFit/>
          </a:bodyPr>
          <a:lstStyle/>
          <a:p>
            <a:r>
              <a:rPr lang="en-US" sz="4400" b="1" dirty="0">
                <a:latin typeface="Arial" panose="020B0604020202020204" pitchFamily="34" charset="0"/>
                <a:cs typeface="Arial" panose="020B0604020202020204" pitchFamily="34" charset="0"/>
              </a:rPr>
              <a:t>Core Beliefs</a:t>
            </a:r>
            <a:endParaRPr lang="en-US" sz="4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5FA5B85-BF98-4E9B-B137-1E428BB87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8421" y="1792526"/>
            <a:ext cx="481584" cy="643128"/>
          </a:xfrm>
          <a:prstGeom prst="rect">
            <a:avLst/>
          </a:prstGeom>
          <a:solidFill>
            <a:schemeClr val="tx1">
              <a:lumMod val="50000"/>
              <a:lumOff val="50000"/>
            </a:schemeClr>
          </a:solidFill>
          <a:ln>
            <a:noFill/>
          </a:ln>
        </p:spPr>
      </p:pic>
      <p:pic>
        <p:nvPicPr>
          <p:cNvPr id="10" name="Picture 9">
            <a:extLst>
              <a:ext uri="{FF2B5EF4-FFF2-40B4-BE49-F238E27FC236}">
                <a16:creationId xmlns:a16="http://schemas.microsoft.com/office/drawing/2014/main" id="{B2F27043-0065-4497-ABD8-7F485E5A0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7720" y="2766420"/>
            <a:ext cx="1399032" cy="1048512"/>
          </a:xfrm>
          <a:prstGeom prst="rect">
            <a:avLst/>
          </a:prstGeom>
          <a:solidFill>
            <a:srgbClr val="6D7076"/>
          </a:solidFill>
        </p:spPr>
      </p:pic>
      <p:pic>
        <p:nvPicPr>
          <p:cNvPr id="11" name="Picture 10">
            <a:extLst>
              <a:ext uri="{FF2B5EF4-FFF2-40B4-BE49-F238E27FC236}">
                <a16:creationId xmlns:a16="http://schemas.microsoft.com/office/drawing/2014/main" id="{AEACC957-C1C0-4E93-AF88-6AC7AF6F2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2212"/>
          <a:stretch/>
        </p:blipFill>
        <p:spPr>
          <a:xfrm>
            <a:off x="10201047" y="4312831"/>
            <a:ext cx="1744210" cy="1258837"/>
          </a:xfrm>
          <a:prstGeom prst="rect">
            <a:avLst/>
          </a:prstGeom>
        </p:spPr>
      </p:pic>
    </p:spTree>
    <p:extLst>
      <p:ext uri="{BB962C8B-B14F-4D97-AF65-F5344CB8AC3E}">
        <p14:creationId xmlns:p14="http://schemas.microsoft.com/office/powerpoint/2010/main" val="20701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Intended Outcomes</a:t>
            </a:r>
          </a:p>
        </p:txBody>
      </p:sp>
      <p:sp>
        <p:nvSpPr>
          <p:cNvPr id="5" name="Content Placeholder 4"/>
          <p:cNvSpPr>
            <a:spLocks noGrp="1"/>
          </p:cNvSpPr>
          <p:nvPr>
            <p:ph idx="1"/>
          </p:nvPr>
        </p:nvSpPr>
        <p:spPr/>
        <p:txBody>
          <a:bodyPr/>
          <a:lstStyle/>
          <a:p>
            <a:pPr lvl="0"/>
            <a:r>
              <a:rPr lang="en-US" sz="3200" dirty="0"/>
              <a:t>Develop a shared understanding of what authentic engagement looks and feels like in collaborative processes</a:t>
            </a:r>
          </a:p>
          <a:p>
            <a:pPr lvl="0"/>
            <a:r>
              <a:rPr lang="en-US" sz="3200" dirty="0"/>
              <a:t>Understand authentic engagement within the context of power</a:t>
            </a:r>
          </a:p>
          <a:p>
            <a:pPr lvl="0"/>
            <a:r>
              <a:rPr lang="en-US" sz="3200" dirty="0"/>
              <a:t>Apply our understanding of authentic engagement to living case studies</a:t>
            </a:r>
          </a:p>
          <a:p>
            <a:pPr marL="0" lvl="0" indent="0">
              <a:buNone/>
            </a:pPr>
            <a:endParaRPr lang="en-US" sz="3200" dirty="0"/>
          </a:p>
          <a:p>
            <a:pPr lvl="0"/>
            <a:endParaRPr lang="en-US" sz="3200" dirty="0"/>
          </a:p>
        </p:txBody>
      </p:sp>
    </p:spTree>
    <p:extLst>
      <p:ext uri="{BB962C8B-B14F-4D97-AF65-F5344CB8AC3E}">
        <p14:creationId xmlns:p14="http://schemas.microsoft.com/office/powerpoint/2010/main" val="416035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Learning Model</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825625"/>
            <a:ext cx="4351338" cy="4351338"/>
          </a:xfrm>
        </p:spPr>
      </p:pic>
      <p:sp>
        <p:nvSpPr>
          <p:cNvPr id="7" name="Content Placeholder 6"/>
          <p:cNvSpPr>
            <a:spLocks noGrp="1"/>
          </p:cNvSpPr>
          <p:nvPr>
            <p:ph sz="half" idx="2"/>
          </p:nvPr>
        </p:nvSpPr>
        <p:spPr>
          <a:xfrm>
            <a:off x="5728996" y="1825625"/>
            <a:ext cx="5624804" cy="4351338"/>
          </a:xfrm>
        </p:spPr>
        <p:txBody>
          <a:bodyPr vert="horz" lIns="91440" tIns="45720" rIns="91440" bIns="45720" rtlCol="0" anchor="t">
            <a:normAutofit fontScale="92500" lnSpcReduction="10000"/>
          </a:bodyPr>
          <a:lstStyle/>
          <a:p>
            <a:r>
              <a:rPr lang="en-US" dirty="0">
                <a:latin typeface="Arial" panose="020B0604020202020204" pitchFamily="34" charset="0"/>
                <a:cs typeface="Arial" panose="020B0604020202020204" pitchFamily="34" charset="0"/>
              </a:rPr>
              <a:t>Synthesis of research on effective teams and collaboratives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Correlation between the quality of process and quality of population outcomes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Provides a way to think about the ongoing work of creating collective impact through continuous improvement</a:t>
            </a:r>
          </a:p>
        </p:txBody>
      </p:sp>
    </p:spTree>
    <p:extLst>
      <p:ext uri="{BB962C8B-B14F-4D97-AF65-F5344CB8AC3E}">
        <p14:creationId xmlns:p14="http://schemas.microsoft.com/office/powerpoint/2010/main" val="7387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Include</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599478" y="200153"/>
            <a:ext cx="4181522" cy="4181522"/>
          </a:xfrm>
          <a:prstGeom prst="rect">
            <a:avLst/>
          </a:prstGeom>
        </p:spPr>
      </p:pic>
    </p:spTree>
    <p:extLst>
      <p:ext uri="{BB962C8B-B14F-4D97-AF65-F5344CB8AC3E}">
        <p14:creationId xmlns:p14="http://schemas.microsoft.com/office/powerpoint/2010/main" val="420506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EF74-E586-4EC7-B2F8-0FC048A16847}"/>
              </a:ext>
            </a:extLst>
          </p:cNvPr>
          <p:cNvSpPr>
            <a:spLocks noGrp="1"/>
          </p:cNvSpPr>
          <p:nvPr>
            <p:ph type="title"/>
          </p:nvPr>
        </p:nvSpPr>
        <p:spPr/>
        <p:txBody>
          <a:bodyPr/>
          <a:lstStyle/>
          <a:p>
            <a:r>
              <a:rPr lang="en-US"/>
              <a:t>The Power of Inclusion</a:t>
            </a:r>
          </a:p>
        </p:txBody>
      </p:sp>
      <p:pic>
        <p:nvPicPr>
          <p:cNvPr id="1026" name="Picture 2" descr="http://nosmag.org/wp-content/uploads/2015/10/Just-the-Sign.jpg">
            <a:extLst>
              <a:ext uri="{FF2B5EF4-FFF2-40B4-BE49-F238E27FC236}">
                <a16:creationId xmlns:a16="http://schemas.microsoft.com/office/drawing/2014/main" id="{DB4DE4BD-D053-441A-9E0F-A8DE08773B1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55878" y="1825625"/>
            <a:ext cx="3546244"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661BD056-783A-41D7-9997-ECB5FD55C8AD}"/>
              </a:ext>
            </a:extLst>
          </p:cNvPr>
          <p:cNvSpPr>
            <a:spLocks noGrp="1"/>
          </p:cNvSpPr>
          <p:nvPr>
            <p:ph sz="half" idx="2"/>
          </p:nvPr>
        </p:nvSpPr>
        <p:spPr/>
        <p:txBody>
          <a:bodyPr vert="horz" lIns="91440" tIns="45720" rIns="91440" bIns="45720" rtlCol="0" anchor="t">
            <a:normAutofit fontScale="92500" lnSpcReduction="10000"/>
          </a:bodyPr>
          <a:lstStyle/>
          <a:p>
            <a:r>
              <a:rPr lang="en-US">
                <a:cs typeface="Calibri"/>
              </a:rPr>
              <a:t>Meet people where they are and not where you want them to be</a:t>
            </a:r>
            <a:endParaRPr lang="en-US"/>
          </a:p>
          <a:p>
            <a:r>
              <a:rPr lang="en-US"/>
              <a:t>Increases creativity</a:t>
            </a:r>
            <a:endParaRPr lang="en-US">
              <a:cs typeface="Calibri"/>
            </a:endParaRPr>
          </a:p>
          <a:p>
            <a:r>
              <a:rPr lang="en-US"/>
              <a:t>Increases support for solutions</a:t>
            </a:r>
            <a:endParaRPr lang="en-US">
              <a:cs typeface="Calibri"/>
            </a:endParaRPr>
          </a:p>
          <a:p>
            <a:r>
              <a:rPr lang="en-US"/>
              <a:t>Provides legitimacy for interventions</a:t>
            </a:r>
            <a:endParaRPr lang="en-US">
              <a:cs typeface="Calibri"/>
            </a:endParaRPr>
          </a:p>
          <a:p>
            <a:endParaRPr lang="en-US"/>
          </a:p>
          <a:p>
            <a:pPr marL="0" indent="0">
              <a:buNone/>
            </a:pPr>
            <a:r>
              <a:rPr lang="en-US"/>
              <a:t>And. . .</a:t>
            </a:r>
            <a:endParaRPr lang="en-US">
              <a:cs typeface="Calibri"/>
            </a:endParaRPr>
          </a:p>
          <a:p>
            <a:r>
              <a:rPr lang="en-US"/>
              <a:t>Increases likelihood of conflict</a:t>
            </a:r>
            <a:endParaRPr lang="en-US">
              <a:cs typeface="Calibri"/>
            </a:endParaRPr>
          </a:p>
          <a:p>
            <a:r>
              <a:rPr lang="en-US"/>
              <a:t>Increases complexity of process</a:t>
            </a:r>
            <a:endParaRPr lang="en-US">
              <a:cs typeface="Calibri"/>
            </a:endParaRPr>
          </a:p>
        </p:txBody>
      </p:sp>
    </p:spTree>
    <p:extLst>
      <p:ext uri="{BB962C8B-B14F-4D97-AF65-F5344CB8AC3E}">
        <p14:creationId xmlns:p14="http://schemas.microsoft.com/office/powerpoint/2010/main" val="181182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Fairness</a:t>
            </a:r>
            <a:r>
              <a:rPr lang="en-US" dirty="0"/>
              <a:t>—those affected by a decision have input into the decision</a:t>
            </a:r>
          </a:p>
          <a:p>
            <a:r>
              <a:rPr lang="en-US" b="1" dirty="0">
                <a:solidFill>
                  <a:srgbClr val="FF0000"/>
                </a:solidFill>
              </a:rPr>
              <a:t>Equality</a:t>
            </a:r>
            <a:r>
              <a:rPr lang="en-US" dirty="0"/>
              <a:t>—affords all stakeholders equal opportunities to contribute and influence outcomes irrespective of role or background</a:t>
            </a:r>
          </a:p>
          <a:p>
            <a:r>
              <a:rPr lang="en-US" b="1" dirty="0">
                <a:solidFill>
                  <a:srgbClr val="FF0000"/>
                </a:solidFill>
              </a:rPr>
              <a:t>Goal-orientation</a:t>
            </a:r>
            <a:r>
              <a:rPr lang="en-US" dirty="0"/>
              <a:t>—people’s efforts are focused on the common good, not just advancing individual interests</a:t>
            </a:r>
          </a:p>
          <a:p>
            <a:r>
              <a:rPr lang="en-US" b="1" dirty="0">
                <a:solidFill>
                  <a:srgbClr val="FF0000"/>
                </a:solidFill>
              </a:rPr>
              <a:t>Authenticity</a:t>
            </a:r>
            <a:r>
              <a:rPr lang="en-US" dirty="0"/>
              <a:t>—stakeholders feel they can make binding commitments without those being rescinded by agents with higher levels of authority</a:t>
            </a:r>
          </a:p>
          <a:p>
            <a:endParaRPr lang="en-US" dirty="0"/>
          </a:p>
        </p:txBody>
      </p:sp>
      <p:sp>
        <p:nvSpPr>
          <p:cNvPr id="3" name="Title 2"/>
          <p:cNvSpPr>
            <a:spLocks noGrp="1"/>
          </p:cNvSpPr>
          <p:nvPr>
            <p:ph type="title"/>
          </p:nvPr>
        </p:nvSpPr>
        <p:spPr/>
        <p:txBody>
          <a:bodyPr>
            <a:normAutofit/>
          </a:bodyPr>
          <a:lstStyle/>
          <a:p>
            <a:r>
              <a:rPr lang="en-US" dirty="0"/>
              <a:t>So What is High Quality Process?</a:t>
            </a:r>
          </a:p>
        </p:txBody>
      </p:sp>
    </p:spTree>
    <p:extLst>
      <p:ext uri="{BB962C8B-B14F-4D97-AF65-F5344CB8AC3E}">
        <p14:creationId xmlns:p14="http://schemas.microsoft.com/office/powerpoint/2010/main" val="406846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404255" y="1238865"/>
          <a:ext cx="9745525" cy="4999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a:t>The Transfer of Commitment</a:t>
            </a:r>
          </a:p>
        </p:txBody>
      </p:sp>
    </p:spTree>
    <p:extLst>
      <p:ext uri="{BB962C8B-B14F-4D97-AF65-F5344CB8AC3E}">
        <p14:creationId xmlns:p14="http://schemas.microsoft.com/office/powerpoint/2010/main" val="74984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DDBAEE-C321-445B-A462-367D75BEE395}" vid="{772234AF-4574-4072-A6DB-FF6FBE5D7F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e5ea4b3-e6a5-4854-b8c8-91e7a5b68632">V634YEW6DXCK-1333008149-28331</_dlc_DocId>
    <_dlc_DocIdUrl xmlns="0e5ea4b3-e6a5-4854-b8c8-91e7a5b68632">
      <Url>https://theciviccanopy.sharepoint.com/_layouts/15/DocIdRedir.aspx?ID=V634YEW6DXCK-1333008149-28331</Url>
      <Description>V634YEW6DXCK-1333008149-28331</Description>
    </_dlc_DocIdUrl>
    <SharedWithUsers xmlns="0e5ea4b3-e6a5-4854-b8c8-91e7a5b68632">
      <UserInfo>
        <DisplayName>Jodi Hardin</DisplayName>
        <AccountId>25</AccountId>
        <AccountType/>
      </UserInfo>
      <UserInfo>
        <DisplayName>Meghan Chaney</DisplayName>
        <AccountId>38</AccountId>
        <AccountType/>
      </UserInfo>
      <UserInfo>
        <DisplayName>Hanna Nichols</DisplayName>
        <AccountId>31</AccountId>
        <AccountType/>
      </UserInfo>
      <UserInfo>
        <DisplayName>Ana Soler</DisplayName>
        <AccountId>29</AccountId>
        <AccountType/>
      </UserInfo>
      <UserInfo>
        <DisplayName>Taylor Martin</DisplayName>
        <AccountId>324</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227BC29E7EE4341B061C98A5BAC863A" ma:contentTypeVersion="16" ma:contentTypeDescription="Create a new document." ma:contentTypeScope="" ma:versionID="40a439122f1726bf7d03ee8adca4e6b8">
  <xsd:schema xmlns:xsd="http://www.w3.org/2001/XMLSchema" xmlns:xs="http://www.w3.org/2001/XMLSchema" xmlns:p="http://schemas.microsoft.com/office/2006/metadata/properties" xmlns:ns2="0e5ea4b3-e6a5-4854-b8c8-91e7a5b68632" xmlns:ns3="d4df95e4-5125-4d6a-8b49-81861fa0a616" targetNamespace="http://schemas.microsoft.com/office/2006/metadata/properties" ma:root="true" ma:fieldsID="b3dfe35c86299280949af79b1903a6ee" ns2:_="" ns3:_="">
    <xsd:import namespace="0e5ea4b3-e6a5-4854-b8c8-91e7a5b68632"/>
    <xsd:import namespace="d4df95e4-5125-4d6a-8b49-81861fa0a616"/>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a4b3-e6a5-4854-b8c8-91e7a5b68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4df95e4-5125-4d6a-8b49-81861fa0a616"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C8ED4-F6A8-41E4-A6BE-74A465E47163}">
  <ds:schemaRefs>
    <ds:schemaRef ds:uri="http://schemas.microsoft.com/sharepoint/v3/contenttype/forms"/>
  </ds:schemaRefs>
</ds:datastoreItem>
</file>

<file path=customXml/itemProps2.xml><?xml version="1.0" encoding="utf-8"?>
<ds:datastoreItem xmlns:ds="http://schemas.openxmlformats.org/officeDocument/2006/customXml" ds:itemID="{06A76B19-EE2A-4238-9800-3EEDD0D2AB30}">
  <ds:schemaRefs>
    <ds:schemaRef ds:uri="http://purl.org/dc/terms/"/>
    <ds:schemaRef ds:uri="0e5ea4b3-e6a5-4854-b8c8-91e7a5b68632"/>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d4df95e4-5125-4d6a-8b49-81861fa0a61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C60E2F7-F183-4F70-A360-33052C79D5A7}">
  <ds:schemaRefs>
    <ds:schemaRef ds:uri="http://schemas.microsoft.com/sharepoint/events"/>
  </ds:schemaRefs>
</ds:datastoreItem>
</file>

<file path=customXml/itemProps4.xml><?xml version="1.0" encoding="utf-8"?>
<ds:datastoreItem xmlns:ds="http://schemas.openxmlformats.org/officeDocument/2006/customXml" ds:itemID="{03217B5F-9138-4832-841C-622B0D6D7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ea4b3-e6a5-4854-b8c8-91e7a5b68632"/>
    <ds:schemaRef ds:uri="d4df95e4-5125-4d6a-8b49-81861fa0a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1526</TotalTime>
  <Words>1561</Words>
  <Application>Microsoft Office PowerPoint</Application>
  <PresentationFormat>Widescreen</PresentationFormat>
  <Paragraphs>223</Paragraphs>
  <Slides>27</Slides>
  <Notes>12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Century Gothic</vt:lpstr>
      <vt:lpstr>Office Theme</vt:lpstr>
      <vt:lpstr>Canopy Associates Training 3:  Authentic Community Engagement </vt:lpstr>
      <vt:lpstr>PowerPoint Presentation</vt:lpstr>
      <vt:lpstr>PowerPoint Presentation</vt:lpstr>
      <vt:lpstr>Intended Outcomes</vt:lpstr>
      <vt:lpstr>Community Learning Model</vt:lpstr>
      <vt:lpstr>Include</vt:lpstr>
      <vt:lpstr>The Power of Inclusion</vt:lpstr>
      <vt:lpstr>So What is High Quality Process?</vt:lpstr>
      <vt:lpstr>The Transfer of Commitment</vt:lpstr>
      <vt:lpstr>So. . . If inclusion is related to high quality process. . .</vt:lpstr>
      <vt:lpstr>Dialogue</vt:lpstr>
      <vt:lpstr>Dialogue:  The Art of Thinking Together</vt:lpstr>
      <vt:lpstr>Otto Scharmer:  Theory U</vt:lpstr>
      <vt:lpstr>Thinking About Power</vt:lpstr>
      <vt:lpstr>6 Main Sources of Power (Eric Liu)</vt:lpstr>
      <vt:lpstr>Eric Liu:  What is Power?</vt:lpstr>
      <vt:lpstr>Power Over vs. Power With</vt:lpstr>
      <vt:lpstr>PowerPoint Presentation</vt:lpstr>
      <vt:lpstr>From Command and Control to Community Aspiration</vt:lpstr>
      <vt:lpstr>PowerPoint Presentation</vt:lpstr>
      <vt:lpstr>Levels of Involvement</vt:lpstr>
      <vt:lpstr>Examples in Action</vt:lpstr>
      <vt:lpstr>Engagement Strategies</vt:lpstr>
      <vt:lpstr>Sample Tools in Toolkit</vt:lpstr>
      <vt:lpstr>Applying What We’ve Learned</vt:lpstr>
      <vt:lpstr>In Table Groups:</vt:lpstr>
      <vt:lpstr>Bill Fulton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Approaches to Engagement</dc:title>
  <cp:lastModifiedBy>Bill Fulton</cp:lastModifiedBy>
  <cp:revision>7</cp:revision>
  <cp:lastPrinted>2019-08-23T14:24:05Z</cp:lastPrinted>
  <dcterms:modified xsi:type="dcterms:W3CDTF">2019-08-23T14:38:47Z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0x0101001227BC29E7EE4341B061C98A5BAC863A</vt:lpwstr>
  </property>
  <property fmtid="{D5CDD505-2E9C-101B-9397-08002B2CF9AE}" pid="3" name="_dlc_DocIdItemGuid">
    <vt:lpwstr>5d87e464-0273-46e4-920d-9eb4aa683302</vt:lpwstr>
  </property>
</Properties>
</file>