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4" r:id="rId6"/>
    <p:sldMasterId id="2147483660" r:id="rId7"/>
  </p:sldMasterIdLst>
  <p:notesMasterIdLst>
    <p:notesMasterId r:id="rId50"/>
  </p:notesMasterIdLst>
  <p:sldIdLst>
    <p:sldId id="256" r:id="rId8"/>
    <p:sldId id="267" r:id="rId9"/>
    <p:sldId id="483" r:id="rId10"/>
    <p:sldId id="397" r:id="rId11"/>
    <p:sldId id="479" r:id="rId12"/>
    <p:sldId id="283" r:id="rId13"/>
    <p:sldId id="484" r:id="rId14"/>
    <p:sldId id="486" r:id="rId15"/>
    <p:sldId id="396" r:id="rId16"/>
    <p:sldId id="472" r:id="rId17"/>
    <p:sldId id="301" r:id="rId18"/>
    <p:sldId id="315" r:id="rId19"/>
    <p:sldId id="449" r:id="rId20"/>
    <p:sldId id="450" r:id="rId21"/>
    <p:sldId id="447" r:id="rId22"/>
    <p:sldId id="412" r:id="rId23"/>
    <p:sldId id="409" r:id="rId24"/>
    <p:sldId id="454" r:id="rId25"/>
    <p:sldId id="279" r:id="rId26"/>
    <p:sldId id="452" r:id="rId27"/>
    <p:sldId id="525" r:id="rId28"/>
    <p:sldId id="519" r:id="rId29"/>
    <p:sldId id="489" r:id="rId30"/>
    <p:sldId id="441" r:id="rId31"/>
    <p:sldId id="521" r:id="rId32"/>
    <p:sldId id="435" r:id="rId33"/>
    <p:sldId id="524" r:id="rId34"/>
    <p:sldId id="520" r:id="rId35"/>
    <p:sldId id="438" r:id="rId36"/>
    <p:sldId id="465" r:id="rId37"/>
    <p:sldId id="482" r:id="rId38"/>
    <p:sldId id="523" r:id="rId39"/>
    <p:sldId id="474" r:id="rId40"/>
    <p:sldId id="445" r:id="rId41"/>
    <p:sldId id="473" r:id="rId42"/>
    <p:sldId id="475" r:id="rId43"/>
    <p:sldId id="522" r:id="rId44"/>
    <p:sldId id="446" r:id="rId45"/>
    <p:sldId id="477" r:id="rId46"/>
    <p:sldId id="478" r:id="rId47"/>
    <p:sldId id="487" r:id="rId48"/>
    <p:sldId id="488"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7F91C3-06E8-45A7-A159-74B6175F0048}">
          <p14:sldIdLst>
            <p14:sldId id="256"/>
            <p14:sldId id="267"/>
            <p14:sldId id="483"/>
            <p14:sldId id="397"/>
          </p14:sldIdLst>
        </p14:section>
        <p14:section name="Summary Section" id="{30C7533B-ED0F-4F13-BC49-A25126C6F615}">
          <p14:sldIdLst>
            <p14:sldId id="479"/>
          </p14:sldIdLst>
        </p14:section>
        <p14:section name="Results  " id="{09C0AF80-3DC3-4336-A86E-7074F654A885}">
          <p14:sldIdLst>
            <p14:sldId id="283"/>
            <p14:sldId id="484"/>
            <p14:sldId id="486"/>
            <p14:sldId id="396"/>
            <p14:sldId id="472"/>
            <p14:sldId id="301"/>
            <p14:sldId id="315"/>
            <p14:sldId id="449"/>
            <p14:sldId id="450"/>
            <p14:sldId id="447"/>
            <p14:sldId id="412"/>
          </p14:sldIdLst>
        </p14:section>
        <p14:section name="Turn the Curve  Thinking" id="{0DF3115A-3DC1-4517-846F-687DBC0F4D0A}">
          <p14:sldIdLst>
            <p14:sldId id="409"/>
            <p14:sldId id="454"/>
            <p14:sldId id="279"/>
            <p14:sldId id="452"/>
            <p14:sldId id="525"/>
            <p14:sldId id="519"/>
            <p14:sldId id="489"/>
            <p14:sldId id="441"/>
            <p14:sldId id="521"/>
            <p14:sldId id="435"/>
            <p14:sldId id="524"/>
            <p14:sldId id="520"/>
          </p14:sldIdLst>
        </p14:section>
        <p14:section name="Sustaining Action Toward Results  " id="{38FA7237-0919-417A-B32C-8BEF73BB8BFE}">
          <p14:sldIdLst>
            <p14:sldId id="438"/>
            <p14:sldId id="465"/>
            <p14:sldId id="482"/>
            <p14:sldId id="523"/>
            <p14:sldId id="474"/>
            <p14:sldId id="445"/>
            <p14:sldId id="473"/>
            <p14:sldId id="475"/>
            <p14:sldId id="522"/>
            <p14:sldId id="446"/>
            <p14:sldId id="477"/>
            <p14:sldId id="478"/>
          </p14:sldIdLst>
        </p14:section>
        <p14:section name="Civic Network" id="{E3523DB8-8922-4E0B-82DD-14B10331C131}">
          <p14:sldIdLst>
            <p14:sldId id="487"/>
            <p14:sldId id="4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7076"/>
    <a:srgbClr val="97A825"/>
    <a:srgbClr val="9DC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BEBD6-961A-4709-8E54-D6F39E5A8239}" v="637" dt="2019-08-23T14:20:00.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685" autoAdjust="0"/>
    <p:restoredTop sz="87940" autoAdjust="0"/>
  </p:normalViewPr>
  <p:slideViewPr>
    <p:cSldViewPr snapToGrid="0">
      <p:cViewPr varScale="1">
        <p:scale>
          <a:sx n="42" d="100"/>
          <a:sy n="42" d="100"/>
        </p:scale>
        <p:origin x="51" y="85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1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Fulton" userId="6b7d4a80-3a17-48b4-be3b-c0e1aadb3ff7" providerId="ADAL" clId="{B1DBEBD6-961A-4709-8E54-D6F39E5A8239}"/>
    <pc:docChg chg="undo custSel addSld delSld modSld sldOrd addMainMaster modMainMaster delSection modSection modNotesMaster">
      <pc:chgData name="Bill Fulton" userId="6b7d4a80-3a17-48b4-be3b-c0e1aadb3ff7" providerId="ADAL" clId="{B1DBEBD6-961A-4709-8E54-D6F39E5A8239}" dt="2019-08-23T14:20:00.233" v="1923" actId="20577"/>
      <pc:docMkLst>
        <pc:docMk/>
      </pc:docMkLst>
      <pc:sldChg chg="modSp">
        <pc:chgData name="Bill Fulton" userId="6b7d4a80-3a17-48b4-be3b-c0e1aadb3ff7" providerId="ADAL" clId="{B1DBEBD6-961A-4709-8E54-D6F39E5A8239}" dt="2019-08-20T15:28:19.878" v="10" actId="20577"/>
        <pc:sldMkLst>
          <pc:docMk/>
          <pc:sldMk cId="4243106130" sldId="256"/>
        </pc:sldMkLst>
        <pc:spChg chg="mod">
          <ac:chgData name="Bill Fulton" userId="6b7d4a80-3a17-48b4-be3b-c0e1aadb3ff7" providerId="ADAL" clId="{B1DBEBD6-961A-4709-8E54-D6F39E5A8239}" dt="2019-08-20T15:28:19.878" v="10" actId="20577"/>
          <ac:spMkLst>
            <pc:docMk/>
            <pc:sldMk cId="4243106130" sldId="256"/>
            <ac:spMk id="3" creationId="{00000000-0000-0000-0000-000000000000}"/>
          </ac:spMkLst>
        </pc:spChg>
      </pc:sldChg>
      <pc:sldChg chg="add mod modShow">
        <pc:chgData name="Bill Fulton" userId="6b7d4a80-3a17-48b4-be3b-c0e1aadb3ff7" providerId="ADAL" clId="{B1DBEBD6-961A-4709-8E54-D6F39E5A8239}" dt="2019-08-21T15:34:45.517" v="21" actId="729"/>
        <pc:sldMkLst>
          <pc:docMk/>
          <pc:sldMk cId="3004623219" sldId="267"/>
        </pc:sldMkLst>
      </pc:sldChg>
      <pc:sldChg chg="ord">
        <pc:chgData name="Bill Fulton" userId="6b7d4a80-3a17-48b4-be3b-c0e1aadb3ff7" providerId="ADAL" clId="{B1DBEBD6-961A-4709-8E54-D6F39E5A8239}" dt="2019-08-23T12:52:45.220" v="1785"/>
        <pc:sldMkLst>
          <pc:docMk/>
          <pc:sldMk cId="3770768491" sldId="283"/>
        </pc:sldMkLst>
      </pc:sldChg>
      <pc:sldChg chg="ord">
        <pc:chgData name="Bill Fulton" userId="6b7d4a80-3a17-48b4-be3b-c0e1aadb3ff7" providerId="ADAL" clId="{B1DBEBD6-961A-4709-8E54-D6F39E5A8239}" dt="2019-08-23T12:57:18.506" v="1809"/>
        <pc:sldMkLst>
          <pc:docMk/>
          <pc:sldMk cId="3483535546" sldId="301"/>
        </pc:sldMkLst>
      </pc:sldChg>
      <pc:sldChg chg="del">
        <pc:chgData name="Bill Fulton" userId="6b7d4a80-3a17-48b4-be3b-c0e1aadb3ff7" providerId="ADAL" clId="{B1DBEBD6-961A-4709-8E54-D6F39E5A8239}" dt="2019-08-21T15:47:10.988" v="66" actId="2696"/>
        <pc:sldMkLst>
          <pc:docMk/>
          <pc:sldMk cId="772511479" sldId="304"/>
        </pc:sldMkLst>
      </pc:sldChg>
      <pc:sldChg chg="ord">
        <pc:chgData name="Bill Fulton" userId="6b7d4a80-3a17-48b4-be3b-c0e1aadb3ff7" providerId="ADAL" clId="{B1DBEBD6-961A-4709-8E54-D6F39E5A8239}" dt="2019-08-23T12:57:18.506" v="1809"/>
        <pc:sldMkLst>
          <pc:docMk/>
          <pc:sldMk cId="2344085304" sldId="315"/>
        </pc:sldMkLst>
      </pc:sldChg>
      <pc:sldChg chg="addSp delSp modSp ord">
        <pc:chgData name="Bill Fulton" userId="6b7d4a80-3a17-48b4-be3b-c0e1aadb3ff7" providerId="ADAL" clId="{B1DBEBD6-961A-4709-8E54-D6F39E5A8239}" dt="2019-08-23T12:57:18.506" v="1809"/>
        <pc:sldMkLst>
          <pc:docMk/>
          <pc:sldMk cId="2955908770" sldId="396"/>
        </pc:sldMkLst>
        <pc:spChg chg="del mod">
          <ac:chgData name="Bill Fulton" userId="6b7d4a80-3a17-48b4-be3b-c0e1aadb3ff7" providerId="ADAL" clId="{B1DBEBD6-961A-4709-8E54-D6F39E5A8239}" dt="2019-08-21T15:43:49.411" v="49" actId="478"/>
          <ac:spMkLst>
            <pc:docMk/>
            <pc:sldMk cId="2955908770" sldId="396"/>
            <ac:spMk id="4" creationId="{00000000-0000-0000-0000-000000000000}"/>
          </ac:spMkLst>
        </pc:spChg>
        <pc:picChg chg="mod">
          <ac:chgData name="Bill Fulton" userId="6b7d4a80-3a17-48b4-be3b-c0e1aadb3ff7" providerId="ADAL" clId="{B1DBEBD6-961A-4709-8E54-D6F39E5A8239}" dt="2019-08-21T15:44:32.383" v="54" actId="1076"/>
          <ac:picMkLst>
            <pc:docMk/>
            <pc:sldMk cId="2955908770" sldId="396"/>
            <ac:picMk id="3" creationId="{248AD7E4-BBB4-4516-89A3-5ABBD056FA82}"/>
          </ac:picMkLst>
        </pc:picChg>
        <pc:picChg chg="mod">
          <ac:chgData name="Bill Fulton" userId="6b7d4a80-3a17-48b4-be3b-c0e1aadb3ff7" providerId="ADAL" clId="{B1DBEBD6-961A-4709-8E54-D6F39E5A8239}" dt="2019-08-21T15:43:40.400" v="46" actId="14100"/>
          <ac:picMkLst>
            <pc:docMk/>
            <pc:sldMk cId="2955908770" sldId="396"/>
            <ac:picMk id="5" creationId="{F068A010-FE88-42D5-AC85-C93E84D6BDA5}"/>
          </ac:picMkLst>
        </pc:picChg>
        <pc:picChg chg="add mod">
          <ac:chgData name="Bill Fulton" userId="6b7d4a80-3a17-48b4-be3b-c0e1aadb3ff7" providerId="ADAL" clId="{B1DBEBD6-961A-4709-8E54-D6F39E5A8239}" dt="2019-08-21T15:44:39.199" v="56" actId="1076"/>
          <ac:picMkLst>
            <pc:docMk/>
            <pc:sldMk cId="2955908770" sldId="396"/>
            <ac:picMk id="7" creationId="{C0526823-1106-48FC-886E-DD8721620ED5}"/>
          </ac:picMkLst>
        </pc:picChg>
        <pc:picChg chg="mod">
          <ac:chgData name="Bill Fulton" userId="6b7d4a80-3a17-48b4-be3b-c0e1aadb3ff7" providerId="ADAL" clId="{B1DBEBD6-961A-4709-8E54-D6F39E5A8239}" dt="2019-08-21T15:44:36.498" v="55" actId="1076"/>
          <ac:picMkLst>
            <pc:docMk/>
            <pc:sldMk cId="2955908770" sldId="396"/>
            <ac:picMk id="1026" creationId="{00000000-0000-0000-0000-000000000000}"/>
          </ac:picMkLst>
        </pc:picChg>
      </pc:sldChg>
      <pc:sldChg chg="modSp modAnim">
        <pc:chgData name="Bill Fulton" userId="6b7d4a80-3a17-48b4-be3b-c0e1aadb3ff7" providerId="ADAL" clId="{B1DBEBD6-961A-4709-8E54-D6F39E5A8239}" dt="2019-08-23T14:20:00.233" v="1923" actId="20577"/>
        <pc:sldMkLst>
          <pc:docMk/>
          <pc:sldMk cId="2885257985" sldId="397"/>
        </pc:sldMkLst>
        <pc:spChg chg="mod">
          <ac:chgData name="Bill Fulton" userId="6b7d4a80-3a17-48b4-be3b-c0e1aadb3ff7" providerId="ADAL" clId="{B1DBEBD6-961A-4709-8E54-D6F39E5A8239}" dt="2019-08-23T14:20:00.233" v="1923" actId="20577"/>
          <ac:spMkLst>
            <pc:docMk/>
            <pc:sldMk cId="2885257985" sldId="397"/>
            <ac:spMk id="3" creationId="{00000000-0000-0000-0000-000000000000}"/>
          </ac:spMkLst>
        </pc:spChg>
      </pc:sldChg>
      <pc:sldChg chg="modSp ord">
        <pc:chgData name="Bill Fulton" userId="6b7d4a80-3a17-48b4-be3b-c0e1aadb3ff7" providerId="ADAL" clId="{B1DBEBD6-961A-4709-8E54-D6F39E5A8239}" dt="2019-08-23T12:57:18.506" v="1809"/>
        <pc:sldMkLst>
          <pc:docMk/>
          <pc:sldMk cId="1201641598" sldId="412"/>
        </pc:sldMkLst>
        <pc:spChg chg="mod">
          <ac:chgData name="Bill Fulton" userId="6b7d4a80-3a17-48b4-be3b-c0e1aadb3ff7" providerId="ADAL" clId="{B1DBEBD6-961A-4709-8E54-D6F39E5A8239}" dt="2019-08-23T11:23:16.813" v="867" actId="20577"/>
          <ac:spMkLst>
            <pc:docMk/>
            <pc:sldMk cId="1201641598" sldId="412"/>
            <ac:spMk id="2" creationId="{00000000-0000-0000-0000-000000000000}"/>
          </ac:spMkLst>
        </pc:spChg>
      </pc:sldChg>
      <pc:sldChg chg="del">
        <pc:chgData name="Bill Fulton" userId="6b7d4a80-3a17-48b4-be3b-c0e1aadb3ff7" providerId="ADAL" clId="{B1DBEBD6-961A-4709-8E54-D6F39E5A8239}" dt="2019-08-21T15:46:24.009" v="59" actId="2696"/>
        <pc:sldMkLst>
          <pc:docMk/>
          <pc:sldMk cId="683411461" sldId="424"/>
        </pc:sldMkLst>
      </pc:sldChg>
      <pc:sldChg chg="del">
        <pc:chgData name="Bill Fulton" userId="6b7d4a80-3a17-48b4-be3b-c0e1aadb3ff7" providerId="ADAL" clId="{B1DBEBD6-961A-4709-8E54-D6F39E5A8239}" dt="2019-08-21T15:46:24.030" v="60" actId="2696"/>
        <pc:sldMkLst>
          <pc:docMk/>
          <pc:sldMk cId="1905408475" sldId="428"/>
        </pc:sldMkLst>
      </pc:sldChg>
      <pc:sldChg chg="del">
        <pc:chgData name="Bill Fulton" userId="6b7d4a80-3a17-48b4-be3b-c0e1aadb3ff7" providerId="ADAL" clId="{B1DBEBD6-961A-4709-8E54-D6F39E5A8239}" dt="2019-08-21T15:46:24.045" v="61" actId="2696"/>
        <pc:sldMkLst>
          <pc:docMk/>
          <pc:sldMk cId="2659196073" sldId="429"/>
        </pc:sldMkLst>
      </pc:sldChg>
      <pc:sldChg chg="del">
        <pc:chgData name="Bill Fulton" userId="6b7d4a80-3a17-48b4-be3b-c0e1aadb3ff7" providerId="ADAL" clId="{B1DBEBD6-961A-4709-8E54-D6F39E5A8239}" dt="2019-08-21T15:46:24.061" v="62" actId="2696"/>
        <pc:sldMkLst>
          <pc:docMk/>
          <pc:sldMk cId="1381817427" sldId="430"/>
        </pc:sldMkLst>
      </pc:sldChg>
      <pc:sldChg chg="del">
        <pc:chgData name="Bill Fulton" userId="6b7d4a80-3a17-48b4-be3b-c0e1aadb3ff7" providerId="ADAL" clId="{B1DBEBD6-961A-4709-8E54-D6F39E5A8239}" dt="2019-08-21T15:46:24.077" v="63" actId="2696"/>
        <pc:sldMkLst>
          <pc:docMk/>
          <pc:sldMk cId="186673553" sldId="431"/>
        </pc:sldMkLst>
      </pc:sldChg>
      <pc:sldChg chg="del">
        <pc:chgData name="Bill Fulton" userId="6b7d4a80-3a17-48b4-be3b-c0e1aadb3ff7" providerId="ADAL" clId="{B1DBEBD6-961A-4709-8E54-D6F39E5A8239}" dt="2019-08-21T15:46:24.108" v="64" actId="2696"/>
        <pc:sldMkLst>
          <pc:docMk/>
          <pc:sldMk cId="758279273" sldId="433"/>
        </pc:sldMkLst>
      </pc:sldChg>
      <pc:sldChg chg="del">
        <pc:chgData name="Bill Fulton" userId="6b7d4a80-3a17-48b4-be3b-c0e1aadb3ff7" providerId="ADAL" clId="{B1DBEBD6-961A-4709-8E54-D6F39E5A8239}" dt="2019-08-21T15:46:24.124" v="65" actId="2696"/>
        <pc:sldMkLst>
          <pc:docMk/>
          <pc:sldMk cId="2653218715" sldId="434"/>
        </pc:sldMkLst>
      </pc:sldChg>
      <pc:sldChg chg="ord">
        <pc:chgData name="Bill Fulton" userId="6b7d4a80-3a17-48b4-be3b-c0e1aadb3ff7" providerId="ADAL" clId="{B1DBEBD6-961A-4709-8E54-D6F39E5A8239}" dt="2019-08-23T12:33:14.932" v="1439"/>
        <pc:sldMkLst>
          <pc:docMk/>
          <pc:sldMk cId="3693919122" sldId="435"/>
        </pc:sldMkLst>
      </pc:sldChg>
      <pc:sldChg chg="modSp ord">
        <pc:chgData name="Bill Fulton" userId="6b7d4a80-3a17-48b4-be3b-c0e1aadb3ff7" providerId="ADAL" clId="{B1DBEBD6-961A-4709-8E54-D6F39E5A8239}" dt="2019-08-23T12:17:53.098" v="872" actId="20577"/>
        <pc:sldMkLst>
          <pc:docMk/>
          <pc:sldMk cId="922943751" sldId="441"/>
        </pc:sldMkLst>
        <pc:spChg chg="mod">
          <ac:chgData name="Bill Fulton" userId="6b7d4a80-3a17-48b4-be3b-c0e1aadb3ff7" providerId="ADAL" clId="{B1DBEBD6-961A-4709-8E54-D6F39E5A8239}" dt="2019-08-23T12:17:20.511" v="869" actId="20577"/>
          <ac:spMkLst>
            <pc:docMk/>
            <pc:sldMk cId="922943751" sldId="441"/>
            <ac:spMk id="6" creationId="{A7429DDE-B4EE-4EDB-9A04-2B55B0A6A467}"/>
          </ac:spMkLst>
        </pc:spChg>
        <pc:spChg chg="mod">
          <ac:chgData name="Bill Fulton" userId="6b7d4a80-3a17-48b4-be3b-c0e1aadb3ff7" providerId="ADAL" clId="{B1DBEBD6-961A-4709-8E54-D6F39E5A8239}" dt="2019-08-23T12:17:53.098" v="872" actId="20577"/>
          <ac:spMkLst>
            <pc:docMk/>
            <pc:sldMk cId="922943751" sldId="441"/>
            <ac:spMk id="10" creationId="{F914F007-6F10-4431-AE22-83A2F4AE20BC}"/>
          </ac:spMkLst>
        </pc:spChg>
      </pc:sldChg>
      <pc:sldChg chg="del">
        <pc:chgData name="Bill Fulton" userId="6b7d4a80-3a17-48b4-be3b-c0e1aadb3ff7" providerId="ADAL" clId="{B1DBEBD6-961A-4709-8E54-D6F39E5A8239}" dt="2019-08-21T15:47:18.426" v="67" actId="2696"/>
        <pc:sldMkLst>
          <pc:docMk/>
          <pc:sldMk cId="956785091" sldId="444"/>
        </pc:sldMkLst>
      </pc:sldChg>
      <pc:sldChg chg="modSp">
        <pc:chgData name="Bill Fulton" userId="6b7d4a80-3a17-48b4-be3b-c0e1aadb3ff7" providerId="ADAL" clId="{B1DBEBD6-961A-4709-8E54-D6F39E5A8239}" dt="2019-08-21T16:11:32.332" v="621" actId="20577"/>
        <pc:sldMkLst>
          <pc:docMk/>
          <pc:sldMk cId="3019808546" sldId="446"/>
        </pc:sldMkLst>
        <pc:spChg chg="mod">
          <ac:chgData name="Bill Fulton" userId="6b7d4a80-3a17-48b4-be3b-c0e1aadb3ff7" providerId="ADAL" clId="{B1DBEBD6-961A-4709-8E54-D6F39E5A8239}" dt="2019-08-21T16:11:32.332" v="621" actId="20577"/>
          <ac:spMkLst>
            <pc:docMk/>
            <pc:sldMk cId="3019808546" sldId="446"/>
            <ac:spMk id="3" creationId="{9B2AC15C-B69B-40F3-8820-2FF7C766247C}"/>
          </ac:spMkLst>
        </pc:spChg>
      </pc:sldChg>
      <pc:sldChg chg="ord">
        <pc:chgData name="Bill Fulton" userId="6b7d4a80-3a17-48b4-be3b-c0e1aadb3ff7" providerId="ADAL" clId="{B1DBEBD6-961A-4709-8E54-D6F39E5A8239}" dt="2019-08-23T12:57:18.506" v="1809"/>
        <pc:sldMkLst>
          <pc:docMk/>
          <pc:sldMk cId="925294874" sldId="447"/>
        </pc:sldMkLst>
      </pc:sldChg>
      <pc:sldChg chg="ord">
        <pc:chgData name="Bill Fulton" userId="6b7d4a80-3a17-48b4-be3b-c0e1aadb3ff7" providerId="ADAL" clId="{B1DBEBD6-961A-4709-8E54-D6F39E5A8239}" dt="2019-08-23T12:57:18.506" v="1809"/>
        <pc:sldMkLst>
          <pc:docMk/>
          <pc:sldMk cId="2543036808" sldId="449"/>
        </pc:sldMkLst>
      </pc:sldChg>
      <pc:sldChg chg="ord">
        <pc:chgData name="Bill Fulton" userId="6b7d4a80-3a17-48b4-be3b-c0e1aadb3ff7" providerId="ADAL" clId="{B1DBEBD6-961A-4709-8E54-D6F39E5A8239}" dt="2019-08-23T12:57:18.506" v="1809"/>
        <pc:sldMkLst>
          <pc:docMk/>
          <pc:sldMk cId="202576611" sldId="450"/>
        </pc:sldMkLst>
      </pc:sldChg>
      <pc:sldChg chg="del">
        <pc:chgData name="Bill Fulton" userId="6b7d4a80-3a17-48b4-be3b-c0e1aadb3ff7" providerId="ADAL" clId="{B1DBEBD6-961A-4709-8E54-D6F39E5A8239}" dt="2019-08-20T15:29:40.458" v="19" actId="2696"/>
        <pc:sldMkLst>
          <pc:docMk/>
          <pc:sldMk cId="2937529837" sldId="464"/>
        </pc:sldMkLst>
      </pc:sldChg>
      <pc:sldChg chg="ord modNotesTx">
        <pc:chgData name="Bill Fulton" userId="6b7d4a80-3a17-48b4-be3b-c0e1aadb3ff7" providerId="ADAL" clId="{B1DBEBD6-961A-4709-8E54-D6F39E5A8239}" dt="2019-08-23T12:57:18.506" v="1809"/>
        <pc:sldMkLst>
          <pc:docMk/>
          <pc:sldMk cId="2508109864" sldId="472"/>
        </pc:sldMkLst>
      </pc:sldChg>
      <pc:sldChg chg="modSp">
        <pc:chgData name="Bill Fulton" userId="6b7d4a80-3a17-48b4-be3b-c0e1aadb3ff7" providerId="ADAL" clId="{B1DBEBD6-961A-4709-8E54-D6F39E5A8239}" dt="2019-08-23T12:41:33.002" v="1622" actId="20577"/>
        <pc:sldMkLst>
          <pc:docMk/>
          <pc:sldMk cId="2997050703" sldId="475"/>
        </pc:sldMkLst>
        <pc:spChg chg="mod">
          <ac:chgData name="Bill Fulton" userId="6b7d4a80-3a17-48b4-be3b-c0e1aadb3ff7" providerId="ADAL" clId="{B1DBEBD6-961A-4709-8E54-D6F39E5A8239}" dt="2019-08-23T12:41:33.002" v="1622" actId="20577"/>
          <ac:spMkLst>
            <pc:docMk/>
            <pc:sldMk cId="2997050703" sldId="475"/>
            <ac:spMk id="4" creationId="{45320076-DE04-49CA-BEAA-0BAA830A0D6B}"/>
          </ac:spMkLst>
        </pc:spChg>
      </pc:sldChg>
      <pc:sldChg chg="del">
        <pc:chgData name="Bill Fulton" userId="6b7d4a80-3a17-48b4-be3b-c0e1aadb3ff7" providerId="ADAL" clId="{B1DBEBD6-961A-4709-8E54-D6F39E5A8239}" dt="2019-08-21T15:47:20.235" v="69" actId="2696"/>
        <pc:sldMkLst>
          <pc:docMk/>
          <pc:sldMk cId="3620314732" sldId="476"/>
        </pc:sldMkLst>
      </pc:sldChg>
      <pc:sldChg chg="ord">
        <pc:chgData name="Bill Fulton" userId="6b7d4a80-3a17-48b4-be3b-c0e1aadb3ff7" providerId="ADAL" clId="{B1DBEBD6-961A-4709-8E54-D6F39E5A8239}" dt="2019-08-21T16:11:39.817" v="622"/>
        <pc:sldMkLst>
          <pc:docMk/>
          <pc:sldMk cId="2345284841" sldId="477"/>
        </pc:sldMkLst>
      </pc:sldChg>
      <pc:sldChg chg="addSp delSp modSp ord delAnim modAnim">
        <pc:chgData name="Bill Fulton" userId="6b7d4a80-3a17-48b4-be3b-c0e1aadb3ff7" providerId="ADAL" clId="{B1DBEBD6-961A-4709-8E54-D6F39E5A8239}" dt="2019-08-23T12:48:40.931" v="1681"/>
        <pc:sldMkLst>
          <pc:docMk/>
          <pc:sldMk cId="23183454" sldId="478"/>
        </pc:sldMkLst>
        <pc:graphicFrameChg chg="mod">
          <ac:chgData name="Bill Fulton" userId="6b7d4a80-3a17-48b4-be3b-c0e1aadb3ff7" providerId="ADAL" clId="{B1DBEBD6-961A-4709-8E54-D6F39E5A8239}" dt="2019-08-23T12:38:45.087" v="1602" actId="1076"/>
          <ac:graphicFrameMkLst>
            <pc:docMk/>
            <pc:sldMk cId="23183454" sldId="478"/>
            <ac:graphicFrameMk id="5" creationId="{238869B7-A0AE-4F39-8214-C6AED5E6F6C1}"/>
          </ac:graphicFrameMkLst>
        </pc:graphicFrameChg>
        <pc:graphicFrameChg chg="mod">
          <ac:chgData name="Bill Fulton" userId="6b7d4a80-3a17-48b4-be3b-c0e1aadb3ff7" providerId="ADAL" clId="{B1DBEBD6-961A-4709-8E54-D6F39E5A8239}" dt="2019-08-23T12:48:25.094" v="1676" actId="1076"/>
          <ac:graphicFrameMkLst>
            <pc:docMk/>
            <pc:sldMk cId="23183454" sldId="478"/>
            <ac:graphicFrameMk id="7" creationId="{A2373397-4229-432B-AF80-52E2B81BE09F}"/>
          </ac:graphicFrameMkLst>
        </pc:graphicFrameChg>
        <pc:graphicFrameChg chg="mod">
          <ac:chgData name="Bill Fulton" userId="6b7d4a80-3a17-48b4-be3b-c0e1aadb3ff7" providerId="ADAL" clId="{B1DBEBD6-961A-4709-8E54-D6F39E5A8239}" dt="2019-08-23T12:48:27.509" v="1677" actId="1076"/>
          <ac:graphicFrameMkLst>
            <pc:docMk/>
            <pc:sldMk cId="23183454" sldId="478"/>
            <ac:graphicFrameMk id="9" creationId="{8A0FB1D8-69B8-4CDE-B252-4ECD2DEA9FCC}"/>
          </ac:graphicFrameMkLst>
        </pc:graphicFrameChg>
        <pc:graphicFrameChg chg="mod">
          <ac:chgData name="Bill Fulton" userId="6b7d4a80-3a17-48b4-be3b-c0e1aadb3ff7" providerId="ADAL" clId="{B1DBEBD6-961A-4709-8E54-D6F39E5A8239}" dt="2019-08-21T16:12:22.768" v="626" actId="1076"/>
          <ac:graphicFrameMkLst>
            <pc:docMk/>
            <pc:sldMk cId="23183454" sldId="478"/>
            <ac:graphicFrameMk id="11" creationId="{9A35FE96-E57F-41BA-A68B-255393CB10CC}"/>
          </ac:graphicFrameMkLst>
        </pc:graphicFrameChg>
        <pc:graphicFrameChg chg="del">
          <ac:chgData name="Bill Fulton" userId="6b7d4a80-3a17-48b4-be3b-c0e1aadb3ff7" providerId="ADAL" clId="{B1DBEBD6-961A-4709-8E54-D6F39E5A8239}" dt="2019-08-21T16:11:47.576" v="623" actId="478"/>
          <ac:graphicFrameMkLst>
            <pc:docMk/>
            <pc:sldMk cId="23183454" sldId="478"/>
            <ac:graphicFrameMk id="13" creationId="{2CAE37D6-42C9-493D-A740-A73653C4555F}"/>
          </ac:graphicFrameMkLst>
        </pc:graphicFrameChg>
        <pc:picChg chg="add mod">
          <ac:chgData name="Bill Fulton" userId="6b7d4a80-3a17-48b4-be3b-c0e1aadb3ff7" providerId="ADAL" clId="{B1DBEBD6-961A-4709-8E54-D6F39E5A8239}" dt="2019-08-23T12:39:17.793" v="1610" actId="1076"/>
          <ac:picMkLst>
            <pc:docMk/>
            <pc:sldMk cId="23183454" sldId="478"/>
            <ac:picMk id="4" creationId="{BACAB52B-6914-4C04-BA15-81D7E3F13217}"/>
          </ac:picMkLst>
        </pc:picChg>
        <pc:picChg chg="add mod">
          <ac:chgData name="Bill Fulton" userId="6b7d4a80-3a17-48b4-be3b-c0e1aadb3ff7" providerId="ADAL" clId="{B1DBEBD6-961A-4709-8E54-D6F39E5A8239}" dt="2019-08-23T12:48:37.430" v="1680" actId="1076"/>
          <ac:picMkLst>
            <pc:docMk/>
            <pc:sldMk cId="23183454" sldId="478"/>
            <ac:picMk id="10" creationId="{B36D337A-80F6-4453-AF0B-769350E316CE}"/>
          </ac:picMkLst>
        </pc:picChg>
      </pc:sldChg>
      <pc:sldChg chg="addSp delSp modSp">
        <pc:chgData name="Bill Fulton" userId="6b7d4a80-3a17-48b4-be3b-c0e1aadb3ff7" providerId="ADAL" clId="{B1DBEBD6-961A-4709-8E54-D6F39E5A8239}" dt="2019-08-23T12:59:47.847" v="1815" actId="1076"/>
        <pc:sldMkLst>
          <pc:docMk/>
          <pc:sldMk cId="1301482285" sldId="479"/>
        </pc:sldMkLst>
        <pc:spChg chg="add del mod">
          <ac:chgData name="Bill Fulton" userId="6b7d4a80-3a17-48b4-be3b-c0e1aadb3ff7" providerId="ADAL" clId="{B1DBEBD6-961A-4709-8E54-D6F39E5A8239}" dt="2019-08-23T12:58:59.613" v="1811"/>
          <ac:spMkLst>
            <pc:docMk/>
            <pc:sldMk cId="1301482285" sldId="479"/>
            <ac:spMk id="3" creationId="{583F1441-8D8D-4D7C-80EF-7A84253D26BE}"/>
          </ac:spMkLst>
        </pc:spChg>
        <pc:spChg chg="add mod">
          <ac:chgData name="Bill Fulton" userId="6b7d4a80-3a17-48b4-be3b-c0e1aadb3ff7" providerId="ADAL" clId="{B1DBEBD6-961A-4709-8E54-D6F39E5A8239}" dt="2019-08-23T12:58:59.613" v="1811"/>
          <ac:spMkLst>
            <pc:docMk/>
            <pc:sldMk cId="1301482285" sldId="479"/>
            <ac:spMk id="4" creationId="{31D25D3F-9617-4B55-995C-D249FD95830D}"/>
          </ac:spMkLst>
        </pc:spChg>
        <pc:graphicFrameChg chg="modGraphic">
          <ac:chgData name="Bill Fulton" userId="6b7d4a80-3a17-48b4-be3b-c0e1aadb3ff7" providerId="ADAL" clId="{B1DBEBD6-961A-4709-8E54-D6F39E5A8239}" dt="2019-08-23T12:57:51.697" v="1810"/>
          <ac:graphicFrameMkLst>
            <pc:docMk/>
            <pc:sldMk cId="1301482285" sldId="479"/>
            <ac:graphicFrameMk id="5" creationId="{BCB3EC38-2169-47A2-A6A1-EDC2C1A2E6C4}"/>
          </ac:graphicFrameMkLst>
        </pc:graphicFrameChg>
        <pc:picChg chg="add mod">
          <ac:chgData name="Bill Fulton" userId="6b7d4a80-3a17-48b4-be3b-c0e1aadb3ff7" providerId="ADAL" clId="{B1DBEBD6-961A-4709-8E54-D6F39E5A8239}" dt="2019-08-23T12:59:47.847" v="1815" actId="1076"/>
          <ac:picMkLst>
            <pc:docMk/>
            <pc:sldMk cId="1301482285" sldId="479"/>
            <ac:picMk id="6" creationId="{7BFE8B50-E462-471D-A891-887536A7EC14}"/>
          </ac:picMkLst>
        </pc:picChg>
      </pc:sldChg>
      <pc:sldChg chg="del">
        <pc:chgData name="Bill Fulton" userId="6b7d4a80-3a17-48b4-be3b-c0e1aadb3ff7" providerId="ADAL" clId="{B1DBEBD6-961A-4709-8E54-D6F39E5A8239}" dt="2019-08-21T15:50:19.460" v="102" actId="2696"/>
        <pc:sldMkLst>
          <pc:docMk/>
          <pc:sldMk cId="3064965295" sldId="480"/>
        </pc:sldMkLst>
      </pc:sldChg>
      <pc:sldChg chg="del">
        <pc:chgData name="Bill Fulton" userId="6b7d4a80-3a17-48b4-be3b-c0e1aadb3ff7" providerId="ADAL" clId="{B1DBEBD6-961A-4709-8E54-D6F39E5A8239}" dt="2019-08-21T15:47:19.239" v="68" actId="2696"/>
        <pc:sldMkLst>
          <pc:docMk/>
          <pc:sldMk cId="629597089" sldId="481"/>
        </pc:sldMkLst>
      </pc:sldChg>
      <pc:sldChg chg="add mod modShow">
        <pc:chgData name="Bill Fulton" userId="6b7d4a80-3a17-48b4-be3b-c0e1aadb3ff7" providerId="ADAL" clId="{B1DBEBD6-961A-4709-8E54-D6F39E5A8239}" dt="2019-08-23T11:18:31.970" v="627" actId="729"/>
        <pc:sldMkLst>
          <pc:docMk/>
          <pc:sldMk cId="2070165624" sldId="483"/>
        </pc:sldMkLst>
      </pc:sldChg>
      <pc:sldChg chg="add ord">
        <pc:chgData name="Bill Fulton" userId="6b7d4a80-3a17-48b4-be3b-c0e1aadb3ff7" providerId="ADAL" clId="{B1DBEBD6-961A-4709-8E54-D6F39E5A8239}" dt="2019-08-23T13:00:49.503" v="1817"/>
        <pc:sldMkLst>
          <pc:docMk/>
          <pc:sldMk cId="2937529837" sldId="484"/>
        </pc:sldMkLst>
      </pc:sldChg>
      <pc:sldChg chg="modSp add del">
        <pc:chgData name="Bill Fulton" userId="6b7d4a80-3a17-48b4-be3b-c0e1aadb3ff7" providerId="ADAL" clId="{B1DBEBD6-961A-4709-8E54-D6F39E5A8239}" dt="2019-08-23T12:53:04.472" v="1804" actId="2696"/>
        <pc:sldMkLst>
          <pc:docMk/>
          <pc:sldMk cId="3204737789" sldId="485"/>
        </pc:sldMkLst>
        <pc:spChg chg="mod">
          <ac:chgData name="Bill Fulton" userId="6b7d4a80-3a17-48b4-be3b-c0e1aadb3ff7" providerId="ADAL" clId="{B1DBEBD6-961A-4709-8E54-D6F39E5A8239}" dt="2019-08-21T15:48:08.159" v="99" actId="20577"/>
          <ac:spMkLst>
            <pc:docMk/>
            <pc:sldMk cId="3204737789" sldId="485"/>
            <ac:spMk id="2" creationId="{C8AC7895-B0EA-47AE-ABFE-61DF79EB7DD3}"/>
          </ac:spMkLst>
        </pc:spChg>
      </pc:sldChg>
      <pc:sldChg chg="modSp add">
        <pc:chgData name="Bill Fulton" userId="6b7d4a80-3a17-48b4-be3b-c0e1aadb3ff7" providerId="ADAL" clId="{B1DBEBD6-961A-4709-8E54-D6F39E5A8239}" dt="2019-08-23T12:52:57.629" v="1803" actId="20577"/>
        <pc:sldMkLst>
          <pc:docMk/>
          <pc:sldMk cId="3734458795" sldId="486"/>
        </pc:sldMkLst>
        <pc:spChg chg="mod">
          <ac:chgData name="Bill Fulton" userId="6b7d4a80-3a17-48b4-be3b-c0e1aadb3ff7" providerId="ADAL" clId="{B1DBEBD6-961A-4709-8E54-D6F39E5A8239}" dt="2019-08-23T12:52:57.629" v="1803" actId="20577"/>
          <ac:spMkLst>
            <pc:docMk/>
            <pc:sldMk cId="3734458795" sldId="486"/>
            <ac:spMk id="2" creationId="{16DA64A6-CC74-4FE1-90F1-905CF6DEE7E1}"/>
          </ac:spMkLst>
        </pc:spChg>
      </pc:sldChg>
      <pc:sldChg chg="add">
        <pc:chgData name="Bill Fulton" userId="6b7d4a80-3a17-48b4-be3b-c0e1aadb3ff7" providerId="ADAL" clId="{B1DBEBD6-961A-4709-8E54-D6F39E5A8239}" dt="2019-08-21T15:50:23.304" v="104"/>
        <pc:sldMkLst>
          <pc:docMk/>
          <pc:sldMk cId="2115167950" sldId="487"/>
        </pc:sldMkLst>
      </pc:sldChg>
      <pc:sldChg chg="add">
        <pc:chgData name="Bill Fulton" userId="6b7d4a80-3a17-48b4-be3b-c0e1aadb3ff7" providerId="ADAL" clId="{B1DBEBD6-961A-4709-8E54-D6F39E5A8239}" dt="2019-08-21T15:50:24.557" v="106"/>
        <pc:sldMkLst>
          <pc:docMk/>
          <pc:sldMk cId="2855709320" sldId="488"/>
        </pc:sldMkLst>
      </pc:sldChg>
      <pc:sldChg chg="addSp delSp modSp add ord modAnim">
        <pc:chgData name="Bill Fulton" userId="6b7d4a80-3a17-48b4-be3b-c0e1aadb3ff7" providerId="ADAL" clId="{B1DBEBD6-961A-4709-8E54-D6F39E5A8239}" dt="2019-08-23T11:26:40.038" v="868"/>
        <pc:sldMkLst>
          <pc:docMk/>
          <pc:sldMk cId="3703906836" sldId="489"/>
        </pc:sldMkLst>
        <pc:spChg chg="del">
          <ac:chgData name="Bill Fulton" userId="6b7d4a80-3a17-48b4-be3b-c0e1aadb3ff7" providerId="ADAL" clId="{B1DBEBD6-961A-4709-8E54-D6F39E5A8239}" dt="2019-08-21T15:57:51.330" v="108"/>
          <ac:spMkLst>
            <pc:docMk/>
            <pc:sldMk cId="3703906836" sldId="489"/>
            <ac:spMk id="2" creationId="{6F1C204F-02C7-4B59-9A34-5288BCD07AF1}"/>
          </ac:spMkLst>
        </pc:spChg>
        <pc:spChg chg="del">
          <ac:chgData name="Bill Fulton" userId="6b7d4a80-3a17-48b4-be3b-c0e1aadb3ff7" providerId="ADAL" clId="{B1DBEBD6-961A-4709-8E54-D6F39E5A8239}" dt="2019-08-21T15:57:51.330" v="108"/>
          <ac:spMkLst>
            <pc:docMk/>
            <pc:sldMk cId="3703906836" sldId="489"/>
            <ac:spMk id="3" creationId="{8795F7F3-ED31-4164-834B-F9BC6CD0578D}"/>
          </ac:spMkLst>
        </pc:spChg>
        <pc:spChg chg="del">
          <ac:chgData name="Bill Fulton" userId="6b7d4a80-3a17-48b4-be3b-c0e1aadb3ff7" providerId="ADAL" clId="{B1DBEBD6-961A-4709-8E54-D6F39E5A8239}" dt="2019-08-21T15:57:51.330" v="108"/>
          <ac:spMkLst>
            <pc:docMk/>
            <pc:sldMk cId="3703906836" sldId="489"/>
            <ac:spMk id="4" creationId="{8D1EFC96-C2CD-4F63-8F34-CB395D9949E7}"/>
          </ac:spMkLst>
        </pc:spChg>
        <pc:spChg chg="add mod">
          <ac:chgData name="Bill Fulton" userId="6b7d4a80-3a17-48b4-be3b-c0e1aadb3ff7" providerId="ADAL" clId="{B1DBEBD6-961A-4709-8E54-D6F39E5A8239}" dt="2019-08-21T15:58:00.135" v="148" actId="20577"/>
          <ac:spMkLst>
            <pc:docMk/>
            <pc:sldMk cId="3703906836" sldId="489"/>
            <ac:spMk id="5" creationId="{AE3DCDFA-82C1-4827-BF2F-C8C412EF4966}"/>
          </ac:spMkLst>
        </pc:spChg>
        <pc:spChg chg="add del mod">
          <ac:chgData name="Bill Fulton" userId="6b7d4a80-3a17-48b4-be3b-c0e1aadb3ff7" providerId="ADAL" clId="{B1DBEBD6-961A-4709-8E54-D6F39E5A8239}" dt="2019-08-21T16:05:17.474" v="151" actId="1032"/>
          <ac:spMkLst>
            <pc:docMk/>
            <pc:sldMk cId="3703906836" sldId="489"/>
            <ac:spMk id="6" creationId="{366ED1EA-CEA5-491F-8146-C692B91914DF}"/>
          </ac:spMkLst>
        </pc:spChg>
        <pc:graphicFrameChg chg="add mod modGraphic">
          <ac:chgData name="Bill Fulton" userId="6b7d4a80-3a17-48b4-be3b-c0e1aadb3ff7" providerId="ADAL" clId="{B1DBEBD6-961A-4709-8E54-D6F39E5A8239}" dt="2019-08-21T16:07:51.642" v="607" actId="20577"/>
          <ac:graphicFrameMkLst>
            <pc:docMk/>
            <pc:sldMk cId="3703906836" sldId="489"/>
            <ac:graphicFrameMk id="7" creationId="{12EC397F-14A4-4C6E-BE89-CCEEB5B82AF2}"/>
          </ac:graphicFrameMkLst>
        </pc:graphicFrameChg>
      </pc:sldChg>
      <pc:sldChg chg="add ord">
        <pc:chgData name="Bill Fulton" userId="6b7d4a80-3a17-48b4-be3b-c0e1aadb3ff7" providerId="ADAL" clId="{B1DBEBD6-961A-4709-8E54-D6F39E5A8239}" dt="2019-08-23T11:26:40.038" v="868"/>
        <pc:sldMkLst>
          <pc:docMk/>
          <pc:sldMk cId="4165569938" sldId="519"/>
        </pc:sldMkLst>
      </pc:sldChg>
      <pc:sldChg chg="modSp add del">
        <pc:chgData name="Bill Fulton" userId="6b7d4a80-3a17-48b4-be3b-c0e1aadb3ff7" providerId="ADAL" clId="{B1DBEBD6-961A-4709-8E54-D6F39E5A8239}" dt="2019-08-23T12:54:18.608" v="1805" actId="20577"/>
        <pc:sldMkLst>
          <pc:docMk/>
          <pc:sldMk cId="683205963" sldId="520"/>
        </pc:sldMkLst>
        <pc:spChg chg="mod">
          <ac:chgData name="Bill Fulton" userId="6b7d4a80-3a17-48b4-be3b-c0e1aadb3ff7" providerId="ADAL" clId="{B1DBEBD6-961A-4709-8E54-D6F39E5A8239}" dt="2019-08-23T12:50:38.155" v="1782" actId="20577"/>
          <ac:spMkLst>
            <pc:docMk/>
            <pc:sldMk cId="683205963" sldId="520"/>
            <ac:spMk id="2" creationId="{41EDFF60-FD90-4420-ACCB-1F04330C068C}"/>
          </ac:spMkLst>
        </pc:spChg>
        <pc:spChg chg="mod">
          <ac:chgData name="Bill Fulton" userId="6b7d4a80-3a17-48b4-be3b-c0e1aadb3ff7" providerId="ADAL" clId="{B1DBEBD6-961A-4709-8E54-D6F39E5A8239}" dt="2019-08-23T12:54:18.608" v="1805" actId="20577"/>
          <ac:spMkLst>
            <pc:docMk/>
            <pc:sldMk cId="683205963" sldId="520"/>
            <ac:spMk id="3" creationId="{DE395103-B7F9-4849-8603-B62CD8F1B91F}"/>
          </ac:spMkLst>
        </pc:spChg>
      </pc:sldChg>
      <pc:sldChg chg="add">
        <pc:chgData name="Bill Fulton" userId="6b7d4a80-3a17-48b4-be3b-c0e1aadb3ff7" providerId="ADAL" clId="{B1DBEBD6-961A-4709-8E54-D6F39E5A8239}" dt="2019-08-23T12:33:38.017" v="1440"/>
        <pc:sldMkLst>
          <pc:docMk/>
          <pc:sldMk cId="3929052953" sldId="521"/>
        </pc:sldMkLst>
      </pc:sldChg>
      <pc:sldChg chg="add del">
        <pc:chgData name="Bill Fulton" userId="6b7d4a80-3a17-48b4-be3b-c0e1aadb3ff7" providerId="ADAL" clId="{B1DBEBD6-961A-4709-8E54-D6F39E5A8239}" dt="2019-08-23T12:39:01.226" v="1606"/>
        <pc:sldMkLst>
          <pc:docMk/>
          <pc:sldMk cId="1121321929" sldId="522"/>
        </pc:sldMkLst>
      </pc:sldChg>
      <pc:sldChg chg="addSp delSp modSp add">
        <pc:chgData name="Bill Fulton" userId="6b7d4a80-3a17-48b4-be3b-c0e1aadb3ff7" providerId="ADAL" clId="{B1DBEBD6-961A-4709-8E54-D6F39E5A8239}" dt="2019-08-23T12:44:51.951" v="1672" actId="14100"/>
        <pc:sldMkLst>
          <pc:docMk/>
          <pc:sldMk cId="2058232561" sldId="522"/>
        </pc:sldMkLst>
        <pc:spChg chg="mod">
          <ac:chgData name="Bill Fulton" userId="6b7d4a80-3a17-48b4-be3b-c0e1aadb3ff7" providerId="ADAL" clId="{B1DBEBD6-961A-4709-8E54-D6F39E5A8239}" dt="2019-08-23T12:44:43.045" v="1669" actId="20577"/>
          <ac:spMkLst>
            <pc:docMk/>
            <pc:sldMk cId="2058232561" sldId="522"/>
            <ac:spMk id="2" creationId="{B647F53D-827F-4386-8F05-2C1C24AB70DA}"/>
          </ac:spMkLst>
        </pc:spChg>
        <pc:spChg chg="del">
          <ac:chgData name="Bill Fulton" userId="6b7d4a80-3a17-48b4-be3b-c0e1aadb3ff7" providerId="ADAL" clId="{B1DBEBD6-961A-4709-8E54-D6F39E5A8239}" dt="2019-08-23T12:44:44.872" v="1670"/>
          <ac:spMkLst>
            <pc:docMk/>
            <pc:sldMk cId="2058232561" sldId="522"/>
            <ac:spMk id="3" creationId="{B75D27B4-648C-4B23-A238-0D6AAD41C86E}"/>
          </ac:spMkLst>
        </pc:spChg>
        <pc:picChg chg="add mod">
          <ac:chgData name="Bill Fulton" userId="6b7d4a80-3a17-48b4-be3b-c0e1aadb3ff7" providerId="ADAL" clId="{B1DBEBD6-961A-4709-8E54-D6F39E5A8239}" dt="2019-08-23T12:44:51.951" v="1672" actId="14100"/>
          <ac:picMkLst>
            <pc:docMk/>
            <pc:sldMk cId="2058232561" sldId="522"/>
            <ac:picMk id="4" creationId="{657BF4E9-6935-463A-8325-3D387B2D6258}"/>
          </ac:picMkLst>
        </pc:picChg>
      </pc:sldChg>
      <pc:sldChg chg="add ord">
        <pc:chgData name="Bill Fulton" userId="6b7d4a80-3a17-48b4-be3b-c0e1aadb3ff7" providerId="ADAL" clId="{B1DBEBD6-961A-4709-8E54-D6F39E5A8239}" dt="2019-08-23T12:47:46.106" v="1675"/>
        <pc:sldMkLst>
          <pc:docMk/>
          <pc:sldMk cId="1162079174" sldId="523"/>
        </pc:sldMkLst>
      </pc:sldChg>
      <pc:sldChg chg="add del">
        <pc:chgData name="Bill Fulton" userId="6b7d4a80-3a17-48b4-be3b-c0e1aadb3ff7" providerId="ADAL" clId="{B1DBEBD6-961A-4709-8E54-D6F39E5A8239}" dt="2019-08-23T12:38:58.878" v="1605"/>
        <pc:sldMkLst>
          <pc:docMk/>
          <pc:sldMk cId="1411511351" sldId="523"/>
        </pc:sldMkLst>
      </pc:sldChg>
      <pc:sldChg chg="addSp modSp add">
        <pc:chgData name="Bill Fulton" userId="6b7d4a80-3a17-48b4-be3b-c0e1aadb3ff7" providerId="ADAL" clId="{B1DBEBD6-961A-4709-8E54-D6F39E5A8239}" dt="2019-08-23T12:50:50.957" v="1783"/>
        <pc:sldMkLst>
          <pc:docMk/>
          <pc:sldMk cId="2775085486" sldId="524"/>
        </pc:sldMkLst>
        <pc:spChg chg="mod">
          <ac:chgData name="Bill Fulton" userId="6b7d4a80-3a17-48b4-be3b-c0e1aadb3ff7" providerId="ADAL" clId="{B1DBEBD6-961A-4709-8E54-D6F39E5A8239}" dt="2019-08-23T12:50:16.589" v="1709" actId="20577"/>
          <ac:spMkLst>
            <pc:docMk/>
            <pc:sldMk cId="2775085486" sldId="524"/>
            <ac:spMk id="2" creationId="{F6483FF8-AD1F-4C7E-9FFC-5FC9C07AE808}"/>
          </ac:spMkLst>
        </pc:spChg>
        <pc:spChg chg="mod">
          <ac:chgData name="Bill Fulton" userId="6b7d4a80-3a17-48b4-be3b-c0e1aadb3ff7" providerId="ADAL" clId="{B1DBEBD6-961A-4709-8E54-D6F39E5A8239}" dt="2019-08-23T12:50:23.209" v="1739" actId="20577"/>
          <ac:spMkLst>
            <pc:docMk/>
            <pc:sldMk cId="2775085486" sldId="524"/>
            <ac:spMk id="3" creationId="{BDDB27C3-499D-432F-B543-9530C7DC7A52}"/>
          </ac:spMkLst>
        </pc:spChg>
        <pc:picChg chg="add">
          <ac:chgData name="Bill Fulton" userId="6b7d4a80-3a17-48b4-be3b-c0e1aadb3ff7" providerId="ADAL" clId="{B1DBEBD6-961A-4709-8E54-D6F39E5A8239}" dt="2019-08-23T12:50:50.957" v="1783"/>
          <ac:picMkLst>
            <pc:docMk/>
            <pc:sldMk cId="2775085486" sldId="524"/>
            <ac:picMk id="4" creationId="{44846136-5AF1-4E88-BE8A-7DF9AD244C0C}"/>
          </ac:picMkLst>
        </pc:picChg>
      </pc:sldChg>
      <pc:sldChg chg="add">
        <pc:chgData name="Bill Fulton" userId="6b7d4a80-3a17-48b4-be3b-c0e1aadb3ff7" providerId="ADAL" clId="{B1DBEBD6-961A-4709-8E54-D6F39E5A8239}" dt="2019-08-23T13:02:41.525" v="1820"/>
        <pc:sldMkLst>
          <pc:docMk/>
          <pc:sldMk cId="2578508870" sldId="525"/>
        </pc:sldMkLst>
      </pc:sldChg>
      <pc:sldChg chg="add del">
        <pc:chgData name="Bill Fulton" userId="6b7d4a80-3a17-48b4-be3b-c0e1aadb3ff7" providerId="ADAL" clId="{B1DBEBD6-961A-4709-8E54-D6F39E5A8239}" dt="2019-08-23T13:00:11.901" v="1816" actId="2696"/>
        <pc:sldMkLst>
          <pc:docMk/>
          <pc:sldMk cId="2912298835" sldId="525"/>
        </pc:sldMkLst>
      </pc:sldChg>
      <pc:sldMasterChg chg="add addSldLayout">
        <pc:chgData name="Bill Fulton" userId="6b7d4a80-3a17-48b4-be3b-c0e1aadb3ff7" providerId="ADAL" clId="{B1DBEBD6-961A-4709-8E54-D6F39E5A8239}" dt="2019-08-21T15:50:24.557" v="105" actId="27028"/>
        <pc:sldMasterMkLst>
          <pc:docMk/>
          <pc:sldMasterMk cId="2227421370" sldId="2147483660"/>
        </pc:sldMasterMkLst>
        <pc:sldLayoutChg chg="add">
          <pc:chgData name="Bill Fulton" userId="6b7d4a80-3a17-48b4-be3b-c0e1aadb3ff7" providerId="ADAL" clId="{B1DBEBD6-961A-4709-8E54-D6F39E5A8239}" dt="2019-08-21T15:49:54.338" v="100" actId="27028"/>
          <pc:sldLayoutMkLst>
            <pc:docMk/>
            <pc:sldMasterMk cId="2227421370" sldId="2147483660"/>
            <pc:sldLayoutMk cId="3102319138" sldId="2147483662"/>
          </pc:sldLayoutMkLst>
        </pc:sldLayoutChg>
        <pc:sldLayoutChg chg="add">
          <pc:chgData name="Bill Fulton" userId="6b7d4a80-3a17-48b4-be3b-c0e1aadb3ff7" providerId="ADAL" clId="{B1DBEBD6-961A-4709-8E54-D6F39E5A8239}" dt="2019-08-21T15:50:24.557" v="105" actId="27028"/>
          <pc:sldLayoutMkLst>
            <pc:docMk/>
            <pc:sldMasterMk cId="2227421370" sldId="2147483660"/>
            <pc:sldLayoutMk cId="2076915419" sldId="2147483667"/>
          </pc:sldLayoutMkLst>
        </pc:sldLayoutChg>
      </pc:sldMasterChg>
      <pc:sldMasterChg chg="replId modSldLayout">
        <pc:chgData name="Bill Fulton" userId="6b7d4a80-3a17-48b4-be3b-c0e1aadb3ff7" providerId="ADAL" clId="{B1DBEBD6-961A-4709-8E54-D6F39E5A8239}" dt="2019-08-21T15:50:24.557" v="105" actId="27028"/>
        <pc:sldMasterMkLst>
          <pc:docMk/>
          <pc:sldMasterMk cId="1775642167" sldId="2147483674"/>
        </pc:sldMasterMkLst>
        <pc:sldLayoutChg chg="replId">
          <pc:chgData name="Bill Fulton" userId="6b7d4a80-3a17-48b4-be3b-c0e1aadb3ff7" providerId="ADAL" clId="{B1DBEBD6-961A-4709-8E54-D6F39E5A8239}" dt="2019-08-21T15:49:54.338" v="100" actId="27028"/>
          <pc:sldLayoutMkLst>
            <pc:docMk/>
            <pc:sldMasterMk cId="1775642167" sldId="2147483674"/>
            <pc:sldLayoutMk cId="670448922" sldId="2147483675"/>
          </pc:sldLayoutMkLst>
        </pc:sldLayoutChg>
        <pc:sldLayoutChg chg="replId">
          <pc:chgData name="Bill Fulton" userId="6b7d4a80-3a17-48b4-be3b-c0e1aadb3ff7" providerId="ADAL" clId="{B1DBEBD6-961A-4709-8E54-D6F39E5A8239}" dt="2019-08-21T15:50:24.557" v="105" actId="27028"/>
          <pc:sldLayoutMkLst>
            <pc:docMk/>
            <pc:sldMasterMk cId="1775642167" sldId="2147483674"/>
            <pc:sldLayoutMk cId="2591066521" sldId="214748367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086BBD-65FB-4DB7-91EE-890CAE7A5D19}"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AD91FEB3-D1D4-419E-9564-C2EFBCF303BF}">
      <dgm:prSet phldrT="[Text]"/>
      <dgm:spPr/>
      <dgm:t>
        <a:bodyPr/>
        <a:lstStyle/>
        <a:p>
          <a:r>
            <a:rPr lang="en-US" dirty="0"/>
            <a:t>Strategy</a:t>
          </a:r>
        </a:p>
      </dgm:t>
    </dgm:pt>
    <dgm:pt modelId="{2C04D263-CA76-403F-9904-BE0131039C11}" type="parTrans" cxnId="{D15CE951-E0B9-48B7-A38B-FA485A82E157}">
      <dgm:prSet/>
      <dgm:spPr/>
      <dgm:t>
        <a:bodyPr/>
        <a:lstStyle/>
        <a:p>
          <a:endParaRPr lang="en-US"/>
        </a:p>
      </dgm:t>
    </dgm:pt>
    <dgm:pt modelId="{1DA6984C-59DC-4273-900E-A2416D272962}" type="sibTrans" cxnId="{D15CE951-E0B9-48B7-A38B-FA485A82E157}">
      <dgm:prSet/>
      <dgm:spPr/>
      <dgm:t>
        <a:bodyPr/>
        <a:lstStyle/>
        <a:p>
          <a:endParaRPr lang="en-US"/>
        </a:p>
      </dgm:t>
    </dgm:pt>
    <dgm:pt modelId="{3E9E9647-ABD8-4C96-AE43-0899EABE5829}">
      <dgm:prSet phldrT="[Text]"/>
      <dgm:spPr/>
      <dgm:t>
        <a:bodyPr/>
        <a:lstStyle/>
        <a:p>
          <a:r>
            <a:rPr lang="en-US" dirty="0"/>
            <a:t>Performance</a:t>
          </a:r>
        </a:p>
        <a:p>
          <a:r>
            <a:rPr lang="en-US" dirty="0"/>
            <a:t>Measure</a:t>
          </a:r>
        </a:p>
      </dgm:t>
    </dgm:pt>
    <dgm:pt modelId="{E6C2A3D7-2C99-4E1B-9F21-BA3F95E56728}" type="parTrans" cxnId="{994BA38A-6C28-4D74-9A2C-C2E2EC53D940}">
      <dgm:prSet/>
      <dgm:spPr/>
      <dgm:t>
        <a:bodyPr/>
        <a:lstStyle/>
        <a:p>
          <a:endParaRPr lang="en-US"/>
        </a:p>
      </dgm:t>
    </dgm:pt>
    <dgm:pt modelId="{FE09DBF5-F8A3-47E3-9623-42F7AB0BAC58}" type="sibTrans" cxnId="{994BA38A-6C28-4D74-9A2C-C2E2EC53D940}">
      <dgm:prSet/>
      <dgm:spPr/>
      <dgm:t>
        <a:bodyPr/>
        <a:lstStyle/>
        <a:p>
          <a:endParaRPr lang="en-US"/>
        </a:p>
      </dgm:t>
    </dgm:pt>
    <dgm:pt modelId="{51DD9C60-9CFA-4131-B5BB-79B05D2C11CE}">
      <dgm:prSet phldrT="[Text]"/>
      <dgm:spPr/>
      <dgm:t>
        <a:bodyPr/>
        <a:lstStyle/>
        <a:p>
          <a:r>
            <a:rPr lang="en-US" dirty="0"/>
            <a:t>An organized set of tactics designed to achieve a result</a:t>
          </a:r>
        </a:p>
      </dgm:t>
    </dgm:pt>
    <dgm:pt modelId="{D9BE03AD-80C9-4C22-9731-06FDE1001CCC}" type="parTrans" cxnId="{04DA64A0-3140-482B-837C-DA7DEFD79D33}">
      <dgm:prSet/>
      <dgm:spPr/>
      <dgm:t>
        <a:bodyPr/>
        <a:lstStyle/>
        <a:p>
          <a:endParaRPr lang="en-US"/>
        </a:p>
      </dgm:t>
    </dgm:pt>
    <dgm:pt modelId="{B0897343-6113-4682-9F7E-385B7785BD07}" type="sibTrans" cxnId="{04DA64A0-3140-482B-837C-DA7DEFD79D33}">
      <dgm:prSet/>
      <dgm:spPr/>
      <dgm:t>
        <a:bodyPr/>
        <a:lstStyle/>
        <a:p>
          <a:endParaRPr lang="en-US"/>
        </a:p>
      </dgm:t>
    </dgm:pt>
    <dgm:pt modelId="{84618008-4110-49BC-BEF3-4564180AA7AB}">
      <dgm:prSet phldrT="[Text]"/>
      <dgm:spPr/>
      <dgm:t>
        <a:bodyPr/>
        <a:lstStyle/>
        <a:p>
          <a:r>
            <a:rPr lang="en-US" dirty="0"/>
            <a:t>The intended outcome of a strategy</a:t>
          </a:r>
        </a:p>
      </dgm:t>
    </dgm:pt>
    <dgm:pt modelId="{528F16A4-266F-42D1-9E59-DE5C62E9A57A}" type="parTrans" cxnId="{F10ED13B-E586-4618-858C-961157C9AF28}">
      <dgm:prSet/>
      <dgm:spPr/>
      <dgm:t>
        <a:bodyPr/>
        <a:lstStyle/>
        <a:p>
          <a:endParaRPr lang="en-US"/>
        </a:p>
      </dgm:t>
    </dgm:pt>
    <dgm:pt modelId="{7D3BB274-EAC7-4708-840F-DEE8C1B0E423}" type="sibTrans" cxnId="{F10ED13B-E586-4618-858C-961157C9AF28}">
      <dgm:prSet/>
      <dgm:spPr/>
      <dgm:t>
        <a:bodyPr/>
        <a:lstStyle/>
        <a:p>
          <a:endParaRPr lang="en-US"/>
        </a:p>
      </dgm:t>
    </dgm:pt>
    <dgm:pt modelId="{558758D6-BDCE-49B2-8664-5F6BB8FA8575}">
      <dgm:prSet phldrT="[Text]"/>
      <dgm:spPr/>
      <dgm:t>
        <a:bodyPr/>
        <a:lstStyle/>
        <a:p>
          <a:r>
            <a:rPr lang="en-US" dirty="0"/>
            <a:t>Answers the questions “How much? How well? And is anyone better off?”</a:t>
          </a:r>
        </a:p>
      </dgm:t>
    </dgm:pt>
    <dgm:pt modelId="{BD7FF246-4B83-4ABE-B56D-1241F82D461B}" type="parTrans" cxnId="{06A67388-0E6F-4A53-B77D-E9FF11BC14E2}">
      <dgm:prSet/>
      <dgm:spPr/>
      <dgm:t>
        <a:bodyPr/>
        <a:lstStyle/>
        <a:p>
          <a:endParaRPr lang="en-US"/>
        </a:p>
      </dgm:t>
    </dgm:pt>
    <dgm:pt modelId="{20EF0B51-1B1C-4D77-809D-8249AE440B6B}" type="sibTrans" cxnId="{06A67388-0E6F-4A53-B77D-E9FF11BC14E2}">
      <dgm:prSet/>
      <dgm:spPr/>
      <dgm:t>
        <a:bodyPr/>
        <a:lstStyle/>
        <a:p>
          <a:endParaRPr lang="en-US"/>
        </a:p>
      </dgm:t>
    </dgm:pt>
    <dgm:pt modelId="{4163C37C-D32D-4492-BC1C-CCB6C66E814D}">
      <dgm:prSet phldrT="[Text]"/>
      <dgm:spPr/>
      <dgm:t>
        <a:bodyPr/>
        <a:lstStyle/>
        <a:p>
          <a:r>
            <a:rPr lang="en-US" dirty="0"/>
            <a:t>Presumes some hypothesis of what should work to get results that can be verified</a:t>
          </a:r>
        </a:p>
      </dgm:t>
    </dgm:pt>
    <dgm:pt modelId="{74CD5117-A7EF-4260-A5C4-273EF74F478E}" type="parTrans" cxnId="{EA20A765-055D-488B-9826-99F9E0F3A343}">
      <dgm:prSet/>
      <dgm:spPr/>
      <dgm:t>
        <a:bodyPr/>
        <a:lstStyle/>
        <a:p>
          <a:endParaRPr lang="en-US"/>
        </a:p>
      </dgm:t>
    </dgm:pt>
    <dgm:pt modelId="{DB3C4F9F-FC84-41CB-B2FC-0ADEC511E4BD}" type="sibTrans" cxnId="{EA20A765-055D-488B-9826-99F9E0F3A343}">
      <dgm:prSet/>
      <dgm:spPr/>
      <dgm:t>
        <a:bodyPr/>
        <a:lstStyle/>
        <a:p>
          <a:endParaRPr lang="en-US"/>
        </a:p>
      </dgm:t>
    </dgm:pt>
    <dgm:pt modelId="{C55927A9-9777-4643-B209-62891B11F718}" type="pres">
      <dgm:prSet presAssocID="{17086BBD-65FB-4DB7-91EE-890CAE7A5D19}" presName="Name0" presStyleCnt="0">
        <dgm:presLayoutVars>
          <dgm:chMax val="2"/>
          <dgm:chPref val="2"/>
          <dgm:animLvl val="lvl"/>
        </dgm:presLayoutVars>
      </dgm:prSet>
      <dgm:spPr/>
    </dgm:pt>
    <dgm:pt modelId="{10A11382-E346-452E-98D2-164D1F940205}" type="pres">
      <dgm:prSet presAssocID="{17086BBD-65FB-4DB7-91EE-890CAE7A5D19}" presName="LeftText" presStyleLbl="revTx" presStyleIdx="0" presStyleCnt="0">
        <dgm:presLayoutVars>
          <dgm:bulletEnabled val="1"/>
        </dgm:presLayoutVars>
      </dgm:prSet>
      <dgm:spPr/>
    </dgm:pt>
    <dgm:pt modelId="{38798B96-B5ED-432A-8DC4-7CED322A61B3}" type="pres">
      <dgm:prSet presAssocID="{17086BBD-65FB-4DB7-91EE-890CAE7A5D19}" presName="LeftNode" presStyleLbl="bgImgPlace1" presStyleIdx="0" presStyleCnt="2">
        <dgm:presLayoutVars>
          <dgm:chMax val="2"/>
          <dgm:chPref val="2"/>
        </dgm:presLayoutVars>
      </dgm:prSet>
      <dgm:spPr/>
    </dgm:pt>
    <dgm:pt modelId="{83D20AEF-E960-48B6-9010-D33F2A21EB8E}" type="pres">
      <dgm:prSet presAssocID="{17086BBD-65FB-4DB7-91EE-890CAE7A5D19}" presName="RightText" presStyleLbl="revTx" presStyleIdx="0" presStyleCnt="0">
        <dgm:presLayoutVars>
          <dgm:bulletEnabled val="1"/>
        </dgm:presLayoutVars>
      </dgm:prSet>
      <dgm:spPr/>
    </dgm:pt>
    <dgm:pt modelId="{40D7BBEB-3865-4D1B-83F6-BE87FC76B52A}" type="pres">
      <dgm:prSet presAssocID="{17086BBD-65FB-4DB7-91EE-890CAE7A5D19}" presName="RightNode" presStyleLbl="bgImgPlace1" presStyleIdx="1" presStyleCnt="2">
        <dgm:presLayoutVars>
          <dgm:chMax val="0"/>
          <dgm:chPref val="0"/>
        </dgm:presLayoutVars>
      </dgm:prSet>
      <dgm:spPr/>
    </dgm:pt>
    <dgm:pt modelId="{6AEBF637-EB50-44B8-8BE4-6068509F544D}" type="pres">
      <dgm:prSet presAssocID="{17086BBD-65FB-4DB7-91EE-890CAE7A5D19}" presName="TopArrow" presStyleLbl="node1" presStyleIdx="0" presStyleCnt="2"/>
      <dgm:spPr/>
    </dgm:pt>
    <dgm:pt modelId="{10CCF3F5-6351-4AE8-8EC9-42E64BA12ED4}" type="pres">
      <dgm:prSet presAssocID="{17086BBD-65FB-4DB7-91EE-890CAE7A5D19}" presName="BottomArrow" presStyleLbl="node1" presStyleIdx="1" presStyleCnt="2"/>
      <dgm:spPr/>
    </dgm:pt>
  </dgm:ptLst>
  <dgm:cxnLst>
    <dgm:cxn modelId="{75A81310-2B07-4BA8-812B-E03D54E5D30B}" type="presOf" srcId="{AD91FEB3-D1D4-419E-9564-C2EFBCF303BF}" destId="{38798B96-B5ED-432A-8DC4-7CED322A61B3}" srcOrd="1" destOrd="0" presId="urn:microsoft.com/office/officeart/2009/layout/ReverseList"/>
    <dgm:cxn modelId="{C286EB10-6048-412E-8D7E-4FE7689CD021}" type="presOf" srcId="{558758D6-BDCE-49B2-8664-5F6BB8FA8575}" destId="{83D20AEF-E960-48B6-9010-D33F2A21EB8E}" srcOrd="0" destOrd="2" presId="urn:microsoft.com/office/officeart/2009/layout/ReverseList"/>
    <dgm:cxn modelId="{2C8FDC2B-7BC4-4F91-993E-4C31F15A3CC7}" type="presOf" srcId="{51DD9C60-9CFA-4131-B5BB-79B05D2C11CE}" destId="{10A11382-E346-452E-98D2-164D1F940205}" srcOrd="0" destOrd="1" presId="urn:microsoft.com/office/officeart/2009/layout/ReverseList"/>
    <dgm:cxn modelId="{F10ED13B-E586-4618-858C-961157C9AF28}" srcId="{3E9E9647-ABD8-4C96-AE43-0899EABE5829}" destId="{84618008-4110-49BC-BEF3-4564180AA7AB}" srcOrd="0" destOrd="0" parTransId="{528F16A4-266F-42D1-9E59-DE5C62E9A57A}" sibTransId="{7D3BB274-EAC7-4708-840F-DEE8C1B0E423}"/>
    <dgm:cxn modelId="{47B6AC5D-B6B6-43D0-A9EF-E23C9BBCD429}" type="presOf" srcId="{17086BBD-65FB-4DB7-91EE-890CAE7A5D19}" destId="{C55927A9-9777-4643-B209-62891B11F718}" srcOrd="0" destOrd="0" presId="urn:microsoft.com/office/officeart/2009/layout/ReverseList"/>
    <dgm:cxn modelId="{EA20A765-055D-488B-9826-99F9E0F3A343}" srcId="{AD91FEB3-D1D4-419E-9564-C2EFBCF303BF}" destId="{4163C37C-D32D-4492-BC1C-CCB6C66E814D}" srcOrd="1" destOrd="0" parTransId="{74CD5117-A7EF-4260-A5C4-273EF74F478E}" sibTransId="{DB3C4F9F-FC84-41CB-B2FC-0ADEC511E4BD}"/>
    <dgm:cxn modelId="{129C406B-7DD5-4E61-9F02-2559430F1EBD}" type="presOf" srcId="{3E9E9647-ABD8-4C96-AE43-0899EABE5829}" destId="{83D20AEF-E960-48B6-9010-D33F2A21EB8E}" srcOrd="0" destOrd="0" presId="urn:microsoft.com/office/officeart/2009/layout/ReverseList"/>
    <dgm:cxn modelId="{D15CE951-E0B9-48B7-A38B-FA485A82E157}" srcId="{17086BBD-65FB-4DB7-91EE-890CAE7A5D19}" destId="{AD91FEB3-D1D4-419E-9564-C2EFBCF303BF}" srcOrd="0" destOrd="0" parTransId="{2C04D263-CA76-403F-9904-BE0131039C11}" sibTransId="{1DA6984C-59DC-4273-900E-A2416D272962}"/>
    <dgm:cxn modelId="{4E5F3080-E1B2-482D-854F-1CE9474FCEE1}" type="presOf" srcId="{AD91FEB3-D1D4-419E-9564-C2EFBCF303BF}" destId="{10A11382-E346-452E-98D2-164D1F940205}" srcOrd="0" destOrd="0" presId="urn:microsoft.com/office/officeart/2009/layout/ReverseList"/>
    <dgm:cxn modelId="{06A67388-0E6F-4A53-B77D-E9FF11BC14E2}" srcId="{3E9E9647-ABD8-4C96-AE43-0899EABE5829}" destId="{558758D6-BDCE-49B2-8664-5F6BB8FA8575}" srcOrd="1" destOrd="0" parTransId="{BD7FF246-4B83-4ABE-B56D-1241F82D461B}" sibTransId="{20EF0B51-1B1C-4D77-809D-8249AE440B6B}"/>
    <dgm:cxn modelId="{994BA38A-6C28-4D74-9A2C-C2E2EC53D940}" srcId="{17086BBD-65FB-4DB7-91EE-890CAE7A5D19}" destId="{3E9E9647-ABD8-4C96-AE43-0899EABE5829}" srcOrd="1" destOrd="0" parTransId="{E6C2A3D7-2C99-4E1B-9F21-BA3F95E56728}" sibTransId="{FE09DBF5-F8A3-47E3-9623-42F7AB0BAC58}"/>
    <dgm:cxn modelId="{04DA64A0-3140-482B-837C-DA7DEFD79D33}" srcId="{AD91FEB3-D1D4-419E-9564-C2EFBCF303BF}" destId="{51DD9C60-9CFA-4131-B5BB-79B05D2C11CE}" srcOrd="0" destOrd="0" parTransId="{D9BE03AD-80C9-4C22-9731-06FDE1001CCC}" sibTransId="{B0897343-6113-4682-9F7E-385B7785BD07}"/>
    <dgm:cxn modelId="{3C5875AA-23D7-41A2-ACD1-62474BEC6D50}" type="presOf" srcId="{3E9E9647-ABD8-4C96-AE43-0899EABE5829}" destId="{40D7BBEB-3865-4D1B-83F6-BE87FC76B52A}" srcOrd="1" destOrd="0" presId="urn:microsoft.com/office/officeart/2009/layout/ReverseList"/>
    <dgm:cxn modelId="{2A1D59AC-F2FD-4224-B131-292924A738BA}" type="presOf" srcId="{84618008-4110-49BC-BEF3-4564180AA7AB}" destId="{40D7BBEB-3865-4D1B-83F6-BE87FC76B52A}" srcOrd="1" destOrd="1" presId="urn:microsoft.com/office/officeart/2009/layout/ReverseList"/>
    <dgm:cxn modelId="{23D7F1B4-2748-44FE-BA81-ADEA72FCFB64}" type="presOf" srcId="{51DD9C60-9CFA-4131-B5BB-79B05D2C11CE}" destId="{38798B96-B5ED-432A-8DC4-7CED322A61B3}" srcOrd="1" destOrd="1" presId="urn:microsoft.com/office/officeart/2009/layout/ReverseList"/>
    <dgm:cxn modelId="{CDF0DBCF-0ADF-4930-8234-3DC0AAF74B53}" type="presOf" srcId="{4163C37C-D32D-4492-BC1C-CCB6C66E814D}" destId="{10A11382-E346-452E-98D2-164D1F940205}" srcOrd="0" destOrd="2" presId="urn:microsoft.com/office/officeart/2009/layout/ReverseList"/>
    <dgm:cxn modelId="{C90C38DA-22E5-4317-9B27-60BDBBD92D2A}" type="presOf" srcId="{4163C37C-D32D-4492-BC1C-CCB6C66E814D}" destId="{38798B96-B5ED-432A-8DC4-7CED322A61B3}" srcOrd="1" destOrd="2" presId="urn:microsoft.com/office/officeart/2009/layout/ReverseList"/>
    <dgm:cxn modelId="{60A87FE3-1ABE-4657-B92B-799AB60165AF}" type="presOf" srcId="{84618008-4110-49BC-BEF3-4564180AA7AB}" destId="{83D20AEF-E960-48B6-9010-D33F2A21EB8E}" srcOrd="0" destOrd="1" presId="urn:microsoft.com/office/officeart/2009/layout/ReverseList"/>
    <dgm:cxn modelId="{C251ECFF-64A1-4CCF-9614-855BEAD6F635}" type="presOf" srcId="{558758D6-BDCE-49B2-8664-5F6BB8FA8575}" destId="{40D7BBEB-3865-4D1B-83F6-BE87FC76B52A}" srcOrd="1" destOrd="2" presId="urn:microsoft.com/office/officeart/2009/layout/ReverseList"/>
    <dgm:cxn modelId="{CE2BD1E5-F8A3-4890-B60D-2EDF27AC3F72}" type="presParOf" srcId="{C55927A9-9777-4643-B209-62891B11F718}" destId="{10A11382-E346-452E-98D2-164D1F940205}" srcOrd="0" destOrd="0" presId="urn:microsoft.com/office/officeart/2009/layout/ReverseList"/>
    <dgm:cxn modelId="{08C1BF57-E63F-4125-83BD-DF500093E0F3}" type="presParOf" srcId="{C55927A9-9777-4643-B209-62891B11F718}" destId="{38798B96-B5ED-432A-8DC4-7CED322A61B3}" srcOrd="1" destOrd="0" presId="urn:microsoft.com/office/officeart/2009/layout/ReverseList"/>
    <dgm:cxn modelId="{4124A8C3-9F0A-4B8C-80FD-9E067B962C40}" type="presParOf" srcId="{C55927A9-9777-4643-B209-62891B11F718}" destId="{83D20AEF-E960-48B6-9010-D33F2A21EB8E}" srcOrd="2" destOrd="0" presId="urn:microsoft.com/office/officeart/2009/layout/ReverseList"/>
    <dgm:cxn modelId="{3846CAF3-03BE-4305-AE74-14FD464C9640}" type="presParOf" srcId="{C55927A9-9777-4643-B209-62891B11F718}" destId="{40D7BBEB-3865-4D1B-83F6-BE87FC76B52A}" srcOrd="3" destOrd="0" presId="urn:microsoft.com/office/officeart/2009/layout/ReverseList"/>
    <dgm:cxn modelId="{D3D4456F-B71F-444D-BDC2-BAAA03214754}" type="presParOf" srcId="{C55927A9-9777-4643-B209-62891B11F718}" destId="{6AEBF637-EB50-44B8-8BE4-6068509F544D}" srcOrd="4" destOrd="0" presId="urn:microsoft.com/office/officeart/2009/layout/ReverseList"/>
    <dgm:cxn modelId="{8DDD838E-6CC9-475D-AEE1-4C247BC09A61}" type="presParOf" srcId="{C55927A9-9777-4643-B209-62891B11F718}" destId="{10CCF3F5-6351-4AE8-8EC9-42E64BA12ED4}"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98B96-B5ED-432A-8DC4-7CED322A61B3}">
      <dsp:nvSpPr>
        <dsp:cNvPr id="0" name=""/>
        <dsp:cNvSpPr/>
      </dsp:nvSpPr>
      <dsp:spPr>
        <a:xfrm rot="16200000">
          <a:off x="2693215" y="1321109"/>
          <a:ext cx="2797475" cy="1709553"/>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marL="0" lvl="0" indent="0" algn="l" defTabSz="800100">
            <a:lnSpc>
              <a:spcPct val="90000"/>
            </a:lnSpc>
            <a:spcBef>
              <a:spcPct val="0"/>
            </a:spcBef>
            <a:spcAft>
              <a:spcPct val="35000"/>
            </a:spcAft>
            <a:buNone/>
          </a:pPr>
          <a:r>
            <a:rPr lang="en-US" sz="1800" kern="1200" dirty="0"/>
            <a:t>Strategy</a:t>
          </a:r>
        </a:p>
        <a:p>
          <a:pPr marL="114300" lvl="1" indent="-114300" algn="l" defTabSz="622300">
            <a:lnSpc>
              <a:spcPct val="90000"/>
            </a:lnSpc>
            <a:spcBef>
              <a:spcPct val="0"/>
            </a:spcBef>
            <a:spcAft>
              <a:spcPct val="15000"/>
            </a:spcAft>
            <a:buChar char="•"/>
          </a:pPr>
          <a:r>
            <a:rPr lang="en-US" sz="1400" kern="1200" dirty="0"/>
            <a:t>An organized set of tactics designed to achieve a result</a:t>
          </a:r>
        </a:p>
        <a:p>
          <a:pPr marL="114300" lvl="1" indent="-114300" algn="l" defTabSz="622300">
            <a:lnSpc>
              <a:spcPct val="90000"/>
            </a:lnSpc>
            <a:spcBef>
              <a:spcPct val="0"/>
            </a:spcBef>
            <a:spcAft>
              <a:spcPct val="15000"/>
            </a:spcAft>
            <a:buChar char="•"/>
          </a:pPr>
          <a:r>
            <a:rPr lang="en-US" sz="1400" kern="1200" dirty="0"/>
            <a:t>Presumes some hypothesis of what should work to get results that can be verified</a:t>
          </a:r>
        </a:p>
      </dsp:txBody>
      <dsp:txXfrm rot="5400000">
        <a:off x="3320645" y="860618"/>
        <a:ext cx="1626084" cy="2630537"/>
      </dsp:txXfrm>
    </dsp:sp>
    <dsp:sp modelId="{40D7BBEB-3865-4D1B-83F6-BE87FC76B52A}">
      <dsp:nvSpPr>
        <dsp:cNvPr id="0" name=""/>
        <dsp:cNvSpPr/>
      </dsp:nvSpPr>
      <dsp:spPr>
        <a:xfrm rot="5400000">
          <a:off x="4480396" y="1321109"/>
          <a:ext cx="2797475" cy="1709553"/>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marL="0" lvl="0" indent="0" algn="l" defTabSz="800100">
            <a:lnSpc>
              <a:spcPct val="90000"/>
            </a:lnSpc>
            <a:spcBef>
              <a:spcPct val="0"/>
            </a:spcBef>
            <a:spcAft>
              <a:spcPct val="35000"/>
            </a:spcAft>
            <a:buNone/>
          </a:pPr>
          <a:r>
            <a:rPr lang="en-US" sz="1800" kern="1200" dirty="0"/>
            <a:t>Performance</a:t>
          </a:r>
        </a:p>
        <a:p>
          <a:pPr marL="0" lvl="0" indent="0" algn="l" defTabSz="800100">
            <a:lnSpc>
              <a:spcPct val="90000"/>
            </a:lnSpc>
            <a:spcBef>
              <a:spcPct val="0"/>
            </a:spcBef>
            <a:spcAft>
              <a:spcPct val="35000"/>
            </a:spcAft>
            <a:buNone/>
          </a:pPr>
          <a:r>
            <a:rPr lang="en-US" sz="1800" kern="1200" dirty="0"/>
            <a:t>Measure</a:t>
          </a:r>
        </a:p>
        <a:p>
          <a:pPr marL="114300" lvl="1" indent="-114300" algn="l" defTabSz="622300">
            <a:lnSpc>
              <a:spcPct val="90000"/>
            </a:lnSpc>
            <a:spcBef>
              <a:spcPct val="0"/>
            </a:spcBef>
            <a:spcAft>
              <a:spcPct val="15000"/>
            </a:spcAft>
            <a:buChar char="•"/>
          </a:pPr>
          <a:r>
            <a:rPr lang="en-US" sz="1400" kern="1200" dirty="0"/>
            <a:t>The intended outcome of a strategy</a:t>
          </a:r>
        </a:p>
        <a:p>
          <a:pPr marL="114300" lvl="1" indent="-114300" algn="l" defTabSz="622300">
            <a:lnSpc>
              <a:spcPct val="90000"/>
            </a:lnSpc>
            <a:spcBef>
              <a:spcPct val="0"/>
            </a:spcBef>
            <a:spcAft>
              <a:spcPct val="15000"/>
            </a:spcAft>
            <a:buChar char="•"/>
          </a:pPr>
          <a:r>
            <a:rPr lang="en-US" sz="1400" kern="1200" dirty="0"/>
            <a:t>Answers the questions “How much? How well? And is anyone better off?”</a:t>
          </a:r>
        </a:p>
      </dsp:txBody>
      <dsp:txXfrm rot="-5400000">
        <a:off x="5024357" y="860618"/>
        <a:ext cx="1626084" cy="2630537"/>
      </dsp:txXfrm>
    </dsp:sp>
    <dsp:sp modelId="{6AEBF637-EB50-44B8-8BE4-6068509F544D}">
      <dsp:nvSpPr>
        <dsp:cNvPr id="0" name=""/>
        <dsp:cNvSpPr/>
      </dsp:nvSpPr>
      <dsp:spPr>
        <a:xfrm>
          <a:off x="4091777" y="0"/>
          <a:ext cx="1787181" cy="178709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CF3F5-6351-4AE8-8EC9-42E64BA12ED4}">
      <dsp:nvSpPr>
        <dsp:cNvPr id="0" name=""/>
        <dsp:cNvSpPr/>
      </dsp:nvSpPr>
      <dsp:spPr>
        <a:xfrm rot="10800000">
          <a:off x="4091777" y="2564243"/>
          <a:ext cx="1787181" cy="178709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96F2FF-225C-41D1-BAAB-F405F4A19E16}" type="datetimeFigureOut">
              <a:rPr lang="en-US" smtClean="0"/>
              <a:t>8/21/2019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EE829F-C918-4081-84F5-F70CBAFEEF20}"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EE829F-C918-4081-84F5-F70CBAFEEF20}" type="slidenum">
              <a:rPr lang="en-US" smtClean="0"/>
              <a:t>1</a:t>
            </a:fld>
            <a:endParaRPr lang="en-US"/>
          </a:p>
        </p:txBody>
      </p:sp>
    </p:spTree>
    <p:extLst>
      <p:ext uri="{BB962C8B-B14F-4D97-AF65-F5344CB8AC3E}">
        <p14:creationId xmlns:p14="http://schemas.microsoft.com/office/powerpoint/2010/main" val="2329743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Joke that points out the different ways we can think of measurement—do we know where we are going, and are we making good progress.  We need both—often we only have one.</a:t>
            </a:r>
          </a:p>
        </p:txBody>
      </p:sp>
      <p:sp>
        <p:nvSpPr>
          <p:cNvPr id="4" name="Slide Number Placeholder 3"/>
          <p:cNvSpPr>
            <a:spLocks noGrp="1"/>
          </p:cNvSpPr>
          <p:nvPr>
            <p:ph type="sldNum" sz="quarter" idx="5"/>
          </p:nvPr>
        </p:nvSpPr>
        <p:spPr/>
        <p:txBody>
          <a:bodyPr/>
          <a:lstStyle/>
          <a:p>
            <a:fld id="{D2EE829F-C918-4081-84F5-F70CBAFEEF20}" type="slidenum">
              <a:rPr lang="en-US" smtClean="0"/>
              <a:t>10</a:t>
            </a:fld>
            <a:endParaRPr lang="en-US"/>
          </a:p>
        </p:txBody>
      </p:sp>
    </p:spTree>
    <p:extLst>
      <p:ext uri="{BB962C8B-B14F-4D97-AF65-F5344CB8AC3E}">
        <p14:creationId xmlns:p14="http://schemas.microsoft.com/office/powerpoint/2010/main" val="3121044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200">
                <a:solidFill>
                  <a:schemeClr val="tx1"/>
                </a:solidFill>
                <a:latin typeface="Arial" charset="0"/>
                <a:ea typeface="ＭＳ Ｐゴシック" charset="0"/>
                <a:cs typeface="ＭＳ Ｐゴシック" charset="0"/>
              </a:defRPr>
            </a:lvl1pPr>
            <a:lvl2pPr marL="39386824" indent="-38912085">
              <a:defRPr kumimoji="1" sz="1200">
                <a:solidFill>
                  <a:schemeClr val="tx1"/>
                </a:solidFill>
                <a:latin typeface="Arial" charset="0"/>
                <a:ea typeface="ＭＳ Ｐゴシック" charset="0"/>
              </a:defRPr>
            </a:lvl2pPr>
            <a:lvl3pPr marL="1186847" indent="-237369">
              <a:defRPr kumimoji="1" sz="1200">
                <a:solidFill>
                  <a:schemeClr val="tx1"/>
                </a:solidFill>
                <a:latin typeface="Arial" charset="0"/>
                <a:ea typeface="ＭＳ Ｐゴシック" charset="0"/>
              </a:defRPr>
            </a:lvl3pPr>
            <a:lvl4pPr marL="1661585" indent="-237369">
              <a:defRPr kumimoji="1" sz="1200">
                <a:solidFill>
                  <a:schemeClr val="tx1"/>
                </a:solidFill>
                <a:latin typeface="Arial" charset="0"/>
                <a:ea typeface="ＭＳ Ｐゴシック" charset="0"/>
              </a:defRPr>
            </a:lvl4pPr>
            <a:lvl5pPr marL="2136324" indent="-237369">
              <a:defRPr kumimoji="1" sz="1200">
                <a:solidFill>
                  <a:schemeClr val="tx1"/>
                </a:solidFill>
                <a:latin typeface="Arial" charset="0"/>
                <a:ea typeface="ＭＳ Ｐゴシック" charset="0"/>
              </a:defRPr>
            </a:lvl5pPr>
            <a:lvl6pPr marL="2611062" indent="-237369" eaLnBrk="0" fontAlgn="base" hangingPunct="0">
              <a:spcBef>
                <a:spcPct val="30000"/>
              </a:spcBef>
              <a:spcAft>
                <a:spcPct val="0"/>
              </a:spcAft>
              <a:defRPr kumimoji="1" sz="1200">
                <a:solidFill>
                  <a:schemeClr val="tx1"/>
                </a:solidFill>
                <a:latin typeface="Arial" charset="0"/>
                <a:ea typeface="ＭＳ Ｐゴシック" charset="0"/>
              </a:defRPr>
            </a:lvl6pPr>
            <a:lvl7pPr marL="3085801" indent="-237369" eaLnBrk="0" fontAlgn="base" hangingPunct="0">
              <a:spcBef>
                <a:spcPct val="30000"/>
              </a:spcBef>
              <a:spcAft>
                <a:spcPct val="0"/>
              </a:spcAft>
              <a:defRPr kumimoji="1" sz="1200">
                <a:solidFill>
                  <a:schemeClr val="tx1"/>
                </a:solidFill>
                <a:latin typeface="Arial" charset="0"/>
                <a:ea typeface="ＭＳ Ｐゴシック" charset="0"/>
              </a:defRPr>
            </a:lvl7pPr>
            <a:lvl8pPr marL="3560540" indent="-237369" eaLnBrk="0" fontAlgn="base" hangingPunct="0">
              <a:spcBef>
                <a:spcPct val="30000"/>
              </a:spcBef>
              <a:spcAft>
                <a:spcPct val="0"/>
              </a:spcAft>
              <a:defRPr kumimoji="1" sz="1200">
                <a:solidFill>
                  <a:schemeClr val="tx1"/>
                </a:solidFill>
                <a:latin typeface="Arial" charset="0"/>
                <a:ea typeface="ＭＳ Ｐゴシック" charset="0"/>
              </a:defRPr>
            </a:lvl8pPr>
            <a:lvl9pPr marL="4035279" indent="-237369" eaLnBrk="0" fontAlgn="base" hangingPunct="0">
              <a:spcBef>
                <a:spcPct val="30000"/>
              </a:spcBef>
              <a:spcAft>
                <a:spcPct val="0"/>
              </a:spcAft>
              <a:defRPr kumimoji="1" sz="1200">
                <a:solidFill>
                  <a:schemeClr val="tx1"/>
                </a:solidFill>
                <a:latin typeface="Arial" charset="0"/>
                <a:ea typeface="ＭＳ Ｐゴシック" charset="0"/>
              </a:defRPr>
            </a:lvl9pPr>
          </a:lstStyle>
          <a:p>
            <a:fld id="{68DBABE5-26A4-7C46-AD1D-AE664ED510AE}" type="slidenum">
              <a:rPr kumimoji="0" lang="en-US">
                <a:latin typeface="Times New Roman" charset="0"/>
              </a:rPr>
              <a:pPr/>
              <a:t>11</a:t>
            </a:fld>
            <a:endParaRPr kumimoji="0" lang="en-US">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9478">
              <a:defRPr/>
            </a:pPr>
            <a:r>
              <a:rPr lang="en-US" sz="1000" dirty="0">
                <a:ea typeface="ＭＳ Ｐゴシック" charset="0"/>
              </a:rPr>
              <a:t>Let’s start with some key definitions…</a:t>
            </a:r>
          </a:p>
          <a:p>
            <a:pPr defTabSz="949478">
              <a:defRPr/>
            </a:pPr>
            <a:r>
              <a:rPr lang="en-US" sz="1000" dirty="0">
                <a:ea typeface="ＭＳ Ｐゴシック" charset="0"/>
              </a:rPr>
              <a:t>So breaking down these levels of accountability…</a:t>
            </a:r>
          </a:p>
          <a:p>
            <a:pPr defTabSz="949478">
              <a:defRPr/>
            </a:pPr>
            <a:endParaRPr lang="en-US" sz="1000" dirty="0">
              <a:ea typeface="ＭＳ Ｐゴシック" charset="0"/>
            </a:endParaRPr>
          </a:p>
          <a:p>
            <a:pPr defTabSz="949478">
              <a:defRPr/>
            </a:pPr>
            <a:r>
              <a:rPr lang="en-US" sz="1000" u="sng" dirty="0">
                <a:ea typeface="ＭＳ Ｐゴシック" charset="0"/>
              </a:rPr>
              <a:t>At the HIGHEST LEVEL on </a:t>
            </a:r>
            <a:r>
              <a:rPr lang="en-US" sz="1000" b="1" u="sng" dirty="0">
                <a:ea typeface="ＭＳ Ｐゴシック" charset="0"/>
              </a:rPr>
              <a:t>the population accountability level</a:t>
            </a:r>
            <a:r>
              <a:rPr lang="en-US" sz="1000" u="sng" dirty="0">
                <a:ea typeface="ＭＳ Ｐゴシック" charset="0"/>
              </a:rPr>
              <a:t>, we have </a:t>
            </a:r>
            <a:r>
              <a:rPr lang="en-US" sz="1000" b="1" u="sng" dirty="0">
                <a:ea typeface="ＭＳ Ｐゴシック" charset="0"/>
              </a:rPr>
              <a:t>RESULTS</a:t>
            </a:r>
            <a:r>
              <a:rPr lang="en-US" sz="1000" u="sng" dirty="0">
                <a:ea typeface="ＭＳ Ｐゴシック" charset="0"/>
              </a:rPr>
              <a:t>…..</a:t>
            </a:r>
          </a:p>
          <a:p>
            <a:pPr defTabSz="949478">
              <a:defRPr/>
            </a:pPr>
            <a:r>
              <a:rPr lang="en-US" sz="1000" dirty="0">
                <a:ea typeface="ＭＳ Ｐゴシック" charset="0"/>
              </a:rPr>
              <a:t>On the population level, which you will remember is concerned with whole populations, we call a result a condition of well-being…</a:t>
            </a:r>
          </a:p>
          <a:p>
            <a:pPr eaLnBrk="1" hangingPunct="1"/>
            <a:endParaRPr lang="en-US" sz="1000" dirty="0">
              <a:ea typeface="ＭＳ Ｐゴシック" charset="0"/>
            </a:endParaRPr>
          </a:p>
          <a:p>
            <a:pPr eaLnBrk="1" hangingPunct="1"/>
            <a:r>
              <a:rPr lang="en-US" sz="1000" b="1" u="sng" dirty="0">
                <a:solidFill>
                  <a:srgbClr val="FF00FF"/>
                </a:solidFill>
                <a:ea typeface="ＭＳ Ｐゴシック" charset="0"/>
              </a:rPr>
              <a:t>Indicators</a:t>
            </a:r>
            <a:r>
              <a:rPr lang="en-US" sz="1000" u="sng" dirty="0">
                <a:solidFill>
                  <a:srgbClr val="FF00FF"/>
                </a:solidFill>
                <a:ea typeface="ＭＳ Ｐゴシック" charset="0"/>
              </a:rPr>
              <a:t> </a:t>
            </a:r>
            <a:r>
              <a:rPr lang="en-US" sz="1000" dirty="0">
                <a:solidFill>
                  <a:srgbClr val="FF00FF"/>
                </a:solidFill>
                <a:ea typeface="ＭＳ Ｐゴシック" charset="0"/>
              </a:rPr>
              <a:t>are measures which help quantify the achievement of a result.</a:t>
            </a:r>
            <a:r>
              <a:rPr lang="en-US" sz="1000" dirty="0">
                <a:ea typeface="ＭＳ Ｐゴシック" charset="0"/>
              </a:rPr>
              <a:t> So, for example, the rate of low-</a:t>
            </a:r>
            <a:r>
              <a:rPr lang="en-US" sz="1000" dirty="0" err="1">
                <a:ea typeface="ＭＳ Ｐゴシック" charset="0"/>
              </a:rPr>
              <a:t>birthweight</a:t>
            </a:r>
            <a:r>
              <a:rPr lang="en-US" sz="1000" dirty="0">
                <a:ea typeface="ＭＳ Ｐゴシック" charset="0"/>
              </a:rPr>
              <a:t> babies helps quantify whether we're getting healthy births or not…</a:t>
            </a:r>
          </a:p>
          <a:p>
            <a:pPr eaLnBrk="1" hangingPunct="1"/>
            <a:endParaRPr lang="en-US" sz="1000" dirty="0">
              <a:ea typeface="ＭＳ Ｐゴシック" charset="0"/>
            </a:endParaRPr>
          </a:p>
          <a:p>
            <a:pPr eaLnBrk="1" hangingPunct="1"/>
            <a:r>
              <a:rPr lang="en-US" sz="1000" b="1" u="sng" dirty="0">
                <a:solidFill>
                  <a:srgbClr val="FF00FF"/>
                </a:solidFill>
                <a:ea typeface="ＭＳ Ｐゴシック" charset="0"/>
              </a:rPr>
              <a:t>Performance Measures</a:t>
            </a:r>
            <a:r>
              <a:rPr lang="en-US" sz="1000" b="1" dirty="0">
                <a:solidFill>
                  <a:srgbClr val="FF00FF"/>
                </a:solidFill>
                <a:ea typeface="ＭＳ Ｐゴシック" charset="0"/>
              </a:rPr>
              <a:t> </a:t>
            </a:r>
            <a:r>
              <a:rPr lang="en-US" sz="1000" dirty="0">
                <a:solidFill>
                  <a:srgbClr val="FF00FF"/>
                </a:solidFill>
                <a:ea typeface="ＭＳ Ｐゴシック" charset="0"/>
              </a:rPr>
              <a:t>are measures of how well public and private programs and agencies are working</a:t>
            </a:r>
            <a:r>
              <a:rPr lang="en-US" sz="1000" i="1" dirty="0">
                <a:solidFill>
                  <a:srgbClr val="FF00FF"/>
                </a:solidFill>
                <a:ea typeface="ＭＳ Ｐゴシック" charset="0"/>
              </a:rPr>
              <a:t>.</a:t>
            </a:r>
            <a:r>
              <a:rPr lang="en-US" sz="1000" dirty="0">
                <a:ea typeface="ＭＳ Ｐゴシック" charset="0"/>
              </a:rPr>
              <a:t> The most important performance measures tell us whether the clients or customers of the service are better off. Remember, this is only for the clients you may serve (for a council this could be complex, and we’ll talk about this later)</a:t>
            </a:r>
          </a:p>
          <a:p>
            <a:pPr eaLnBrk="1" hangingPunct="1"/>
            <a:endParaRPr lang="en-US" sz="1000" dirty="0">
              <a:ea typeface="ＭＳ Ｐゴシック" charset="0"/>
            </a:endParaRPr>
          </a:p>
          <a:p>
            <a:pPr eaLnBrk="1" hangingPunct="1"/>
            <a:r>
              <a:rPr lang="en-US" sz="1000" dirty="0">
                <a:ea typeface="ＭＳ Ｐゴシック" charset="0"/>
              </a:rPr>
              <a:t>If you’re a hospital and one of your results is healthy babies and % of low birthweight babies in your community is your indicator, what might a good performance measure be? (i.e. your own hospital’s rate of low birthweight babies, # of parents served by prenatal classes, etc.)</a:t>
            </a:r>
          </a:p>
          <a:p>
            <a:pPr eaLnBrk="1" hangingPunct="1"/>
            <a:endParaRPr lang="en-US" sz="1000" dirty="0">
              <a:ea typeface="ＭＳ Ｐゴシック" charset="0"/>
            </a:endParaRPr>
          </a:p>
          <a:p>
            <a:pPr eaLnBrk="1" hangingPunct="1"/>
            <a:r>
              <a:rPr lang="en-US" sz="1000" b="1" dirty="0">
                <a:ea typeface="ＭＳ Ｐゴシック" charset="0"/>
              </a:rPr>
              <a:t>The principal distinction here is between </a:t>
            </a:r>
            <a:r>
              <a:rPr lang="en-US" sz="1000" b="1" i="1" dirty="0">
                <a:solidFill>
                  <a:srgbClr val="FF00FF"/>
                </a:solidFill>
                <a:ea typeface="ＭＳ Ｐゴシック" charset="0"/>
              </a:rPr>
              <a:t>ends and means</a:t>
            </a:r>
            <a:r>
              <a:rPr lang="en-US" sz="1000" dirty="0">
                <a:solidFill>
                  <a:srgbClr val="FF00FF"/>
                </a:solidFill>
                <a:ea typeface="ＭＳ Ｐゴシック" charset="0"/>
              </a:rPr>
              <a:t>.</a:t>
            </a:r>
            <a:r>
              <a:rPr lang="en-US" sz="1000" dirty="0">
                <a:ea typeface="ＭＳ Ｐゴシック" charset="0"/>
              </a:rPr>
              <a:t> </a:t>
            </a:r>
            <a:r>
              <a:rPr lang="en-US" sz="1000" u="sng" dirty="0">
                <a:ea typeface="ＭＳ Ｐゴシック" charset="0"/>
              </a:rPr>
              <a:t>Results and indicators are about the ends </a:t>
            </a:r>
            <a:r>
              <a:rPr lang="en-US" sz="1000" dirty="0">
                <a:ea typeface="ＭＳ Ｐゴシック" charset="0"/>
              </a:rPr>
              <a:t>we want for children and families. And strategies and </a:t>
            </a:r>
            <a:r>
              <a:rPr lang="en-US" sz="1000" u="sng" dirty="0">
                <a:ea typeface="ＭＳ Ｐゴシック" charset="0"/>
              </a:rPr>
              <a:t>performance measures are about the means to get there. </a:t>
            </a:r>
            <a:endParaRPr lang="en-US" sz="1000" b="1" dirty="0">
              <a:solidFill>
                <a:srgbClr val="0000FF"/>
              </a:solidFill>
              <a:ea typeface="ＭＳ Ｐゴシック" charset="0"/>
            </a:endParaRPr>
          </a:p>
          <a:p>
            <a:pPr algn="ctr" eaLnBrk="1" hangingPunct="1"/>
            <a:endParaRPr lang="en-US" b="1" dirty="0">
              <a:solidFill>
                <a:srgbClr val="0000FF"/>
              </a:solidFill>
              <a:ea typeface="ＭＳ Ｐゴシック" charset="0"/>
            </a:endParaRPr>
          </a:p>
          <a:p>
            <a:pPr eaLnBrk="1" hangingPunct="1"/>
            <a:endParaRPr lang="en-US" dirty="0">
              <a:ea typeface="ＭＳ Ｐゴシック" charset="0"/>
            </a:endParaRPr>
          </a:p>
          <a:p>
            <a:pPr eaLnBrk="1" hangingPunct="1"/>
            <a:r>
              <a:rPr lang="en-US" dirty="0">
                <a:ea typeface="ＭＳ Ｐゴシック" charset="0"/>
              </a:rPr>
              <a:t>CFF:</a:t>
            </a:r>
            <a:r>
              <a:rPr lang="en-US" baseline="0" dirty="0">
                <a:ea typeface="ＭＳ Ｐゴシック" charset="0"/>
              </a:rPr>
              <a:t> Already have Performance Measures in place, all working on SDOH’s—working to track their impact connected to clientele, but this can help us visualize and understand how your work at the Performance Level can connect to a bigger, shared result or outcome – that is how Collective Impact can fit in.</a:t>
            </a:r>
            <a:endParaRPr lang="en-US" dirty="0">
              <a:ea typeface="ＭＳ Ｐゴシック" charset="0"/>
            </a:endParaRPr>
          </a:p>
          <a:p>
            <a:pPr eaLnBrk="1" hangingPunct="1"/>
            <a:r>
              <a:rPr lang="en-US" b="1" dirty="0">
                <a:ea typeface="ＭＳ Ｐゴシック" charset="0"/>
              </a:rPr>
              <a:t>  </a:t>
            </a:r>
          </a:p>
          <a:p>
            <a:pPr eaLnBrk="1" hangingPunct="1"/>
            <a:endParaRPr lang="en-US" dirty="0">
              <a:ea typeface="ＭＳ Ｐゴシック" charset="0"/>
            </a:endParaRPr>
          </a:p>
        </p:txBody>
      </p:sp>
    </p:spTree>
    <p:extLst>
      <p:ext uri="{BB962C8B-B14F-4D97-AF65-F5344CB8AC3E}">
        <p14:creationId xmlns:p14="http://schemas.microsoft.com/office/powerpoint/2010/main" val="199868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anose="020B0604020202020204" pitchFamily="34" charset="0"/>
              <a:buChar char="•"/>
            </a:pPr>
            <a:r>
              <a:rPr lang="en-US" dirty="0"/>
              <a:t>When</a:t>
            </a:r>
            <a:r>
              <a:rPr lang="en-US" baseline="0" dirty="0"/>
              <a:t> there’s confusion about a particular term, always go back to what the original idea is (i.e. is this a condition of wellbeing or is it a measure, strategy? Etc.)</a:t>
            </a:r>
          </a:p>
          <a:p>
            <a:pPr marL="178027" indent="-178027">
              <a:buFont typeface="Arial" panose="020B0604020202020204" pitchFamily="34" charset="0"/>
              <a:buChar char="•"/>
            </a:pPr>
            <a:r>
              <a:rPr lang="en-US" baseline="0" dirty="0"/>
              <a:t>Brainstorm: when we say the term RESULT, what are other terms people often use to distinguish? How can they be easily misinterpreted?</a:t>
            </a:r>
            <a:endParaRPr lang="en-US" dirty="0"/>
          </a:p>
        </p:txBody>
      </p:sp>
      <p:sp>
        <p:nvSpPr>
          <p:cNvPr id="4" name="Slide Number Placeholder 3"/>
          <p:cNvSpPr>
            <a:spLocks noGrp="1"/>
          </p:cNvSpPr>
          <p:nvPr>
            <p:ph type="sldNum" sz="quarter" idx="10"/>
          </p:nvPr>
        </p:nvSpPr>
        <p:spPr/>
        <p:txBody>
          <a:bodyPr/>
          <a:lstStyle/>
          <a:p>
            <a:fld id="{27041D89-F508-418A-BB43-3F19AD9C640C}" type="slidenum">
              <a:rPr lang="en-US" smtClean="0"/>
              <a:t>12</a:t>
            </a:fld>
            <a:endParaRPr lang="en-US"/>
          </a:p>
        </p:txBody>
      </p:sp>
    </p:spTree>
    <p:extLst>
      <p:ext uri="{BB962C8B-B14F-4D97-AF65-F5344CB8AC3E}">
        <p14:creationId xmlns:p14="http://schemas.microsoft.com/office/powerpoint/2010/main" val="3774018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u="none" dirty="0">
                <a:ea typeface="ＭＳ Ｐゴシック" charset="0"/>
              </a:rPr>
              <a:t>A</a:t>
            </a:r>
            <a:r>
              <a:rPr lang="en-US" u="none" baseline="0" dirty="0">
                <a:ea typeface="ＭＳ Ｐゴシック" charset="0"/>
              </a:rPr>
              <a:t> core part of </a:t>
            </a:r>
            <a:r>
              <a:rPr lang="en-US" u="none" dirty="0">
                <a:ea typeface="ＭＳ Ｐゴシック" charset="0"/>
              </a:rPr>
              <a:t>RBA</a:t>
            </a:r>
            <a:r>
              <a:rPr lang="en-US" u="none" baseline="0" dirty="0">
                <a:ea typeface="ＭＳ Ｐゴシック" charset="0"/>
              </a:rPr>
              <a:t> is distinguishing between two levels of accountability….</a:t>
            </a:r>
            <a:endParaRPr lang="en-US" u="none" dirty="0">
              <a:ea typeface="ＭＳ Ｐゴシック" charset="0"/>
            </a:endParaRPr>
          </a:p>
          <a:p>
            <a:pPr eaLnBrk="1" hangingPunct="1"/>
            <a:r>
              <a:rPr lang="en-US" baseline="0" dirty="0">
                <a:ea typeface="ＭＳ Ｐゴシック" charset="0"/>
              </a:rPr>
              <a:t> </a:t>
            </a:r>
            <a:r>
              <a:rPr lang="en-US" dirty="0">
                <a:ea typeface="ＭＳ Ｐゴシック" charset="0"/>
              </a:rPr>
              <a:t> </a:t>
            </a:r>
          </a:p>
          <a:p>
            <a:pPr eaLnBrk="1" hangingPunct="1"/>
            <a:r>
              <a:rPr lang="en-US" u="sng" dirty="0">
                <a:ea typeface="ＭＳ Ｐゴシック" charset="0"/>
              </a:rPr>
              <a:t>Accountability for whole populations</a:t>
            </a:r>
            <a:r>
              <a:rPr lang="en-US" dirty="0">
                <a:ea typeface="ＭＳ Ｐゴシック" charset="0"/>
              </a:rPr>
              <a:t>, like all children in Los Angeles, all elders in Chicago, all residents of North Carolina. This first kind of accountability </a:t>
            </a:r>
            <a:r>
              <a:rPr lang="en-US" b="1" dirty="0">
                <a:ea typeface="ＭＳ Ｐゴシック" charset="0"/>
              </a:rPr>
              <a:t>is not the responsibility of any one agency or program. </a:t>
            </a:r>
          </a:p>
          <a:p>
            <a:pPr eaLnBrk="1" hangingPunct="1"/>
            <a:endParaRPr lang="en-US" u="sng" dirty="0">
              <a:ea typeface="ＭＳ Ｐゴシック" charset="0"/>
            </a:endParaRPr>
          </a:p>
          <a:p>
            <a:pPr eaLnBrk="1" hangingPunct="1"/>
            <a:r>
              <a:rPr lang="en-US" u="sng" dirty="0">
                <a:ea typeface="ＭＳ Ｐゴシック" charset="0"/>
              </a:rPr>
              <a:t>Performance Accountability</a:t>
            </a:r>
            <a:r>
              <a:rPr lang="en-US" dirty="0">
                <a:ea typeface="ＭＳ Ｐゴシック" charset="0"/>
              </a:rPr>
              <a:t>, is about the wellbeing of the client’s you serve . It’s about the programs and services we provide, and our role as managers, making sure our programs are working as well as possible. </a:t>
            </a:r>
          </a:p>
          <a:p>
            <a:pPr eaLnBrk="1" hangingPunct="1"/>
            <a:endParaRPr lang="en-US" dirty="0">
              <a:ea typeface="ＭＳ Ｐゴシック" charset="0"/>
            </a:endParaRPr>
          </a:p>
          <a:p>
            <a:pPr eaLnBrk="1" hangingPunct="1"/>
            <a:r>
              <a:rPr lang="en-US" dirty="0">
                <a:ea typeface="ＭＳ Ｐゴシック" charset="0"/>
              </a:rPr>
              <a:t>These are two profoundly different kinds of accountability</a:t>
            </a:r>
          </a:p>
        </p:txBody>
      </p:sp>
      <p:sp>
        <p:nvSpPr>
          <p:cNvPr id="4" name="Slide Number Placeholder 3"/>
          <p:cNvSpPr>
            <a:spLocks noGrp="1"/>
          </p:cNvSpPr>
          <p:nvPr>
            <p:ph type="sldNum" sz="quarter" idx="10"/>
          </p:nvPr>
        </p:nvSpPr>
        <p:spPr/>
        <p:txBody>
          <a:bodyPr/>
          <a:lstStyle/>
          <a:p>
            <a:fld id="{27041D89-F508-418A-BB43-3F19AD9C640C}" type="slidenum">
              <a:rPr lang="en-US" smtClean="0"/>
              <a:t>13</a:t>
            </a:fld>
            <a:endParaRPr lang="en-US"/>
          </a:p>
        </p:txBody>
      </p:sp>
    </p:spTree>
    <p:extLst>
      <p:ext uri="{BB962C8B-B14F-4D97-AF65-F5344CB8AC3E}">
        <p14:creationId xmlns:p14="http://schemas.microsoft.com/office/powerpoint/2010/main" val="3252839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41D89-F508-418A-BB43-3F19AD9C640C}" type="slidenum">
              <a:rPr lang="en-US" smtClean="0"/>
              <a:t>14</a:t>
            </a:fld>
            <a:endParaRPr lang="en-US"/>
          </a:p>
        </p:txBody>
      </p:sp>
    </p:spTree>
    <p:extLst>
      <p:ext uri="{BB962C8B-B14F-4D97-AF65-F5344CB8AC3E}">
        <p14:creationId xmlns:p14="http://schemas.microsoft.com/office/powerpoint/2010/main" val="2398846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200">
                <a:solidFill>
                  <a:schemeClr val="tx1"/>
                </a:solidFill>
                <a:latin typeface="Arial" charset="0"/>
                <a:ea typeface="ＭＳ Ｐゴシック" charset="0"/>
                <a:cs typeface="ＭＳ Ｐゴシック" charset="0"/>
              </a:defRPr>
            </a:lvl1pPr>
            <a:lvl2pPr marL="39386824" indent="-38912085">
              <a:defRPr kumimoji="1" sz="1200">
                <a:solidFill>
                  <a:schemeClr val="tx1"/>
                </a:solidFill>
                <a:latin typeface="Arial" charset="0"/>
                <a:ea typeface="ＭＳ Ｐゴシック" charset="0"/>
              </a:defRPr>
            </a:lvl2pPr>
            <a:lvl3pPr marL="1186847" indent="-237369">
              <a:defRPr kumimoji="1" sz="1200">
                <a:solidFill>
                  <a:schemeClr val="tx1"/>
                </a:solidFill>
                <a:latin typeface="Arial" charset="0"/>
                <a:ea typeface="ＭＳ Ｐゴシック" charset="0"/>
              </a:defRPr>
            </a:lvl3pPr>
            <a:lvl4pPr marL="1661585" indent="-237369">
              <a:defRPr kumimoji="1" sz="1200">
                <a:solidFill>
                  <a:schemeClr val="tx1"/>
                </a:solidFill>
                <a:latin typeface="Arial" charset="0"/>
                <a:ea typeface="ＭＳ Ｐゴシック" charset="0"/>
              </a:defRPr>
            </a:lvl4pPr>
            <a:lvl5pPr marL="2136324" indent="-237369">
              <a:defRPr kumimoji="1" sz="1200">
                <a:solidFill>
                  <a:schemeClr val="tx1"/>
                </a:solidFill>
                <a:latin typeface="Arial" charset="0"/>
                <a:ea typeface="ＭＳ Ｐゴシック" charset="0"/>
              </a:defRPr>
            </a:lvl5pPr>
            <a:lvl6pPr marL="2611062" indent="-237369" eaLnBrk="0" fontAlgn="base" hangingPunct="0">
              <a:spcBef>
                <a:spcPct val="30000"/>
              </a:spcBef>
              <a:spcAft>
                <a:spcPct val="0"/>
              </a:spcAft>
              <a:defRPr kumimoji="1" sz="1200">
                <a:solidFill>
                  <a:schemeClr val="tx1"/>
                </a:solidFill>
                <a:latin typeface="Arial" charset="0"/>
                <a:ea typeface="ＭＳ Ｐゴシック" charset="0"/>
              </a:defRPr>
            </a:lvl6pPr>
            <a:lvl7pPr marL="3085801" indent="-237369" eaLnBrk="0" fontAlgn="base" hangingPunct="0">
              <a:spcBef>
                <a:spcPct val="30000"/>
              </a:spcBef>
              <a:spcAft>
                <a:spcPct val="0"/>
              </a:spcAft>
              <a:defRPr kumimoji="1" sz="1200">
                <a:solidFill>
                  <a:schemeClr val="tx1"/>
                </a:solidFill>
                <a:latin typeface="Arial" charset="0"/>
                <a:ea typeface="ＭＳ Ｐゴシック" charset="0"/>
              </a:defRPr>
            </a:lvl7pPr>
            <a:lvl8pPr marL="3560540" indent="-237369" eaLnBrk="0" fontAlgn="base" hangingPunct="0">
              <a:spcBef>
                <a:spcPct val="30000"/>
              </a:spcBef>
              <a:spcAft>
                <a:spcPct val="0"/>
              </a:spcAft>
              <a:defRPr kumimoji="1" sz="1200">
                <a:solidFill>
                  <a:schemeClr val="tx1"/>
                </a:solidFill>
                <a:latin typeface="Arial" charset="0"/>
                <a:ea typeface="ＭＳ Ｐゴシック" charset="0"/>
              </a:defRPr>
            </a:lvl8pPr>
            <a:lvl9pPr marL="4035279" indent="-237369" eaLnBrk="0" fontAlgn="base" hangingPunct="0">
              <a:spcBef>
                <a:spcPct val="30000"/>
              </a:spcBef>
              <a:spcAft>
                <a:spcPct val="0"/>
              </a:spcAft>
              <a:defRPr kumimoji="1" sz="1200">
                <a:solidFill>
                  <a:schemeClr val="tx1"/>
                </a:solidFill>
                <a:latin typeface="Arial" charset="0"/>
                <a:ea typeface="ＭＳ Ｐゴシック" charset="0"/>
              </a:defRPr>
            </a:lvl9pPr>
          </a:lstStyle>
          <a:p>
            <a:fld id="{68DBABE5-26A4-7C46-AD1D-AE664ED510AE}" type="slidenum">
              <a:rPr kumimoji="0" lang="en-US">
                <a:latin typeface="Times New Roman" charset="0"/>
              </a:rPr>
              <a:pPr/>
              <a:t>15</a:t>
            </a:fld>
            <a:endParaRPr kumimoji="0" lang="en-US">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9478">
              <a:defRPr/>
            </a:pPr>
            <a:r>
              <a:rPr lang="en-US" sz="1000" dirty="0">
                <a:ea typeface="ＭＳ Ｐゴシック" charset="0"/>
              </a:rPr>
              <a:t>No animation on this slide</a:t>
            </a:r>
          </a:p>
        </p:txBody>
      </p:sp>
    </p:spTree>
    <p:extLst>
      <p:ext uri="{BB962C8B-B14F-4D97-AF65-F5344CB8AC3E}">
        <p14:creationId xmlns:p14="http://schemas.microsoft.com/office/powerpoint/2010/main" val="3383378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back to your definitions and we’ll do a quick pop</a:t>
            </a:r>
            <a:r>
              <a:rPr lang="en-US" baseline="0" dirty="0"/>
              <a:t> quiz!</a:t>
            </a:r>
          </a:p>
          <a:p>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t>16</a:t>
            </a:fld>
            <a:endParaRPr lang="en-US"/>
          </a:p>
        </p:txBody>
      </p:sp>
    </p:spTree>
    <p:extLst>
      <p:ext uri="{BB962C8B-B14F-4D97-AF65-F5344CB8AC3E}">
        <p14:creationId xmlns:p14="http://schemas.microsoft.com/office/powerpoint/2010/main" val="2746331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EE829F-C918-4081-84F5-F70CBAFEEF20}" type="slidenum">
              <a:rPr lang="en-US" smtClean="0"/>
              <a:t>17</a:t>
            </a:fld>
            <a:endParaRPr lang="en-US"/>
          </a:p>
        </p:txBody>
      </p:sp>
    </p:spTree>
    <p:extLst>
      <p:ext uri="{BB962C8B-B14F-4D97-AF65-F5344CB8AC3E}">
        <p14:creationId xmlns:p14="http://schemas.microsoft.com/office/powerpoint/2010/main" val="3906122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200">
                <a:solidFill>
                  <a:schemeClr val="tx1"/>
                </a:solidFill>
                <a:latin typeface="Arial" charset="0"/>
                <a:ea typeface="ＭＳ Ｐゴシック" charset="0"/>
                <a:cs typeface="ＭＳ Ｐゴシック" charset="0"/>
              </a:defRPr>
            </a:lvl1pPr>
            <a:lvl2pPr marL="39386824" indent="-38912085">
              <a:defRPr kumimoji="1" sz="1200">
                <a:solidFill>
                  <a:schemeClr val="tx1"/>
                </a:solidFill>
                <a:latin typeface="Arial" charset="0"/>
                <a:ea typeface="ＭＳ Ｐゴシック" charset="0"/>
              </a:defRPr>
            </a:lvl2pPr>
            <a:lvl3pPr marL="1186847" indent="-237369">
              <a:defRPr kumimoji="1" sz="1200">
                <a:solidFill>
                  <a:schemeClr val="tx1"/>
                </a:solidFill>
                <a:latin typeface="Arial" charset="0"/>
                <a:ea typeface="ＭＳ Ｐゴシック" charset="0"/>
              </a:defRPr>
            </a:lvl3pPr>
            <a:lvl4pPr marL="1661585" indent="-237369">
              <a:defRPr kumimoji="1" sz="1200">
                <a:solidFill>
                  <a:schemeClr val="tx1"/>
                </a:solidFill>
                <a:latin typeface="Arial" charset="0"/>
                <a:ea typeface="ＭＳ Ｐゴシック" charset="0"/>
              </a:defRPr>
            </a:lvl4pPr>
            <a:lvl5pPr marL="2136324" indent="-237369">
              <a:defRPr kumimoji="1" sz="1200">
                <a:solidFill>
                  <a:schemeClr val="tx1"/>
                </a:solidFill>
                <a:latin typeface="Arial" charset="0"/>
                <a:ea typeface="ＭＳ Ｐゴシック" charset="0"/>
              </a:defRPr>
            </a:lvl5pPr>
            <a:lvl6pPr marL="2611062" indent="-237369" eaLnBrk="0" fontAlgn="base" hangingPunct="0">
              <a:spcBef>
                <a:spcPct val="30000"/>
              </a:spcBef>
              <a:spcAft>
                <a:spcPct val="0"/>
              </a:spcAft>
              <a:defRPr kumimoji="1" sz="1200">
                <a:solidFill>
                  <a:schemeClr val="tx1"/>
                </a:solidFill>
                <a:latin typeface="Arial" charset="0"/>
                <a:ea typeface="ＭＳ Ｐゴシック" charset="0"/>
              </a:defRPr>
            </a:lvl6pPr>
            <a:lvl7pPr marL="3085801" indent="-237369" eaLnBrk="0" fontAlgn="base" hangingPunct="0">
              <a:spcBef>
                <a:spcPct val="30000"/>
              </a:spcBef>
              <a:spcAft>
                <a:spcPct val="0"/>
              </a:spcAft>
              <a:defRPr kumimoji="1" sz="1200">
                <a:solidFill>
                  <a:schemeClr val="tx1"/>
                </a:solidFill>
                <a:latin typeface="Arial" charset="0"/>
                <a:ea typeface="ＭＳ Ｐゴシック" charset="0"/>
              </a:defRPr>
            </a:lvl7pPr>
            <a:lvl8pPr marL="3560540" indent="-237369" eaLnBrk="0" fontAlgn="base" hangingPunct="0">
              <a:spcBef>
                <a:spcPct val="30000"/>
              </a:spcBef>
              <a:spcAft>
                <a:spcPct val="0"/>
              </a:spcAft>
              <a:defRPr kumimoji="1" sz="1200">
                <a:solidFill>
                  <a:schemeClr val="tx1"/>
                </a:solidFill>
                <a:latin typeface="Arial" charset="0"/>
                <a:ea typeface="ＭＳ Ｐゴシック" charset="0"/>
              </a:defRPr>
            </a:lvl8pPr>
            <a:lvl9pPr marL="4035279" indent="-237369" eaLnBrk="0" fontAlgn="base" hangingPunct="0">
              <a:spcBef>
                <a:spcPct val="30000"/>
              </a:spcBef>
              <a:spcAft>
                <a:spcPct val="0"/>
              </a:spcAft>
              <a:defRPr kumimoji="1" sz="1200">
                <a:solidFill>
                  <a:schemeClr val="tx1"/>
                </a:solidFill>
                <a:latin typeface="Arial" charset="0"/>
                <a:ea typeface="ＭＳ Ｐゴシック" charset="0"/>
              </a:defRPr>
            </a:lvl9pPr>
          </a:lstStyle>
          <a:p>
            <a:fld id="{A8C55B33-0068-784D-A7B8-A8448A32EF7C}" type="slidenum">
              <a:rPr kumimoji="0" lang="en-US">
                <a:latin typeface="Times New Roman" charset="0"/>
              </a:rPr>
              <a:pPr/>
              <a:t>19</a:t>
            </a:fld>
            <a:endParaRPr kumimoji="0" lang="en-US">
              <a:latin typeface="Times New Roman"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r>
              <a:rPr lang="en-US" dirty="0"/>
              <a:t>To illustrate the common sense approach of turn the curvy thinking and how we use it in everyday life we will look at a common situation of a leaking roof….</a:t>
            </a:r>
          </a:p>
          <a:p>
            <a:r>
              <a:rPr lang="en-US" dirty="0"/>
              <a:t> 1. </a:t>
            </a:r>
            <a:r>
              <a:rPr lang="en-US" b="1" dirty="0"/>
              <a:t>How can you tell if the roof is leaking?</a:t>
            </a:r>
            <a:r>
              <a:rPr lang="en-US" dirty="0"/>
              <a:t> Water on the floor, down the walls etc. </a:t>
            </a:r>
          </a:p>
          <a:p>
            <a:br>
              <a:rPr lang="en-US" dirty="0"/>
            </a:br>
            <a:r>
              <a:rPr lang="en-US" dirty="0"/>
              <a:t> 2. How you </a:t>
            </a:r>
            <a:r>
              <a:rPr lang="en-US" b="1" dirty="0"/>
              <a:t>measure how badly the roof is leaking</a:t>
            </a:r>
            <a:r>
              <a:rPr lang="en-US" dirty="0"/>
              <a:t>- or how serious your problem is – is "</a:t>
            </a:r>
            <a:r>
              <a:rPr lang="en-US" u="sng" dirty="0"/>
              <a:t>by how much water is in your house...”  </a:t>
            </a:r>
            <a:r>
              <a:rPr lang="en-US" dirty="0"/>
              <a:t>So you might put out a bucket and measure </a:t>
            </a:r>
            <a:r>
              <a:rPr lang="en-US" b="1" dirty="0"/>
              <a:t>the number of inches </a:t>
            </a:r>
            <a:r>
              <a:rPr lang="en-US" dirty="0"/>
              <a:t>in the bucket after each rainstorm! </a:t>
            </a:r>
          </a:p>
          <a:p>
            <a:r>
              <a:rPr lang="en-US" dirty="0"/>
              <a:t> </a:t>
            </a:r>
          </a:p>
          <a:p>
            <a:r>
              <a:rPr lang="en-US" dirty="0"/>
              <a:t> 3. You can see by the 3 data points which represent the number of inches from the last three rainstorms, that the trend is going up and so we can assume that this line is going to keep heading up if you don’t do anything about it.</a:t>
            </a:r>
          </a:p>
          <a:p>
            <a:r>
              <a:rPr lang="en-US" dirty="0"/>
              <a:t>4.Since you’re not OK with a forecast that says you’re going to have more and more water in your home, you decide to do something to turn the curve on this data line and send it toward zero.</a:t>
            </a:r>
          </a:p>
          <a:p>
            <a:r>
              <a:rPr lang="en-US" dirty="0"/>
              <a:t>5. So you get up on your roof and you try to find out why your roof is leaking. </a:t>
            </a:r>
            <a:r>
              <a:rPr lang="en-US" b="1" dirty="0"/>
              <a:t>this is the story behind the baseline, the causes of why this picture looks the way it does.</a:t>
            </a:r>
            <a:endParaRPr lang="en-US" dirty="0"/>
          </a:p>
          <a:p>
            <a:r>
              <a:rPr lang="en-US" dirty="0"/>
              <a:t> </a:t>
            </a:r>
          </a:p>
          <a:p>
            <a:r>
              <a:rPr lang="en-US" dirty="0"/>
              <a:t>6. Then you think about who are some of the people who might help you fix the leak?</a:t>
            </a:r>
            <a:r>
              <a:rPr lang="en-US" b="1" dirty="0"/>
              <a:t> </a:t>
            </a:r>
            <a:r>
              <a:rPr lang="en-US" dirty="0"/>
              <a:t>(brother-in-law, neighbor, professional roofer) </a:t>
            </a:r>
            <a:r>
              <a:rPr lang="en-US" b="1" dirty="0"/>
              <a:t>These are some of your potential partners.</a:t>
            </a:r>
            <a:endParaRPr lang="en-US" dirty="0"/>
          </a:p>
          <a:p>
            <a:r>
              <a:rPr lang="en-US" dirty="0"/>
              <a:t> </a:t>
            </a:r>
          </a:p>
          <a:p>
            <a:r>
              <a:rPr lang="en-US" dirty="0"/>
              <a:t>7. Next you consider what works to fix a leak</a:t>
            </a:r>
            <a:r>
              <a:rPr lang="en-US" b="1" dirty="0"/>
              <a:t> - </a:t>
            </a:r>
            <a:r>
              <a:rPr lang="en-US" dirty="0"/>
              <a:t>Patching material, get a whole new roof, sell the house. </a:t>
            </a:r>
            <a:r>
              <a:rPr lang="en-US" b="1" dirty="0"/>
              <a:t>You have some choices about types of patching material. Some will work better than others. </a:t>
            </a:r>
            <a:r>
              <a:rPr lang="en-US" dirty="0"/>
              <a:t>Tar is probably better than duct tape. </a:t>
            </a:r>
          </a:p>
          <a:p>
            <a:r>
              <a:rPr lang="en-US" dirty="0"/>
              <a:t> </a:t>
            </a:r>
          </a:p>
          <a:p>
            <a:r>
              <a:rPr lang="en-US" dirty="0"/>
              <a:t>8. So now that you’ve got a picture of what’s going on, the important final question is what are you going to do? </a:t>
            </a:r>
            <a:r>
              <a:rPr lang="en-US" b="1" dirty="0"/>
              <a:t>This is your action plan.</a:t>
            </a:r>
            <a:endParaRPr lang="en-US" dirty="0"/>
          </a:p>
          <a:p>
            <a:r>
              <a:rPr lang="en-US" dirty="0"/>
              <a:t> </a:t>
            </a:r>
          </a:p>
          <a:p>
            <a:r>
              <a:rPr lang="en-US" dirty="0"/>
              <a:t>9. </a:t>
            </a:r>
            <a:r>
              <a:rPr lang="en-US" b="1" dirty="0"/>
              <a:t>Finally you implement your action plan. </a:t>
            </a:r>
            <a:r>
              <a:rPr lang="en-US" dirty="0"/>
              <a:t>Maybe you've hired a roofer who's gotten up on the roof and patched it.</a:t>
            </a:r>
            <a:r>
              <a:rPr lang="en-US" b="1" dirty="0"/>
              <a:t> Next thing you do is wait for the next rainstorm to see if it's still leaking. </a:t>
            </a:r>
            <a:endParaRPr lang="en-US" dirty="0"/>
          </a:p>
          <a:p>
            <a:r>
              <a:rPr lang="en-US" b="1" dirty="0"/>
              <a:t> </a:t>
            </a:r>
            <a:endParaRPr lang="en-US" dirty="0"/>
          </a:p>
          <a:p>
            <a:r>
              <a:rPr lang="en-US" b="1" dirty="0"/>
              <a:t>If it’s still leaking </a:t>
            </a:r>
            <a:r>
              <a:rPr lang="en-US" dirty="0"/>
              <a:t>you get back up on the roof and start the process over again and try something else.</a:t>
            </a:r>
            <a:r>
              <a:rPr lang="en-US" b="1" dirty="0"/>
              <a:t> This is an iterative process. </a:t>
            </a:r>
            <a:r>
              <a:rPr lang="en-US" dirty="0"/>
              <a:t>Hopefully you fix the roof in one pass.</a:t>
            </a:r>
            <a:r>
              <a:rPr lang="en-US" b="1" dirty="0"/>
              <a:t> </a:t>
            </a:r>
            <a:r>
              <a:rPr lang="en-US" dirty="0"/>
              <a:t>But the things we are working on are much more complicated than a leaking roof, and one iteration won't do it.</a:t>
            </a:r>
          </a:p>
          <a:p>
            <a:r>
              <a:rPr lang="en-US" b="1" dirty="0"/>
              <a:t> </a:t>
            </a:r>
            <a:endParaRPr lang="en-US" dirty="0"/>
          </a:p>
          <a:p>
            <a:r>
              <a:rPr lang="en-US" b="1" dirty="0"/>
              <a:t>10. So, this is the whole results thinking process that is at the heart of RBA! It's just common sense. It's how we solve everyday problems.</a:t>
            </a:r>
            <a:r>
              <a:rPr lang="en-US" dirty="0"/>
              <a:t> And communities working to improve the quality of life, or managers working to improve their program's performance can use this same process. </a:t>
            </a:r>
          </a:p>
          <a:p>
            <a:r>
              <a:rPr lang="en-US" dirty="0"/>
              <a:t> </a:t>
            </a:r>
          </a:p>
          <a:p>
            <a:r>
              <a:rPr lang="en-US" dirty="0"/>
              <a:t>11. Notice that we identified the "inches per bucket" measure pretty easily. With a leaking roof, it's obvious what's important and what could be measured. But with programs, agencies and service systems, the choice of what's important and what to measure is much more complex. </a:t>
            </a:r>
          </a:p>
          <a:p>
            <a:endParaRPr lang="en-US" dirty="0"/>
          </a:p>
        </p:txBody>
      </p:sp>
    </p:spTree>
    <p:extLst>
      <p:ext uri="{BB962C8B-B14F-4D97-AF65-F5344CB8AC3E}">
        <p14:creationId xmlns:p14="http://schemas.microsoft.com/office/powerpoint/2010/main" val="3460889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we’ve distinguished between</a:t>
            </a:r>
            <a:r>
              <a:rPr lang="en-US" baseline="0" dirty="0"/>
              <a:t> performance vs. population accountability and defined results, indicators, and performance measures, let’s come back to our Turn the Curve Thinking. We opened by looking at the leaky roof situation to illustrate the common sense approach to turn the curve thinking, now I want to tell a story about a group of folks in Prowers County Colorado who went through the turn the curve activity together to move from talking to action. </a:t>
            </a:r>
            <a:endParaRPr lang="en-US" dirty="0"/>
          </a:p>
        </p:txBody>
      </p:sp>
      <p:sp>
        <p:nvSpPr>
          <p:cNvPr id="4" name="Slide Number Placeholder 3"/>
          <p:cNvSpPr>
            <a:spLocks noGrp="1"/>
          </p:cNvSpPr>
          <p:nvPr>
            <p:ph type="sldNum" sz="quarter" idx="10"/>
          </p:nvPr>
        </p:nvSpPr>
        <p:spPr/>
        <p:txBody>
          <a:bodyPr/>
          <a:lstStyle/>
          <a:p>
            <a:fld id="{41F96B16-48BA-402E-A7A6-6F91E699B6AC}" type="slidenum">
              <a:rPr lang="en-US" smtClean="0"/>
              <a:t>20</a:t>
            </a:fld>
            <a:endParaRPr lang="en-US"/>
          </a:p>
        </p:txBody>
      </p:sp>
    </p:spTree>
    <p:extLst>
      <p:ext uri="{BB962C8B-B14F-4D97-AF65-F5344CB8AC3E}">
        <p14:creationId xmlns:p14="http://schemas.microsoft.com/office/powerpoint/2010/main" val="199295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Jodi</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he Civic Canopy transforms</a:t>
            </a:r>
            <a:r>
              <a:rPr lang="en-US" baseline="0" dirty="0"/>
              <a:t> the way pivotal issues are solved by creating a culture of collaboration across Colorado</a:t>
            </a:r>
          </a:p>
          <a:p>
            <a:pPr marL="174708" indent="-174708">
              <a:buFont typeface="Arial" panose="020B0604020202020204" pitchFamily="34" charset="0"/>
              <a:buChar char="•"/>
            </a:pPr>
            <a:r>
              <a:rPr lang="en-US" baseline="0" dirty="0"/>
              <a:t>The Civic Canopy is a community-based nonprofit working to connect diverse groups of people seeking change in their communities</a:t>
            </a:r>
          </a:p>
          <a:p>
            <a:pPr marL="174708" indent="-174708">
              <a:buFont typeface="Arial" panose="020B0604020202020204" pitchFamily="34" charset="0"/>
              <a:buChar char="•"/>
            </a:pPr>
            <a:r>
              <a:rPr lang="en-US" baseline="0" dirty="0"/>
              <a:t>We use a research-based Community Learning Model to drive our work supporting a 3 part platform that:</a:t>
            </a:r>
          </a:p>
          <a:p>
            <a:pPr marL="640594" lvl="1" indent="-174708">
              <a:buFont typeface="Arial" panose="020B0604020202020204" pitchFamily="34" charset="0"/>
              <a:buChar char="•"/>
            </a:pPr>
            <a:r>
              <a:rPr lang="en-US" baseline="0" dirty="0"/>
              <a:t>Builds connections through shared technology;</a:t>
            </a:r>
          </a:p>
          <a:p>
            <a:pPr marL="640594" lvl="1" indent="-174708">
              <a:buFont typeface="Arial" panose="020B0604020202020204" pitchFamily="34" charset="0"/>
              <a:buChar char="•"/>
            </a:pPr>
            <a:r>
              <a:rPr lang="en-US" baseline="0" dirty="0"/>
              <a:t>Builds capacity through training and technical assistance; and</a:t>
            </a:r>
          </a:p>
          <a:p>
            <a:pPr marL="640594" lvl="1" indent="-174708">
              <a:buFont typeface="Arial" panose="020B0604020202020204" pitchFamily="34" charset="0"/>
              <a:buChar char="•"/>
            </a:pPr>
            <a:r>
              <a:rPr lang="en-US" baseline="0" dirty="0"/>
              <a:t>Builds a movement through engagement and advocacy</a:t>
            </a:r>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t>2</a:t>
            </a:fld>
            <a:endParaRPr lang="en-US"/>
          </a:p>
        </p:txBody>
      </p:sp>
    </p:spTree>
    <p:extLst>
      <p:ext uri="{BB962C8B-B14F-4D97-AF65-F5344CB8AC3E}">
        <p14:creationId xmlns:p14="http://schemas.microsoft.com/office/powerpoint/2010/main" val="1789940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the</a:t>
            </a:r>
            <a:r>
              <a:rPr lang="en-US" baseline="0" dirty="0"/>
              <a:t> RBA process of moving from ideas to action. </a:t>
            </a:r>
          </a:p>
          <a:p>
            <a:r>
              <a:rPr lang="en-US" baseline="0" dirty="0"/>
              <a:t>The result that Prowers County is driving for is for “families to choose to stay, live, and invest in Prowers County.” </a:t>
            </a:r>
          </a:p>
          <a:p>
            <a:r>
              <a:rPr lang="en-US" baseline="0" dirty="0"/>
              <a:t>Their indicator to quantify the achievement of this result is Net Migration Rates. </a:t>
            </a:r>
          </a:p>
          <a:p>
            <a:r>
              <a:rPr lang="en-US" baseline="0" dirty="0"/>
              <a:t>They found that the trend for this data was not what they wanted and so they wanted to turn the curve on it and so they looked at the story behind the data and found that their county is a challenging business environment. They determined that some of the partners they needed to turn the curve were….</a:t>
            </a:r>
          </a:p>
          <a:p>
            <a:endParaRPr lang="en-US" baseline="0" dirty="0"/>
          </a:p>
          <a:p>
            <a:r>
              <a:rPr lang="en-US" baseline="0" dirty="0"/>
              <a:t>Next they brainstormed a list of strategies…</a:t>
            </a:r>
          </a:p>
          <a:p>
            <a:r>
              <a:rPr lang="en-US" baseline="0" dirty="0"/>
              <a:t>And then created action teams that are currently working on the top 6 strategies and each have their own action plans.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1F96B16-48BA-402E-A7A6-6F91E699B6AC}" type="slidenum">
              <a:rPr lang="en-US" smtClean="0"/>
              <a:t>21</a:t>
            </a:fld>
            <a:endParaRPr lang="en-US"/>
          </a:p>
        </p:txBody>
      </p:sp>
    </p:spTree>
    <p:extLst>
      <p:ext uri="{BB962C8B-B14F-4D97-AF65-F5344CB8AC3E}">
        <p14:creationId xmlns:p14="http://schemas.microsoft.com/office/powerpoint/2010/main" val="2287527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E829F-C918-4081-84F5-F70CBAFEEF20}" type="slidenum">
              <a:rPr lang="en-US" smtClean="0"/>
              <a:t>22</a:t>
            </a:fld>
            <a:endParaRPr lang="en-US"/>
          </a:p>
        </p:txBody>
      </p:sp>
    </p:spTree>
    <p:extLst>
      <p:ext uri="{BB962C8B-B14F-4D97-AF65-F5344CB8AC3E}">
        <p14:creationId xmlns:p14="http://schemas.microsoft.com/office/powerpoint/2010/main" val="448700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bill</a:t>
            </a:r>
          </a:p>
        </p:txBody>
      </p:sp>
      <p:sp>
        <p:nvSpPr>
          <p:cNvPr id="4" name="Slide Number Placeholder 3"/>
          <p:cNvSpPr>
            <a:spLocks noGrp="1"/>
          </p:cNvSpPr>
          <p:nvPr>
            <p:ph type="sldNum" sz="quarter" idx="5"/>
          </p:nvPr>
        </p:nvSpPr>
        <p:spPr/>
        <p:txBody>
          <a:bodyPr/>
          <a:lstStyle/>
          <a:p>
            <a:fld id="{D2EE829F-C918-4081-84F5-F70CBAFEEF20}" type="slidenum">
              <a:rPr lang="en-US" smtClean="0"/>
              <a:t>25</a:t>
            </a:fld>
            <a:endParaRPr lang="en-US"/>
          </a:p>
        </p:txBody>
      </p:sp>
    </p:spTree>
    <p:extLst>
      <p:ext uri="{BB962C8B-B14F-4D97-AF65-F5344CB8AC3E}">
        <p14:creationId xmlns:p14="http://schemas.microsoft.com/office/powerpoint/2010/main" val="3033118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849027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t>29</a:t>
            </a:fld>
            <a:endParaRPr lang="en-US"/>
          </a:p>
        </p:txBody>
      </p:sp>
    </p:spTree>
    <p:extLst>
      <p:ext uri="{BB962C8B-B14F-4D97-AF65-F5344CB8AC3E}">
        <p14:creationId xmlns:p14="http://schemas.microsoft.com/office/powerpoint/2010/main" val="2755031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a:t>
            </a:r>
          </a:p>
        </p:txBody>
      </p:sp>
      <p:sp>
        <p:nvSpPr>
          <p:cNvPr id="4" name="Slide Number Placeholder 3"/>
          <p:cNvSpPr>
            <a:spLocks noGrp="1"/>
          </p:cNvSpPr>
          <p:nvPr>
            <p:ph type="sldNum" sz="quarter" idx="10"/>
          </p:nvPr>
        </p:nvSpPr>
        <p:spPr/>
        <p:txBody>
          <a:bodyPr/>
          <a:lstStyle/>
          <a:p>
            <a:fld id="{1FF819A6-51D0-4A1B-AF8D-7081B55DAB6C}" type="slidenum">
              <a:rPr lang="en-US" smtClean="0"/>
              <a:t>32</a:t>
            </a:fld>
            <a:endParaRPr lang="en-US"/>
          </a:p>
        </p:txBody>
      </p:sp>
    </p:spTree>
    <p:extLst>
      <p:ext uri="{BB962C8B-B14F-4D97-AF65-F5344CB8AC3E}">
        <p14:creationId xmlns:p14="http://schemas.microsoft.com/office/powerpoint/2010/main" val="1359637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Hanna</a:t>
            </a:r>
          </a:p>
          <a:p>
            <a:r>
              <a:rPr lang="en-US" dirty="0"/>
              <a:t>-Some additional</a:t>
            </a:r>
            <a:r>
              <a:rPr lang="en-US" baseline="0" dirty="0"/>
              <a:t> reflections on how the results-based mindset has impacted our work</a:t>
            </a:r>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t>34</a:t>
            </a:fld>
            <a:endParaRPr lang="en-US"/>
          </a:p>
        </p:txBody>
      </p:sp>
    </p:spTree>
    <p:extLst>
      <p:ext uri="{BB962C8B-B14F-4D97-AF65-F5344CB8AC3E}">
        <p14:creationId xmlns:p14="http://schemas.microsoft.com/office/powerpoint/2010/main" val="1891450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EE829F-C918-4081-84F5-F70CBAFEEF20}" type="slidenum">
              <a:rPr lang="en-US" smtClean="0"/>
              <a:t>36</a:t>
            </a:fld>
            <a:endParaRPr lang="en-US"/>
          </a:p>
        </p:txBody>
      </p:sp>
    </p:spTree>
    <p:extLst>
      <p:ext uri="{BB962C8B-B14F-4D97-AF65-F5344CB8AC3E}">
        <p14:creationId xmlns:p14="http://schemas.microsoft.com/office/powerpoint/2010/main" val="2918664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fld id="{D2EE829F-C918-4081-84F5-F70CBAFEEF20}" type="slidenum">
              <a:rPr lang="en-US" smtClean="0"/>
              <a:t>41</a:t>
            </a:fld>
            <a:endParaRPr lang="en-US"/>
          </a:p>
        </p:txBody>
      </p:sp>
    </p:spTree>
    <p:extLst>
      <p:ext uri="{BB962C8B-B14F-4D97-AF65-F5344CB8AC3E}">
        <p14:creationId xmlns:p14="http://schemas.microsoft.com/office/powerpoint/2010/main" val="896388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Civicnetwork.io Main overview</a:t>
            </a:r>
          </a:p>
          <a:p>
            <a:r>
              <a:rPr lang="en-US"/>
              <a:t>1.Manage members</a:t>
            </a:r>
          </a:p>
          <a:p>
            <a:r>
              <a:rPr lang="en-US"/>
              <a:t>2. Documents</a:t>
            </a:r>
          </a:p>
          <a:p>
            <a:r>
              <a:rPr lang="en-US"/>
              <a:t>3. Actions</a:t>
            </a:r>
          </a:p>
          <a:p>
            <a:r>
              <a:rPr lang="en-US"/>
              <a:t>4. Results and indicators</a:t>
            </a:r>
          </a:p>
          <a:p>
            <a:r>
              <a:rPr lang="en-US"/>
              <a:t>5. 1 result</a:t>
            </a:r>
          </a:p>
        </p:txBody>
      </p:sp>
      <p:sp>
        <p:nvSpPr>
          <p:cNvPr id="4" name="Slide Number Placeholder 3"/>
          <p:cNvSpPr>
            <a:spLocks noGrp="1"/>
          </p:cNvSpPr>
          <p:nvPr>
            <p:ph type="sldNum" sz="quarter" idx="10"/>
          </p:nvPr>
        </p:nvSpPr>
        <p:spPr/>
        <p:txBody>
          <a:bodyPr/>
          <a:lstStyle/>
          <a:p>
            <a:fld id="{D2EE829F-C918-4081-84F5-F70CBAFEEF20}" type="slidenum">
              <a:rPr lang="en-US" smtClean="0"/>
              <a:t>42</a:t>
            </a:fld>
            <a:endParaRPr lang="en-US"/>
          </a:p>
        </p:txBody>
      </p:sp>
    </p:spTree>
    <p:extLst>
      <p:ext uri="{BB962C8B-B14F-4D97-AF65-F5344CB8AC3E}">
        <p14:creationId xmlns:p14="http://schemas.microsoft.com/office/powerpoint/2010/main" val="197901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Jodi</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he Civic Canopy transforms</a:t>
            </a:r>
            <a:r>
              <a:rPr lang="en-US" baseline="0" dirty="0"/>
              <a:t> the way pivotal issues are solved by creating a culture of collaboration across Colorado</a:t>
            </a:r>
          </a:p>
          <a:p>
            <a:pPr marL="174708" indent="-174708">
              <a:buFont typeface="Arial" panose="020B0604020202020204" pitchFamily="34" charset="0"/>
              <a:buChar char="•"/>
            </a:pPr>
            <a:r>
              <a:rPr lang="en-US" baseline="0" dirty="0"/>
              <a:t>The Civic Canopy is a community-based nonprofit working to connect diverse groups of people seeking change in their communities</a:t>
            </a:r>
          </a:p>
          <a:p>
            <a:pPr marL="174708" indent="-174708">
              <a:buFont typeface="Arial" panose="020B0604020202020204" pitchFamily="34" charset="0"/>
              <a:buChar char="•"/>
            </a:pPr>
            <a:r>
              <a:rPr lang="en-US" baseline="0" dirty="0"/>
              <a:t>We use a research-based Community Learning Model to drive our work supporting a 3 part platform that:</a:t>
            </a:r>
          </a:p>
          <a:p>
            <a:pPr marL="640594" lvl="1" indent="-174708">
              <a:buFont typeface="Arial" panose="020B0604020202020204" pitchFamily="34" charset="0"/>
              <a:buChar char="•"/>
            </a:pPr>
            <a:r>
              <a:rPr lang="en-US" baseline="0" dirty="0"/>
              <a:t>Builds connections through shared technology;</a:t>
            </a:r>
          </a:p>
          <a:p>
            <a:pPr marL="640594" lvl="1" indent="-174708">
              <a:buFont typeface="Arial" panose="020B0604020202020204" pitchFamily="34" charset="0"/>
              <a:buChar char="•"/>
            </a:pPr>
            <a:r>
              <a:rPr lang="en-US" baseline="0" dirty="0"/>
              <a:t>Builds capacity through training and technical assistance; and</a:t>
            </a:r>
          </a:p>
          <a:p>
            <a:pPr marL="640594" lvl="1" indent="-174708">
              <a:buFont typeface="Arial" panose="020B0604020202020204" pitchFamily="34" charset="0"/>
              <a:buChar char="•"/>
            </a:pPr>
            <a:r>
              <a:rPr lang="en-US" baseline="0" dirty="0"/>
              <a:t>Builds a movement through engagement and advocacy</a:t>
            </a:r>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t>3</a:t>
            </a:fld>
            <a:endParaRPr lang="en-US"/>
          </a:p>
        </p:txBody>
      </p:sp>
    </p:spTree>
    <p:extLst>
      <p:ext uri="{BB962C8B-B14F-4D97-AF65-F5344CB8AC3E}">
        <p14:creationId xmlns:p14="http://schemas.microsoft.com/office/powerpoint/2010/main" val="2327425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t>4</a:t>
            </a:fld>
            <a:endParaRPr lang="en-US"/>
          </a:p>
        </p:txBody>
      </p:sp>
    </p:spTree>
    <p:extLst>
      <p:ext uri="{BB962C8B-B14F-4D97-AF65-F5344CB8AC3E}">
        <p14:creationId xmlns:p14="http://schemas.microsoft.com/office/powerpoint/2010/main" val="2556170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EE829F-C918-4081-84F5-F70CBAFEEF20}" type="slidenum">
              <a:rPr lang="en-US" smtClean="0"/>
              <a:t>5</a:t>
            </a:fld>
            <a:endParaRPr lang="en-US"/>
          </a:p>
        </p:txBody>
      </p:sp>
    </p:spTree>
    <p:extLst>
      <p:ext uri="{BB962C8B-B14F-4D97-AF65-F5344CB8AC3E}">
        <p14:creationId xmlns:p14="http://schemas.microsoft.com/office/powerpoint/2010/main" val="2490506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core of all successful collaborative work is a set of identified, shared results.  WHAT we are striving to achieve. </a:t>
            </a:r>
          </a:p>
        </p:txBody>
      </p:sp>
      <p:sp>
        <p:nvSpPr>
          <p:cNvPr id="4" name="Slide Number Placeholder 3"/>
          <p:cNvSpPr>
            <a:spLocks noGrp="1"/>
          </p:cNvSpPr>
          <p:nvPr>
            <p:ph type="sldNum" sz="quarter" idx="10"/>
          </p:nvPr>
        </p:nvSpPr>
        <p:spPr/>
        <p:txBody>
          <a:bodyPr/>
          <a:lstStyle/>
          <a:p>
            <a:fld id="{D2EE829F-C918-4081-84F5-F70CBAFEEF20}" type="slidenum">
              <a:rPr lang="en-US" smtClean="0"/>
              <a:t>6</a:t>
            </a:fld>
            <a:endParaRPr lang="en-US"/>
          </a:p>
        </p:txBody>
      </p:sp>
    </p:spTree>
    <p:extLst>
      <p:ext uri="{BB962C8B-B14F-4D97-AF65-F5344CB8AC3E}">
        <p14:creationId xmlns:p14="http://schemas.microsoft.com/office/powerpoint/2010/main" val="3413426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t>7</a:t>
            </a:fld>
            <a:endParaRPr lang="en-US"/>
          </a:p>
        </p:txBody>
      </p:sp>
    </p:spTree>
    <p:extLst>
      <p:ext uri="{BB962C8B-B14F-4D97-AF65-F5344CB8AC3E}">
        <p14:creationId xmlns:p14="http://schemas.microsoft.com/office/powerpoint/2010/main" val="365717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bill</a:t>
            </a:r>
          </a:p>
        </p:txBody>
      </p:sp>
      <p:sp>
        <p:nvSpPr>
          <p:cNvPr id="4" name="Slide Number Placeholder 3"/>
          <p:cNvSpPr>
            <a:spLocks noGrp="1"/>
          </p:cNvSpPr>
          <p:nvPr>
            <p:ph type="sldNum" sz="quarter" idx="5"/>
          </p:nvPr>
        </p:nvSpPr>
        <p:spPr/>
        <p:txBody>
          <a:bodyPr/>
          <a:lstStyle/>
          <a:p>
            <a:fld id="{D2EE829F-C918-4081-84F5-F70CBAFEEF20}" type="slidenum">
              <a:rPr lang="en-US" smtClean="0"/>
              <a:t>8</a:t>
            </a:fld>
            <a:endParaRPr lang="en-US"/>
          </a:p>
        </p:txBody>
      </p:sp>
    </p:spTree>
    <p:extLst>
      <p:ext uri="{BB962C8B-B14F-4D97-AF65-F5344CB8AC3E}">
        <p14:creationId xmlns:p14="http://schemas.microsoft.com/office/powerpoint/2010/main" val="23455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E829F-C918-4081-84F5-F70CBAFEEF20}" type="slidenum">
              <a:rPr lang="en-US" smtClean="0"/>
              <a:t>9</a:t>
            </a:fld>
            <a:endParaRPr lang="en-US"/>
          </a:p>
        </p:txBody>
      </p:sp>
    </p:spTree>
    <p:extLst>
      <p:ext uri="{BB962C8B-B14F-4D97-AF65-F5344CB8AC3E}">
        <p14:creationId xmlns:p14="http://schemas.microsoft.com/office/powerpoint/2010/main" val="502354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1" y="4196626"/>
            <a:ext cx="12191999" cy="2661373"/>
          </a:xfrm>
          <a:prstGeom prst="rect">
            <a:avLst/>
          </a:prstGeom>
          <a:solidFill>
            <a:srgbClr val="6D7076"/>
          </a:solidFill>
          <a:ln>
            <a:solidFill>
              <a:srgbClr val="6D7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885" y="694481"/>
            <a:ext cx="5494115" cy="1498395"/>
          </a:xfrm>
          <a:prstGeom prst="rect">
            <a:avLst/>
          </a:prstGeom>
        </p:spPr>
      </p:pic>
      <p:sp>
        <p:nvSpPr>
          <p:cNvPr id="2" name="Title 1"/>
          <p:cNvSpPr>
            <a:spLocks noGrp="1"/>
          </p:cNvSpPr>
          <p:nvPr>
            <p:ph type="ctrTitle"/>
          </p:nvPr>
        </p:nvSpPr>
        <p:spPr>
          <a:xfrm>
            <a:off x="1828800" y="4261940"/>
            <a:ext cx="9137072" cy="1005611"/>
          </a:xfrm>
        </p:spPr>
        <p:txBody>
          <a:bodyPr anchor="t">
            <a:normAutofit/>
          </a:bodyPr>
          <a:lstStyle>
            <a:lvl1pPr algn="r">
              <a:defRPr sz="4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1872" y="5528469"/>
            <a:ext cx="9144000" cy="1655762"/>
          </a:xfr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3099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10697"/>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3740023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00987-DC00-47B1-B315-8317B0F94518}" type="datetimeFigureOut">
              <a:rPr lang="en-US" smtClean="0"/>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15596-440B-46B9-9AAE-2FB927BBE95E}" type="slidenum">
              <a:rPr lang="en-US" smtClean="0"/>
              <a:t>‹#›</a:t>
            </a:fld>
            <a:endParaRPr lang="en-US"/>
          </a:p>
        </p:txBody>
      </p:sp>
    </p:spTree>
    <p:extLst>
      <p:ext uri="{BB962C8B-B14F-4D97-AF65-F5344CB8AC3E}">
        <p14:creationId xmlns:p14="http://schemas.microsoft.com/office/powerpoint/2010/main" val="330847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1" y="4196626"/>
            <a:ext cx="12191999" cy="2661373"/>
          </a:xfrm>
          <a:prstGeom prst="rect">
            <a:avLst/>
          </a:prstGeom>
          <a:solidFill>
            <a:srgbClr val="6D7076"/>
          </a:solidFill>
          <a:ln>
            <a:solidFill>
              <a:srgbClr val="6D7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22300987-DC00-47B1-B315-8317B0F94518}" type="datetimeFigureOut">
              <a:rPr lang="en-US" smtClean="0">
                <a:solidFill>
                  <a:prstClr val="white"/>
                </a:solidFill>
              </a:rPr>
              <a:pPr/>
              <a:t>8/21/2019</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B4815596-440B-46B9-9AAE-2FB927BBE95E}" type="slidenum">
              <a:rPr lang="en-US" smtClean="0">
                <a:solidFill>
                  <a:prstClr val="white"/>
                </a:solidFill>
              </a:rPr>
              <a:pPr/>
              <a:t>‹#›</a:t>
            </a:fld>
            <a:endParaRPr lang="en-US">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885" y="694481"/>
            <a:ext cx="5494115" cy="1498395"/>
          </a:xfrm>
          <a:prstGeom prst="rect">
            <a:avLst/>
          </a:prstGeom>
        </p:spPr>
      </p:pic>
      <p:sp>
        <p:nvSpPr>
          <p:cNvPr id="2" name="Title 1"/>
          <p:cNvSpPr>
            <a:spLocks noGrp="1"/>
          </p:cNvSpPr>
          <p:nvPr>
            <p:ph type="ctrTitle"/>
          </p:nvPr>
        </p:nvSpPr>
        <p:spPr>
          <a:xfrm>
            <a:off x="1828800" y="4261940"/>
            <a:ext cx="9137072" cy="1005611"/>
          </a:xfrm>
        </p:spPr>
        <p:txBody>
          <a:bodyPr anchor="t">
            <a:normAutofit/>
          </a:bodyPr>
          <a:lstStyle>
            <a:lvl1pPr algn="r">
              <a:defRPr sz="44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1872" y="5528469"/>
            <a:ext cx="9144000" cy="1655762"/>
          </a:xfr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90909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256" y="370114"/>
            <a:ext cx="9949543" cy="132057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382485" y="1847850"/>
            <a:ext cx="9971314" cy="4351338"/>
          </a:xfrm>
        </p:spPr>
        <p:txBody>
          <a:bodyPr/>
          <a:lstStyle>
            <a:lvl1pPr>
              <a:defRPr>
                <a:latin typeface="Arial" panose="020B0604020202020204" pitchFamily="34" charset="0"/>
                <a:cs typeface="Arial" panose="020B0604020202020204"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pic>
        <p:nvPicPr>
          <p:cNvPr id="7"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cxnSp>
        <p:nvCxnSpPr>
          <p:cNvPr id="8" name="Straight Connector 7"/>
          <p:cNvCxnSpPr/>
          <p:nvPr userDrawn="1"/>
        </p:nvCxnSpPr>
        <p:spPr>
          <a:xfrm>
            <a:off x="-21082" y="1688923"/>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448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4562475"/>
            <a:ext cx="12198350" cy="1527175"/>
          </a:xfrm>
          <a:prstGeom prst="rect">
            <a:avLst/>
          </a:prstGeom>
          <a:solidFill>
            <a:srgbClr val="6D7076"/>
          </a:solidFill>
          <a:ln>
            <a:solidFill>
              <a:srgbClr val="6D7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954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83824" y="446314"/>
            <a:ext cx="10069975" cy="124437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0" y="1690688"/>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pic>
        <p:nvPicPr>
          <p:cNvPr id="9"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spTree>
    <p:extLst>
      <p:ext uri="{BB962C8B-B14F-4D97-AF65-F5344CB8AC3E}">
        <p14:creationId xmlns:p14="http://schemas.microsoft.com/office/powerpoint/2010/main" val="2561372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60714" y="582281"/>
            <a:ext cx="9994674" cy="1108407"/>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pic>
        <p:nvPicPr>
          <p:cNvPr id="10"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cxnSp>
        <p:nvCxnSpPr>
          <p:cNvPr id="11" name="Straight Connector 10"/>
          <p:cNvCxnSpPr/>
          <p:nvPr userDrawn="1"/>
        </p:nvCxnSpPr>
        <p:spPr>
          <a:xfrm>
            <a:off x="-21082" y="1688923"/>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775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4711" y="365124"/>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spTree>
    <p:extLst>
      <p:ext uri="{BB962C8B-B14F-4D97-AF65-F5344CB8AC3E}">
        <p14:creationId xmlns:p14="http://schemas.microsoft.com/office/powerpoint/2010/main" val="4131391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06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976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256" y="370114"/>
            <a:ext cx="9949543" cy="132057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382485" y="1847850"/>
            <a:ext cx="9971314" cy="4351338"/>
          </a:xfrm>
        </p:spPr>
        <p:txBody>
          <a:bodyPr/>
          <a:lstStyle>
            <a:lvl1pPr>
              <a:defRPr>
                <a:latin typeface="Arial" panose="020B0604020202020204" pitchFamily="34" charset="0"/>
                <a:cs typeface="Arial" panose="020B0604020202020204"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00987-DC00-47B1-B315-8317B0F94518}" type="datetimeFigureOut">
              <a:rPr lang="en-US" smtClean="0"/>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15596-440B-46B9-9AAE-2FB927BBE95E}" type="slidenum">
              <a:rPr lang="en-US" smtClean="0"/>
              <a:t>‹#›</a:t>
            </a:fld>
            <a:endParaRPr lang="en-US"/>
          </a:p>
        </p:txBody>
      </p:sp>
      <p:pic>
        <p:nvPicPr>
          <p:cNvPr id="7"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cxnSp>
        <p:nvCxnSpPr>
          <p:cNvPr id="8" name="Straight Connector 7"/>
          <p:cNvCxnSpPr/>
          <p:nvPr userDrawn="1"/>
        </p:nvCxnSpPr>
        <p:spPr>
          <a:xfrm>
            <a:off x="-21082" y="1688923"/>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270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090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10697"/>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642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023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8F6B0416-4FEA-8F44-A60A-5B3D0E244F5D}" type="datetime1">
              <a:rPr lang="en-US">
                <a:solidFill>
                  <a:srgbClr val="000000"/>
                </a:solidFill>
              </a:rPr>
              <a:pPr>
                <a:defRPr/>
              </a:pPr>
              <a:t>8/21/2019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D22B8-9C06-2B4B-9DA1-4861CA4258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768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25963"/>
          </a:xfrm>
        </p:spPr>
        <p:txBody>
          <a:bodyPr/>
          <a:lstStyle/>
          <a:p>
            <a:pPr lvl="0"/>
            <a:r>
              <a:rPr lang="en-US" noProof="0"/>
              <a:t>Click icon to add chart</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FA7EC24-74D1-46B4-A304-DCE57422F5B7}" type="slidenum">
              <a:rPr lang="en-US">
                <a:solidFill>
                  <a:prstClr val="black">
                    <a:tint val="75000"/>
                  </a:prstClr>
                </a:solidFill>
              </a:rPr>
              <a:pPr>
                <a:defRPr/>
              </a:pPr>
              <a:t>‹#›</a:t>
            </a:fld>
            <a:endParaRPr lang="en-US">
              <a:solidFill>
                <a:prstClr val="black">
                  <a:tint val="75000"/>
                </a:prstClr>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173190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2076915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256" y="370114"/>
            <a:ext cx="9949543" cy="132057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382485" y="1847850"/>
            <a:ext cx="9971314" cy="4351338"/>
          </a:xfrm>
        </p:spPr>
        <p:txBody>
          <a:bodyPr/>
          <a:lstStyle>
            <a:lvl1pPr>
              <a:defRPr>
                <a:latin typeface="Arial" panose="020B0604020202020204" pitchFamily="34" charset="0"/>
                <a:cs typeface="Arial" panose="020B0604020202020204" pitchFamily="34"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00987-DC00-47B1-B315-8317B0F94518}" type="datetimeFigureOut">
              <a:rPr lang="en-US" smtClean="0"/>
              <a:t>8/21/2019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15596-440B-46B9-9AAE-2FB927BBE95E}" type="slidenum">
              <a:rPr lang="en-US" smtClean="0"/>
              <a:t>‹#›</a:t>
            </a:fld>
            <a:endParaRPr lang="en-US"/>
          </a:p>
        </p:txBody>
      </p:sp>
      <p:pic>
        <p:nvPicPr>
          <p:cNvPr id="7"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cxnSp>
        <p:nvCxnSpPr>
          <p:cNvPr id="8" name="Straight Connector 7"/>
          <p:cNvCxnSpPr/>
          <p:nvPr userDrawn="1"/>
        </p:nvCxnSpPr>
        <p:spPr>
          <a:xfrm>
            <a:off x="-21082" y="1688923"/>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319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4562475"/>
            <a:ext cx="12198350" cy="1527175"/>
          </a:xfrm>
          <a:prstGeom prst="rect">
            <a:avLst/>
          </a:prstGeom>
          <a:solidFill>
            <a:srgbClr val="6D7076"/>
          </a:solidFill>
          <a:ln>
            <a:solidFill>
              <a:srgbClr val="6D7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2988797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83824" y="446314"/>
            <a:ext cx="10069975" cy="1244374"/>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cxnSp>
        <p:nvCxnSpPr>
          <p:cNvPr id="8" name="Straight Connector 7"/>
          <p:cNvCxnSpPr/>
          <p:nvPr userDrawn="1"/>
        </p:nvCxnSpPr>
        <p:spPr>
          <a:xfrm>
            <a:off x="0" y="1690688"/>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pic>
        <p:nvPicPr>
          <p:cNvPr id="9"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spTree>
    <p:extLst>
      <p:ext uri="{BB962C8B-B14F-4D97-AF65-F5344CB8AC3E}">
        <p14:creationId xmlns:p14="http://schemas.microsoft.com/office/powerpoint/2010/main" val="255725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60714" y="582281"/>
            <a:ext cx="9994674" cy="1108407"/>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pic>
        <p:nvPicPr>
          <p:cNvPr id="10"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cxnSp>
        <p:nvCxnSpPr>
          <p:cNvPr id="11" name="Straight Connector 10"/>
          <p:cNvCxnSpPr/>
          <p:nvPr userDrawn="1"/>
        </p:nvCxnSpPr>
        <p:spPr>
          <a:xfrm>
            <a:off x="-21082" y="1688923"/>
            <a:ext cx="12192000" cy="0"/>
          </a:xfrm>
          <a:prstGeom prst="line">
            <a:avLst/>
          </a:prstGeom>
          <a:ln w="25400">
            <a:solidFill>
              <a:srgbClr val="9DC0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82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4711" y="365124"/>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2575" y="582281"/>
            <a:ext cx="891250" cy="891250"/>
          </a:xfrm>
          <a:prstGeom prst="rect">
            <a:avLst/>
          </a:prstGeom>
        </p:spPr>
      </p:pic>
    </p:spTree>
    <p:extLst>
      <p:ext uri="{BB962C8B-B14F-4D97-AF65-F5344CB8AC3E}">
        <p14:creationId xmlns:p14="http://schemas.microsoft.com/office/powerpoint/2010/main" val="108499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740256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300987-DC00-47B1-B315-8317B0F94518}" type="datetimeFigureOut">
              <a:rPr lang="en-US" smtClean="0"/>
              <a:t>8/21/2019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15596-440B-46B9-9AAE-2FB927BBE95E}" type="slidenum">
              <a:rPr lang="en-US" smtClean="0"/>
              <a:t>‹#›</a:t>
            </a:fld>
            <a:endParaRPr lang="en-US"/>
          </a:p>
        </p:txBody>
      </p:sp>
    </p:spTree>
    <p:extLst>
      <p:ext uri="{BB962C8B-B14F-4D97-AF65-F5344CB8AC3E}">
        <p14:creationId xmlns:p14="http://schemas.microsoft.com/office/powerpoint/2010/main" val="304183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2300987-DC00-47B1-B315-8317B0F94518}" type="datetimeFigureOut">
              <a:rPr lang="en-US" smtClean="0"/>
              <a:pPr/>
              <a:t>8/21/2019</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4815596-440B-46B9-9AAE-2FB927BBE95E}" type="slidenum">
              <a:rPr lang="en-US" smtClean="0"/>
              <a:pPr/>
              <a:t>‹#›</a:t>
            </a:fld>
            <a:endParaRPr lang="en-US"/>
          </a:p>
        </p:txBody>
      </p:sp>
    </p:spTree>
    <p:extLst>
      <p:ext uri="{BB962C8B-B14F-4D97-AF65-F5344CB8AC3E}">
        <p14:creationId xmlns:p14="http://schemas.microsoft.com/office/powerpoint/2010/main" val="417522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00987-DC00-47B1-B315-8317B0F94518}" type="datetimeFigureOut">
              <a:rPr lang="en-US" smtClean="0"/>
              <a:t>8/21/2019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15596-440B-46B9-9AAE-2FB927BBE95E}" type="slidenum">
              <a:rPr lang="en-US" smtClean="0"/>
              <a:t>‹#›</a:t>
            </a:fld>
            <a:endParaRPr lang="en-US"/>
          </a:p>
        </p:txBody>
      </p:sp>
    </p:spTree>
    <p:extLst>
      <p:ext uri="{BB962C8B-B14F-4D97-AF65-F5344CB8AC3E}">
        <p14:creationId xmlns:p14="http://schemas.microsoft.com/office/powerpoint/2010/main" val="436026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00987-DC00-47B1-B315-8317B0F94518}" type="datetimeFigureOut">
              <a:rPr lang="en-US" smtClean="0">
                <a:solidFill>
                  <a:prstClr val="black">
                    <a:tint val="75000"/>
                  </a:prstClr>
                </a:solidFill>
              </a:rPr>
              <a:pPr/>
              <a:t>8/21/2019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15596-440B-46B9-9AAE-2FB927BBE9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42167"/>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76"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00987-DC00-47B1-B315-8317B0F94518}" type="datetimeFigureOut">
              <a:rPr lang="en-US" smtClean="0"/>
              <a:t>8/21/2019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15596-440B-46B9-9AAE-2FB927BBE95E}" type="slidenum">
              <a:rPr lang="en-US" smtClean="0"/>
              <a:t>‹#›</a:t>
            </a:fld>
            <a:endParaRPr lang="en-US"/>
          </a:p>
        </p:txBody>
      </p:sp>
    </p:spTree>
    <p:extLst>
      <p:ext uri="{BB962C8B-B14F-4D97-AF65-F5344CB8AC3E}">
        <p14:creationId xmlns:p14="http://schemas.microsoft.com/office/powerpoint/2010/main" val="2227421370"/>
      </p:ext>
    </p:extLst>
  </p:cSld>
  <p:clrMap bg1="lt1" tx1="dk1" bg2="lt2" tx2="dk2" accent1="accent1" accent2="accent2" accent3="accent3" accent4="accent4" accent5="accent5" accent6="accent6" hlink="hlink" folHlink="folHlink"/>
  <p:sldLayoutIdLst>
    <p:sldLayoutId id="2147483667"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29.emf"/><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video" Target="https://www.youtube.com/embed/4VwFMqZ5Ke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ocs.google.com/forms/d/e/1FAIpQLSeLbqSFYOo-y1aawzmIYxr2nDUhryh5bODlE7-rvqUmpGzHGg/viewfor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6.xml"/><Relationship Id="rId1" Type="http://schemas.openxmlformats.org/officeDocument/2006/relationships/video" Target="https://www.youtube.com/embed/lmXHbtMbQnk" TargetMode="External"/><Relationship Id="rId5" Type="http://schemas.openxmlformats.org/officeDocument/2006/relationships/image" Target="../media/image49.jpeg"/><Relationship Id="rId4" Type="http://schemas.openxmlformats.org/officeDocument/2006/relationships/hyperlink" Target="http://www.civicnetwork.io/"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10.png"/><Relationship Id="rId7" Type="http://schemas.openxmlformats.org/officeDocument/2006/relationships/slide" Target="slide1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522858"/>
            <a:ext cx="9137072" cy="1005611"/>
          </a:xfrm>
        </p:spPr>
        <p:txBody>
          <a:bodyPr>
            <a:normAutofit fontScale="90000"/>
          </a:bodyPr>
          <a:lstStyle/>
          <a:p>
            <a:r>
              <a:rPr lang="en-US" dirty="0"/>
              <a:t>Canopy Associates Training 4: </a:t>
            </a:r>
            <a:br>
              <a:rPr lang="en-US" dirty="0"/>
            </a:br>
            <a:r>
              <a:rPr lang="en-US" dirty="0"/>
              <a:t>Getting to Results</a:t>
            </a:r>
          </a:p>
        </p:txBody>
      </p:sp>
      <p:sp>
        <p:nvSpPr>
          <p:cNvPr id="3" name="Subtitle 2"/>
          <p:cNvSpPr>
            <a:spLocks noGrp="1"/>
          </p:cNvSpPr>
          <p:nvPr>
            <p:ph type="subTitle" idx="1"/>
          </p:nvPr>
        </p:nvSpPr>
        <p:spPr>
          <a:xfrm>
            <a:off x="1828800" y="5776321"/>
            <a:ext cx="9144000" cy="1655762"/>
          </a:xfrm>
        </p:spPr>
        <p:txBody>
          <a:bodyPr/>
          <a:lstStyle/>
          <a:p>
            <a:r>
              <a:rPr lang="en-US" dirty="0"/>
              <a:t>August 23, 2019</a:t>
            </a:r>
          </a:p>
        </p:txBody>
      </p:sp>
      <p:sp>
        <p:nvSpPr>
          <p:cNvPr id="4" name="TextBox 8"/>
          <p:cNvSpPr txBox="1"/>
          <p:nvPr/>
        </p:nvSpPr>
        <p:spPr>
          <a:xfrm>
            <a:off x="601740" y="2269498"/>
            <a:ext cx="10806488"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i="1" dirty="0">
                <a:solidFill>
                  <a:srgbClr val="6D7076"/>
                </a:solidFill>
                <a:latin typeface="Century Gothic" panose="020B0502020202020204" pitchFamily="34" charset="0"/>
              </a:rPr>
              <a:t>THE MANY WORKING AS ONE FOR THE GOOD OF ALL</a:t>
            </a:r>
          </a:p>
          <a:p>
            <a:endParaRPr lang="en-US" sz="2000" dirty="0">
              <a:solidFill>
                <a:srgbClr val="6D7076"/>
              </a:solidFill>
              <a:latin typeface="Century Gothic" panose="020B0502020202020204" pitchFamily="34" charset="0"/>
            </a:endParaRPr>
          </a:p>
          <a:p>
            <a:endParaRPr lang="en-US" sz="2000" dirty="0">
              <a:solidFill>
                <a:srgbClr val="6D7076"/>
              </a:solidFill>
              <a:latin typeface="Century Gothic" panose="020B0502020202020204" pitchFamily="34" charset="0"/>
            </a:endParaRPr>
          </a:p>
        </p:txBody>
      </p:sp>
    </p:spTree>
    <p:extLst>
      <p:ext uri="{BB962C8B-B14F-4D97-AF65-F5344CB8AC3E}">
        <p14:creationId xmlns:p14="http://schemas.microsoft.com/office/powerpoint/2010/main" val="4243106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but we are making great time">
            <a:extLst>
              <a:ext uri="{FF2B5EF4-FFF2-40B4-BE49-F238E27FC236}">
                <a16:creationId xmlns:a16="http://schemas.microsoft.com/office/drawing/2014/main" id="{CBB0CEF0-819E-49C9-A384-2B687771D5C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310467"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E8E489-C552-46D7-8F41-22189F7919DB}"/>
              </a:ext>
            </a:extLst>
          </p:cNvPr>
          <p:cNvSpPr/>
          <p:nvPr/>
        </p:nvSpPr>
        <p:spPr>
          <a:xfrm>
            <a:off x="5267569" y="5720862"/>
            <a:ext cx="1586523" cy="429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1B6121-A693-4321-BADD-E9C916C02E0B}"/>
              </a:ext>
            </a:extLst>
          </p:cNvPr>
          <p:cNvSpPr txBox="1"/>
          <p:nvPr/>
        </p:nvSpPr>
        <p:spPr>
          <a:xfrm>
            <a:off x="10261601" y="5996819"/>
            <a:ext cx="1297354" cy="276999"/>
          </a:xfrm>
          <a:prstGeom prst="rect">
            <a:avLst/>
          </a:prstGeom>
          <a:solidFill>
            <a:schemeClr val="bg1"/>
          </a:solidFill>
        </p:spPr>
        <p:txBody>
          <a:bodyPr wrap="square" rtlCol="0">
            <a:spAutoFit/>
          </a:bodyPr>
          <a:lstStyle/>
          <a:p>
            <a:pPr algn="ctr"/>
            <a:r>
              <a:rPr lang="en-US" sz="1200" dirty="0"/>
              <a:t>Quotehd.com</a:t>
            </a:r>
          </a:p>
        </p:txBody>
      </p:sp>
    </p:spTree>
    <p:extLst>
      <p:ext uri="{BB962C8B-B14F-4D97-AF65-F5344CB8AC3E}">
        <p14:creationId xmlns:p14="http://schemas.microsoft.com/office/powerpoint/2010/main" val="2508109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1751295" y="1654175"/>
            <a:ext cx="7197723" cy="5203825"/>
            <a:chOff x="926" y="905"/>
            <a:chExt cx="4534" cy="3278"/>
          </a:xfrm>
        </p:grpSpPr>
        <p:sp>
          <p:nvSpPr>
            <p:cNvPr id="19486" name="Text Box 17"/>
            <p:cNvSpPr txBox="1">
              <a:spLocks noChangeArrowheads="1"/>
            </p:cNvSpPr>
            <p:nvPr/>
          </p:nvSpPr>
          <p:spPr bwMode="auto">
            <a:xfrm>
              <a:off x="926" y="3427"/>
              <a:ext cx="4534"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dirty="0">
                  <a:solidFill>
                    <a:srgbClr val="6D7076"/>
                  </a:solidFill>
                  <a:latin typeface="Arial" panose="020B0604020202020204" pitchFamily="34" charset="0"/>
                  <a:cs typeface="Arial" panose="020B0604020202020204" pitchFamily="34" charset="0"/>
                </a:rPr>
                <a:t>A measure of how well a program, agency or service system is working.</a:t>
              </a:r>
              <a:br>
                <a:rPr lang="en-US" sz="2400" dirty="0">
                  <a:solidFill>
                    <a:srgbClr val="6D7076"/>
                  </a:solidFill>
                  <a:latin typeface="Arial" panose="020B0604020202020204" pitchFamily="34" charset="0"/>
                  <a:cs typeface="Arial" panose="020B0604020202020204" pitchFamily="34" charset="0"/>
                </a:rPr>
              </a:br>
              <a:r>
                <a:rPr lang="en-US" sz="2400" dirty="0">
                  <a:solidFill>
                    <a:srgbClr val="6D7076"/>
                  </a:solidFill>
                  <a:latin typeface="Arial" panose="020B0604020202020204" pitchFamily="34" charset="0"/>
                  <a:cs typeface="Arial" panose="020B0604020202020204" pitchFamily="34" charset="0"/>
                </a:rPr>
                <a:t>             </a:t>
              </a:r>
              <a:endParaRPr lang="en-US" sz="1800" dirty="0">
                <a:solidFill>
                  <a:srgbClr val="6D7076"/>
                </a:solidFill>
                <a:latin typeface="Arial" panose="020B0604020202020204" pitchFamily="34" charset="0"/>
                <a:cs typeface="Arial" panose="020B0604020202020204" pitchFamily="34" charset="0"/>
              </a:endParaRPr>
            </a:p>
          </p:txBody>
        </p:sp>
        <p:sp>
          <p:nvSpPr>
            <p:cNvPr id="19483" name="Text Box 5"/>
            <p:cNvSpPr txBox="1">
              <a:spLocks noChangeArrowheads="1"/>
            </p:cNvSpPr>
            <p:nvPr/>
          </p:nvSpPr>
          <p:spPr bwMode="auto">
            <a:xfrm>
              <a:off x="1242" y="3037"/>
              <a:ext cx="321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endParaRPr lang="en-US" sz="2400" b="1" u="sng" dirty="0">
                <a:solidFill>
                  <a:srgbClr val="9DC0C4"/>
                </a:solidFill>
                <a:latin typeface="Arial" panose="020B0604020202020204" pitchFamily="34" charset="0"/>
                <a:cs typeface="Arial" panose="020B0604020202020204" pitchFamily="34" charset="0"/>
              </a:endParaRPr>
            </a:p>
          </p:txBody>
        </p:sp>
        <p:sp>
          <p:nvSpPr>
            <p:cNvPr id="19484" name="Text Box 9"/>
            <p:cNvSpPr txBox="1">
              <a:spLocks noChangeArrowheads="1"/>
            </p:cNvSpPr>
            <p:nvPr/>
          </p:nvSpPr>
          <p:spPr bwMode="auto">
            <a:xfrm>
              <a:off x="1026" y="905"/>
              <a:ext cx="2205"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dirty="0">
                  <a:solidFill>
                    <a:srgbClr val="6D7076"/>
                  </a:solidFill>
                  <a:latin typeface="Arial" panose="020B0604020202020204" pitchFamily="34" charset="0"/>
                  <a:cs typeface="Arial" panose="020B0604020202020204" pitchFamily="34" charset="0"/>
                </a:rPr>
                <a:t>A condition of well-being for children, adults, families or communities.</a:t>
              </a:r>
            </a:p>
          </p:txBody>
        </p:sp>
        <p:sp>
          <p:nvSpPr>
            <p:cNvPr id="19485" name="Text Box 16"/>
            <p:cNvSpPr txBox="1">
              <a:spLocks noChangeArrowheads="1"/>
            </p:cNvSpPr>
            <p:nvPr/>
          </p:nvSpPr>
          <p:spPr bwMode="auto">
            <a:xfrm>
              <a:off x="1005" y="2060"/>
              <a:ext cx="2676"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dirty="0">
                  <a:solidFill>
                    <a:srgbClr val="6D7076"/>
                  </a:solidFill>
                  <a:latin typeface="Arial" panose="020B0604020202020204" pitchFamily="34" charset="0"/>
                  <a:cs typeface="Arial" panose="020B0604020202020204" pitchFamily="34" charset="0"/>
                </a:rPr>
                <a:t>A measure which helps quantify the achievement of a result.</a:t>
              </a:r>
            </a:p>
          </p:txBody>
        </p:sp>
      </p:grpSp>
      <p:grpSp>
        <p:nvGrpSpPr>
          <p:cNvPr id="3" name="Group 34"/>
          <p:cNvGrpSpPr>
            <a:grpSpLocks/>
          </p:cNvGrpSpPr>
          <p:nvPr/>
        </p:nvGrpSpPr>
        <p:grpSpPr bwMode="auto">
          <a:xfrm>
            <a:off x="571030" y="867302"/>
            <a:ext cx="1135063" cy="3834591"/>
            <a:chOff x="315" y="560"/>
            <a:chExt cx="715" cy="2340"/>
          </a:xfrm>
        </p:grpSpPr>
        <p:sp>
          <p:nvSpPr>
            <p:cNvPr id="19479" name="Text Box 26"/>
            <p:cNvSpPr txBox="1">
              <a:spLocks noChangeArrowheads="1"/>
            </p:cNvSpPr>
            <p:nvPr/>
          </p:nvSpPr>
          <p:spPr bwMode="auto">
            <a:xfrm rot="16200000">
              <a:off x="-331" y="1682"/>
              <a:ext cx="1699" cy="407"/>
            </a:xfrm>
            <a:prstGeom prst="leftBracke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pPr>
              <a:r>
                <a:rPr lang="en-US" sz="1800" b="1" dirty="0">
                  <a:solidFill>
                    <a:srgbClr val="6D7076"/>
                  </a:solidFill>
                  <a:latin typeface="Arial Narrow" charset="0"/>
                </a:rPr>
                <a:t>Population</a:t>
              </a:r>
              <a:r>
                <a:rPr lang="en-US" sz="1600" b="1" dirty="0">
                  <a:solidFill>
                    <a:srgbClr val="6D7076"/>
                  </a:solidFill>
                  <a:latin typeface="Arial Narrow" charset="0"/>
                </a:rPr>
                <a:t> Accountability</a:t>
              </a:r>
            </a:p>
          </p:txBody>
        </p:sp>
        <p:sp>
          <p:nvSpPr>
            <p:cNvPr id="19480" name="AutoShape 28"/>
            <p:cNvSpPr>
              <a:spLocks/>
            </p:cNvSpPr>
            <p:nvPr/>
          </p:nvSpPr>
          <p:spPr bwMode="auto">
            <a:xfrm>
              <a:off x="828" y="560"/>
              <a:ext cx="202" cy="2340"/>
            </a:xfrm>
            <a:prstGeom prst="leftBracket">
              <a:avLst/>
            </a:prstGeom>
            <a:noFill/>
            <a:ln w="25400">
              <a:solidFill>
                <a:srgbClr val="6D707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6D7076"/>
                </a:solidFill>
              </a:endParaRPr>
            </a:p>
          </p:txBody>
        </p:sp>
      </p:grpSp>
      <p:grpSp>
        <p:nvGrpSpPr>
          <p:cNvPr id="4" name="Group 35"/>
          <p:cNvGrpSpPr>
            <a:grpSpLocks/>
          </p:cNvGrpSpPr>
          <p:nvPr/>
        </p:nvGrpSpPr>
        <p:grpSpPr bwMode="auto">
          <a:xfrm>
            <a:off x="620241" y="4876520"/>
            <a:ext cx="1085851" cy="2228492"/>
            <a:chOff x="346" y="3327"/>
            <a:chExt cx="684" cy="1077"/>
          </a:xfrm>
        </p:grpSpPr>
        <p:sp>
          <p:nvSpPr>
            <p:cNvPr id="19477" name="Text Box 27"/>
            <p:cNvSpPr txBox="1">
              <a:spLocks noChangeArrowheads="1"/>
            </p:cNvSpPr>
            <p:nvPr/>
          </p:nvSpPr>
          <p:spPr bwMode="auto">
            <a:xfrm rot="16200000">
              <a:off x="48" y="3701"/>
              <a:ext cx="1001" cy="406"/>
            </a:xfrm>
            <a:prstGeom prst="leftBracke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pPr>
              <a:r>
                <a:rPr lang="en-US" sz="1800" b="1" dirty="0">
                  <a:solidFill>
                    <a:srgbClr val="6D7076"/>
                  </a:solidFill>
                  <a:latin typeface="Arial Narrow" charset="0"/>
                </a:rPr>
                <a:t>Performance</a:t>
              </a:r>
              <a:r>
                <a:rPr lang="en-US" sz="1600" b="1" dirty="0">
                  <a:solidFill>
                    <a:srgbClr val="6D7076"/>
                  </a:solidFill>
                  <a:latin typeface="Arial Narrow" charset="0"/>
                </a:rPr>
                <a:t> Accountability</a:t>
              </a:r>
            </a:p>
          </p:txBody>
        </p:sp>
        <p:sp>
          <p:nvSpPr>
            <p:cNvPr id="19478" name="AutoShape 29"/>
            <p:cNvSpPr>
              <a:spLocks/>
            </p:cNvSpPr>
            <p:nvPr/>
          </p:nvSpPr>
          <p:spPr bwMode="auto">
            <a:xfrm>
              <a:off x="843" y="3327"/>
              <a:ext cx="187" cy="865"/>
            </a:xfrm>
            <a:prstGeom prst="leftBracket">
              <a:avLst/>
            </a:prstGeom>
            <a:noFill/>
            <a:ln w="25400">
              <a:solidFill>
                <a:srgbClr val="6D707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2" name="TextBox 21"/>
          <p:cNvSpPr txBox="1"/>
          <p:nvPr/>
        </p:nvSpPr>
        <p:spPr>
          <a:xfrm>
            <a:off x="481250" y="-23452"/>
            <a:ext cx="73880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Key Definitions</a:t>
            </a:r>
          </a:p>
        </p:txBody>
      </p:sp>
      <p:sp>
        <p:nvSpPr>
          <p:cNvPr id="5" name="Rectangle 4"/>
          <p:cNvSpPr/>
          <p:nvPr/>
        </p:nvSpPr>
        <p:spPr>
          <a:xfrm>
            <a:off x="1999780" y="920953"/>
            <a:ext cx="2271954"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dirty="0">
                <a:solidFill>
                  <a:srgbClr val="6D7076"/>
                </a:solidFill>
                <a:latin typeface="Arial" panose="020B0604020202020204" pitchFamily="34" charset="0"/>
                <a:cs typeface="Arial" panose="020B0604020202020204" pitchFamily="34" charset="0"/>
              </a:rPr>
              <a:t>RESULT</a:t>
            </a:r>
          </a:p>
        </p:txBody>
      </p:sp>
      <p:sp>
        <p:nvSpPr>
          <p:cNvPr id="21" name="Rectangle 20"/>
          <p:cNvSpPr/>
          <p:nvPr/>
        </p:nvSpPr>
        <p:spPr>
          <a:xfrm>
            <a:off x="1999780" y="2921512"/>
            <a:ext cx="3033039"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dirty="0">
                <a:solidFill>
                  <a:srgbClr val="6D7076"/>
                </a:solidFill>
                <a:latin typeface="Arial" panose="020B0604020202020204" pitchFamily="34" charset="0"/>
                <a:cs typeface="Arial" panose="020B0604020202020204" pitchFamily="34" charset="0"/>
              </a:rPr>
              <a:t>INDICATOR</a:t>
            </a:r>
          </a:p>
        </p:txBody>
      </p:sp>
      <p:sp>
        <p:nvSpPr>
          <p:cNvPr id="23" name="Rectangle 22"/>
          <p:cNvSpPr/>
          <p:nvPr/>
        </p:nvSpPr>
        <p:spPr>
          <a:xfrm>
            <a:off x="1905322" y="4989088"/>
            <a:ext cx="5963928"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dirty="0">
                <a:solidFill>
                  <a:srgbClr val="6D7076"/>
                </a:solidFill>
                <a:latin typeface="Arial" panose="020B0604020202020204" pitchFamily="34" charset="0"/>
                <a:cs typeface="Arial" panose="020B0604020202020204" pitchFamily="34" charset="0"/>
              </a:rPr>
              <a:t>PERFORMANCE MEASURE</a:t>
            </a:r>
          </a:p>
        </p:txBody>
      </p:sp>
      <p:sp>
        <p:nvSpPr>
          <p:cNvPr id="25" name="Oval 24"/>
          <p:cNvSpPr/>
          <p:nvPr/>
        </p:nvSpPr>
        <p:spPr>
          <a:xfrm>
            <a:off x="8032753" y="781757"/>
            <a:ext cx="1846280" cy="1699686"/>
          </a:xfrm>
          <a:prstGeom prst="ellipse">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Arvada is a safe and supportive community.</a:t>
            </a:r>
          </a:p>
        </p:txBody>
      </p:sp>
      <p:sp>
        <p:nvSpPr>
          <p:cNvPr id="24" name="Oval 23"/>
          <p:cNvSpPr/>
          <p:nvPr/>
        </p:nvSpPr>
        <p:spPr>
          <a:xfrm>
            <a:off x="6046919" y="810225"/>
            <a:ext cx="1853846" cy="1727001"/>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 Colorado has a prosperous economy.</a:t>
            </a:r>
          </a:p>
        </p:txBody>
      </p:sp>
      <p:sp>
        <p:nvSpPr>
          <p:cNvPr id="26" name="Oval 25"/>
          <p:cNvSpPr/>
          <p:nvPr/>
        </p:nvSpPr>
        <p:spPr>
          <a:xfrm>
            <a:off x="10011022" y="779501"/>
            <a:ext cx="1901846" cy="174934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All </a:t>
            </a:r>
            <a:r>
              <a:rPr lang="en-US" sz="1400" dirty="0" err="1">
                <a:latin typeface="Arial" panose="020B0604020202020204" pitchFamily="34" charset="0"/>
                <a:cs typeface="Arial" panose="020B0604020202020204" pitchFamily="34" charset="0"/>
              </a:rPr>
              <a:t>Jeffco</a:t>
            </a:r>
            <a:r>
              <a:rPr lang="en-US" sz="1400" dirty="0">
                <a:latin typeface="Arial" panose="020B0604020202020204" pitchFamily="34" charset="0"/>
                <a:cs typeface="Arial" panose="020B0604020202020204" pitchFamily="34" charset="0"/>
              </a:rPr>
              <a:t> residents with developmental disabilities are supported</a:t>
            </a:r>
          </a:p>
        </p:txBody>
      </p:sp>
      <p:sp>
        <p:nvSpPr>
          <p:cNvPr id="27" name="Oval 26"/>
          <p:cNvSpPr/>
          <p:nvPr/>
        </p:nvSpPr>
        <p:spPr>
          <a:xfrm>
            <a:off x="6046919" y="2687826"/>
            <a:ext cx="1853846" cy="1727001"/>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Employment rates</a:t>
            </a:r>
          </a:p>
        </p:txBody>
      </p:sp>
      <p:sp>
        <p:nvSpPr>
          <p:cNvPr id="28" name="Oval 27"/>
          <p:cNvSpPr/>
          <p:nvPr/>
        </p:nvSpPr>
        <p:spPr>
          <a:xfrm>
            <a:off x="8032753" y="2668447"/>
            <a:ext cx="1846280" cy="1709279"/>
          </a:xfrm>
          <a:prstGeom prst="ellipse">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Violent crime rates</a:t>
            </a:r>
          </a:p>
        </p:txBody>
      </p:sp>
      <p:sp>
        <p:nvSpPr>
          <p:cNvPr id="29" name="Oval 28"/>
          <p:cNvSpPr/>
          <p:nvPr/>
        </p:nvSpPr>
        <p:spPr>
          <a:xfrm>
            <a:off x="10011021" y="2672939"/>
            <a:ext cx="1901846" cy="174934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Mental health supports available</a:t>
            </a:r>
          </a:p>
        </p:txBody>
      </p:sp>
      <p:sp>
        <p:nvSpPr>
          <p:cNvPr id="7" name="Oval 6"/>
          <p:cNvSpPr/>
          <p:nvPr/>
        </p:nvSpPr>
        <p:spPr>
          <a:xfrm>
            <a:off x="8563429" y="4545901"/>
            <a:ext cx="2513644" cy="2156712"/>
          </a:xfrm>
          <a:prstGeom prst="ellipse">
            <a:avLst/>
          </a:prstGeom>
          <a:solidFill>
            <a:srgbClr val="6D7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 1. How much did we do? </a:t>
            </a:r>
            <a:br>
              <a:rPr lang="en-US" sz="12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2. How well did we do it? </a:t>
            </a:r>
            <a:br>
              <a:rPr lang="en-US" sz="12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3. Is anyone better off? </a:t>
            </a:r>
            <a:endParaRPr lang="en-US" sz="1600" dirty="0"/>
          </a:p>
        </p:txBody>
      </p:sp>
    </p:spTree>
    <p:extLst>
      <p:ext uri="{BB962C8B-B14F-4D97-AF65-F5344CB8AC3E}">
        <p14:creationId xmlns:p14="http://schemas.microsoft.com/office/powerpoint/2010/main" val="3483535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1" fill="hold" nodeType="afterEffect">
                                  <p:stCondLst>
                                    <p:cond delay="10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6" grpId="0" animBg="1"/>
      <p:bldP spid="27" grpId="0" animBg="1"/>
      <p:bldP spid="28" grpId="0" animBg="1"/>
      <p:bldP spid="29"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1642" y="631516"/>
            <a:ext cx="7388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Language Discussion</a:t>
            </a:r>
          </a:p>
        </p:txBody>
      </p:sp>
      <p:sp>
        <p:nvSpPr>
          <p:cNvPr id="9" name="TextBox 8"/>
          <p:cNvSpPr txBox="1"/>
          <p:nvPr/>
        </p:nvSpPr>
        <p:spPr>
          <a:xfrm>
            <a:off x="1613624" y="1869188"/>
            <a:ext cx="8699040"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Always go back to the original idea:</a:t>
            </a: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8438540"/>
              </p:ext>
            </p:extLst>
          </p:nvPr>
        </p:nvGraphicFramePr>
        <p:xfrm>
          <a:off x="1891952" y="2962888"/>
          <a:ext cx="8420712" cy="2176570"/>
        </p:xfrm>
        <a:graphic>
          <a:graphicData uri="http://schemas.openxmlformats.org/drawingml/2006/table">
            <a:tbl>
              <a:tblPr firstRow="1" bandRow="1">
                <a:tableStyleId>{5C22544A-7EE6-4342-B048-85BDC9FD1C3A}</a:tableStyleId>
              </a:tblPr>
              <a:tblGrid>
                <a:gridCol w="2105178">
                  <a:extLst>
                    <a:ext uri="{9D8B030D-6E8A-4147-A177-3AD203B41FA5}">
                      <a16:colId xmlns:a16="http://schemas.microsoft.com/office/drawing/2014/main" val="20000"/>
                    </a:ext>
                  </a:extLst>
                </a:gridCol>
                <a:gridCol w="2105178">
                  <a:extLst>
                    <a:ext uri="{9D8B030D-6E8A-4147-A177-3AD203B41FA5}">
                      <a16:colId xmlns:a16="http://schemas.microsoft.com/office/drawing/2014/main" val="20001"/>
                    </a:ext>
                  </a:extLst>
                </a:gridCol>
                <a:gridCol w="2105178">
                  <a:extLst>
                    <a:ext uri="{9D8B030D-6E8A-4147-A177-3AD203B41FA5}">
                      <a16:colId xmlns:a16="http://schemas.microsoft.com/office/drawing/2014/main" val="20002"/>
                    </a:ext>
                  </a:extLst>
                </a:gridCol>
                <a:gridCol w="2105178">
                  <a:extLst>
                    <a:ext uri="{9D8B030D-6E8A-4147-A177-3AD203B41FA5}">
                      <a16:colId xmlns:a16="http://schemas.microsoft.com/office/drawing/2014/main" val="20003"/>
                    </a:ext>
                  </a:extLst>
                </a:gridCol>
              </a:tblGrid>
              <a:tr h="496278">
                <a:tc>
                  <a:txBody>
                    <a:bodyPr/>
                    <a:lstStyle/>
                    <a:p>
                      <a:r>
                        <a:rPr lang="en-US" dirty="0">
                          <a:latin typeface="Arial" panose="020B0604020202020204" pitchFamily="34" charset="0"/>
                          <a:cs typeface="Arial" panose="020B0604020202020204" pitchFamily="34" charset="0"/>
                        </a:rPr>
                        <a:t>Ideas</a:t>
                      </a:r>
                    </a:p>
                  </a:txBody>
                  <a:tcPr>
                    <a:solidFill>
                      <a:srgbClr val="9DC0C4"/>
                    </a:solidFill>
                  </a:tcPr>
                </a:tc>
                <a:tc>
                  <a:txBody>
                    <a:bodyPr/>
                    <a:lstStyle/>
                    <a:p>
                      <a:r>
                        <a:rPr lang="en-US" dirty="0">
                          <a:latin typeface="Arial" panose="020B0604020202020204" pitchFamily="34" charset="0"/>
                          <a:cs typeface="Arial" panose="020B0604020202020204" pitchFamily="34" charset="0"/>
                        </a:rPr>
                        <a:t>Group 1</a:t>
                      </a:r>
                    </a:p>
                  </a:txBody>
                  <a:tcPr>
                    <a:solidFill>
                      <a:srgbClr val="9DC0C4"/>
                    </a:solidFill>
                  </a:tcPr>
                </a:tc>
                <a:tc>
                  <a:txBody>
                    <a:bodyPr/>
                    <a:lstStyle/>
                    <a:p>
                      <a:r>
                        <a:rPr lang="en-US" dirty="0">
                          <a:latin typeface="Arial" panose="020B0604020202020204" pitchFamily="34" charset="0"/>
                          <a:cs typeface="Arial" panose="020B0604020202020204" pitchFamily="34" charset="0"/>
                        </a:rPr>
                        <a:t>Group 2</a:t>
                      </a:r>
                    </a:p>
                  </a:txBody>
                  <a:tcPr>
                    <a:solidFill>
                      <a:srgbClr val="9DC0C4"/>
                    </a:solidFill>
                  </a:tcPr>
                </a:tc>
                <a:tc>
                  <a:txBody>
                    <a:bodyPr/>
                    <a:lstStyle/>
                    <a:p>
                      <a:r>
                        <a:rPr lang="en-US" dirty="0">
                          <a:latin typeface="Arial" panose="020B0604020202020204" pitchFamily="34" charset="0"/>
                          <a:cs typeface="Arial" panose="020B0604020202020204" pitchFamily="34" charset="0"/>
                        </a:rPr>
                        <a:t>Group 3</a:t>
                      </a:r>
                    </a:p>
                  </a:txBody>
                  <a:tcPr>
                    <a:solidFill>
                      <a:srgbClr val="9DC0C4"/>
                    </a:solidFill>
                  </a:tcPr>
                </a:tc>
                <a:extLst>
                  <a:ext uri="{0D108BD9-81ED-4DB2-BD59-A6C34878D82A}">
                    <a16:rowId xmlns:a16="http://schemas.microsoft.com/office/drawing/2014/main" val="10000"/>
                  </a:ext>
                </a:extLst>
              </a:tr>
              <a:tr h="1680292">
                <a:tc>
                  <a:txBody>
                    <a:bodyPr/>
                    <a:lstStyle/>
                    <a:p>
                      <a:r>
                        <a:rPr lang="en-US" dirty="0">
                          <a:latin typeface="Arial" panose="020B0604020202020204" pitchFamily="34" charset="0"/>
                          <a:cs typeface="Arial" panose="020B0604020202020204" pitchFamily="34" charset="0"/>
                        </a:rPr>
                        <a:t>1. A condition of well-being for children, adults, families and the community.</a:t>
                      </a:r>
                    </a:p>
                  </a:txBody>
                  <a:tcPr>
                    <a:solidFill>
                      <a:srgbClr val="9DC0C4"/>
                    </a:solidFill>
                  </a:tcPr>
                </a:tc>
                <a:tc>
                  <a:txBody>
                    <a:bodyPr/>
                    <a:lstStyle/>
                    <a:p>
                      <a:r>
                        <a:rPr lang="en-US" dirty="0">
                          <a:latin typeface="Arial" panose="020B0604020202020204" pitchFamily="34" charset="0"/>
                          <a:cs typeface="Arial" panose="020B0604020202020204" pitchFamily="34" charset="0"/>
                        </a:rPr>
                        <a:t>RESULT</a:t>
                      </a:r>
                    </a:p>
                  </a:txBody>
                  <a:tcPr>
                    <a:solidFill>
                      <a:srgbClr val="9DC0C4"/>
                    </a:solidFill>
                  </a:tcPr>
                </a:tc>
                <a:tc>
                  <a:txBody>
                    <a:bodyPr/>
                    <a:lstStyle/>
                    <a:p>
                      <a:r>
                        <a:rPr lang="en-US" dirty="0">
                          <a:latin typeface="Arial" panose="020B0604020202020204" pitchFamily="34" charset="0"/>
                          <a:cs typeface="Arial" panose="020B0604020202020204" pitchFamily="34" charset="0"/>
                        </a:rPr>
                        <a:t>OUTCOME</a:t>
                      </a:r>
                    </a:p>
                  </a:txBody>
                  <a:tcPr>
                    <a:solidFill>
                      <a:srgbClr val="9DC0C4"/>
                    </a:solidFill>
                  </a:tcPr>
                </a:tc>
                <a:tc>
                  <a:txBody>
                    <a:bodyPr/>
                    <a:lstStyle/>
                    <a:p>
                      <a:r>
                        <a:rPr lang="en-US" dirty="0">
                          <a:latin typeface="Arial" panose="020B0604020202020204" pitchFamily="34" charset="0"/>
                          <a:cs typeface="Arial" panose="020B0604020202020204" pitchFamily="34" charset="0"/>
                        </a:rPr>
                        <a:t>GOAL</a:t>
                      </a:r>
                    </a:p>
                  </a:txBody>
                  <a:tcPr>
                    <a:solidFill>
                      <a:srgbClr val="9DC0C4"/>
                    </a:solidFill>
                  </a:tcPr>
                </a:tc>
                <a:extLst>
                  <a:ext uri="{0D108BD9-81ED-4DB2-BD59-A6C34878D82A}">
                    <a16:rowId xmlns:a16="http://schemas.microsoft.com/office/drawing/2014/main" val="10001"/>
                  </a:ext>
                </a:extLst>
              </a:tr>
            </a:tbl>
          </a:graphicData>
        </a:graphic>
      </p:graphicFrame>
      <p:sp>
        <p:nvSpPr>
          <p:cNvPr id="3" name="Right Arrow 2"/>
          <p:cNvSpPr/>
          <p:nvPr/>
        </p:nvSpPr>
        <p:spPr>
          <a:xfrm rot="10800000">
            <a:off x="3742829" y="4026362"/>
            <a:ext cx="4718957" cy="506186"/>
          </a:xfrm>
          <a:prstGeom prst="rightArrow">
            <a:avLst/>
          </a:prstGeom>
          <a:solidFill>
            <a:srgbClr val="97A825"/>
          </a:solidFill>
          <a:ln>
            <a:solidFill>
              <a:srgbClr val="6D70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08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29892" y="1923395"/>
            <a:ext cx="8200984" cy="1569660"/>
          </a:xfrm>
          <a:prstGeom prst="rect">
            <a:avLst/>
          </a:prstGeom>
          <a:noFill/>
        </p:spPr>
        <p:txBody>
          <a:bodyPr wrap="square" rtlCol="0">
            <a:spAutoFit/>
          </a:bodyPr>
          <a:lstStyle/>
          <a:p>
            <a:pPr algn="ctr"/>
            <a:r>
              <a:rPr lang="en-US" sz="3200" b="1" u="sng" dirty="0">
                <a:solidFill>
                  <a:srgbClr val="9DC0C4"/>
                </a:solidFill>
                <a:latin typeface="Arial" panose="020B0604020202020204" pitchFamily="34" charset="0"/>
                <a:cs typeface="Arial" panose="020B0604020202020204" pitchFamily="34" charset="0"/>
              </a:rPr>
              <a:t>POPULATON</a:t>
            </a:r>
            <a:r>
              <a:rPr lang="en-US" sz="3200" dirty="0">
                <a:latin typeface="Arial" panose="020B0604020202020204" pitchFamily="34" charset="0"/>
                <a:cs typeface="Arial" panose="020B0604020202020204" pitchFamily="34" charset="0"/>
              </a:rPr>
              <a:t> Accountability </a:t>
            </a:r>
          </a:p>
          <a:p>
            <a:pPr algn="ctr"/>
            <a:r>
              <a:rPr lang="en-US" sz="3200" dirty="0">
                <a:latin typeface="Arial" panose="020B0604020202020204" pitchFamily="34" charset="0"/>
                <a:cs typeface="Arial" panose="020B0604020202020204" pitchFamily="34" charset="0"/>
              </a:rPr>
              <a:t>is about the well-being of </a:t>
            </a:r>
          </a:p>
          <a:p>
            <a:pPr algn="ctr"/>
            <a:r>
              <a:rPr lang="en-US" sz="3200" dirty="0">
                <a:highlight>
                  <a:srgbClr val="9DC0C4"/>
                </a:highlight>
                <a:latin typeface="Arial" panose="020B0604020202020204" pitchFamily="34" charset="0"/>
                <a:cs typeface="Arial" panose="020B0604020202020204" pitchFamily="34" charset="0"/>
              </a:rPr>
              <a:t>WHOLE Populations</a:t>
            </a:r>
          </a:p>
        </p:txBody>
      </p:sp>
      <p:sp>
        <p:nvSpPr>
          <p:cNvPr id="2" name="Rectangle 1">
            <a:extLst>
              <a:ext uri="{FF2B5EF4-FFF2-40B4-BE49-F238E27FC236}">
                <a16:creationId xmlns:a16="http://schemas.microsoft.com/office/drawing/2014/main" id="{7322F8D4-2C06-634A-83BA-A231025714FF}"/>
              </a:ext>
            </a:extLst>
          </p:cNvPr>
          <p:cNvSpPr/>
          <p:nvPr/>
        </p:nvSpPr>
        <p:spPr>
          <a:xfrm>
            <a:off x="2745554" y="4273102"/>
            <a:ext cx="7148492" cy="1569660"/>
          </a:xfrm>
          <a:prstGeom prst="rect">
            <a:avLst/>
          </a:prstGeom>
        </p:spPr>
        <p:txBody>
          <a:bodyPr wrap="square">
            <a:spAutoFit/>
          </a:bodyPr>
          <a:lstStyle/>
          <a:p>
            <a:pPr algn="ctr"/>
            <a:r>
              <a:rPr lang="en-US" sz="3200" b="1" u="sng" dirty="0">
                <a:solidFill>
                  <a:srgbClr val="97A825"/>
                </a:solidFill>
                <a:latin typeface="Arial" panose="020B0604020202020204" pitchFamily="34" charset="0"/>
                <a:cs typeface="Arial" panose="020B0604020202020204" pitchFamily="34" charset="0"/>
              </a:rPr>
              <a:t>PERFORMANCE</a:t>
            </a:r>
            <a:r>
              <a:rPr lang="en-US" sz="3200" dirty="0">
                <a:latin typeface="Arial" panose="020B0604020202020204" pitchFamily="34" charset="0"/>
                <a:cs typeface="Arial" panose="020B0604020202020204" pitchFamily="34" charset="0"/>
              </a:rPr>
              <a:t> Accountability</a:t>
            </a:r>
          </a:p>
          <a:p>
            <a:pPr algn="ctr"/>
            <a:r>
              <a:rPr lang="en-US" sz="3200" dirty="0">
                <a:latin typeface="Arial" panose="020B0604020202020204" pitchFamily="34" charset="0"/>
                <a:cs typeface="Arial" panose="020B0604020202020204" pitchFamily="34" charset="0"/>
              </a:rPr>
              <a:t> is about the well-being of </a:t>
            </a:r>
          </a:p>
          <a:p>
            <a:pPr algn="ctr"/>
            <a:r>
              <a:rPr lang="en-US" sz="3200" dirty="0">
                <a:highlight>
                  <a:srgbClr val="97A825"/>
                </a:highlight>
                <a:latin typeface="Arial" panose="020B0604020202020204" pitchFamily="34" charset="0"/>
                <a:cs typeface="Arial" panose="020B0604020202020204" pitchFamily="34" charset="0"/>
              </a:rPr>
              <a:t>CLIENT Populations</a:t>
            </a:r>
          </a:p>
        </p:txBody>
      </p:sp>
      <p:sp>
        <p:nvSpPr>
          <p:cNvPr id="3" name="TextBox 2">
            <a:extLst>
              <a:ext uri="{FF2B5EF4-FFF2-40B4-BE49-F238E27FC236}">
                <a16:creationId xmlns:a16="http://schemas.microsoft.com/office/drawing/2014/main" id="{9FCDFFB1-A60B-E54C-8A14-AF06FBEDF372}"/>
              </a:ext>
            </a:extLst>
          </p:cNvPr>
          <p:cNvSpPr txBox="1"/>
          <p:nvPr/>
        </p:nvSpPr>
        <p:spPr>
          <a:xfrm>
            <a:off x="2547211" y="3514320"/>
            <a:ext cx="7166345" cy="461665"/>
          </a:xfrm>
          <a:prstGeom prst="rect">
            <a:avLst/>
          </a:prstGeom>
          <a:noFill/>
        </p:spPr>
        <p:txBody>
          <a:bodyPr wrap="square" rtlCol="0">
            <a:spAutoFit/>
          </a:bodyPr>
          <a:lstStyle/>
          <a:p>
            <a:r>
              <a:rPr lang="en-US" sz="2400" b="1" dirty="0">
                <a:solidFill>
                  <a:srgbClr val="6D7076"/>
                </a:solidFill>
              </a:rPr>
              <a:t>For Communities – Cities – Counties – States - Nations</a:t>
            </a:r>
          </a:p>
        </p:txBody>
      </p:sp>
      <p:sp>
        <p:nvSpPr>
          <p:cNvPr id="6" name="TextBox 5">
            <a:extLst>
              <a:ext uri="{FF2B5EF4-FFF2-40B4-BE49-F238E27FC236}">
                <a16:creationId xmlns:a16="http://schemas.microsoft.com/office/drawing/2014/main" id="{9EBC7AE1-73BA-2E44-8E78-78C0A1D01D7C}"/>
              </a:ext>
            </a:extLst>
          </p:cNvPr>
          <p:cNvSpPr txBox="1"/>
          <p:nvPr/>
        </p:nvSpPr>
        <p:spPr>
          <a:xfrm>
            <a:off x="3255916" y="5885292"/>
            <a:ext cx="7166345" cy="461665"/>
          </a:xfrm>
          <a:prstGeom prst="rect">
            <a:avLst/>
          </a:prstGeom>
          <a:noFill/>
        </p:spPr>
        <p:txBody>
          <a:bodyPr wrap="square" rtlCol="0">
            <a:spAutoFit/>
          </a:bodyPr>
          <a:lstStyle/>
          <a:p>
            <a:r>
              <a:rPr lang="en-US" sz="2400" b="1" dirty="0">
                <a:solidFill>
                  <a:srgbClr val="6D7076"/>
                </a:solidFill>
              </a:rPr>
              <a:t>For Programs – Agencies – and Service Systems</a:t>
            </a:r>
          </a:p>
        </p:txBody>
      </p:sp>
      <p:sp>
        <p:nvSpPr>
          <p:cNvPr id="10" name="TextBox 9">
            <a:extLst>
              <a:ext uri="{FF2B5EF4-FFF2-40B4-BE49-F238E27FC236}">
                <a16:creationId xmlns:a16="http://schemas.microsoft.com/office/drawing/2014/main" id="{865E87D8-34A8-604C-B506-E7D551D25476}"/>
              </a:ext>
            </a:extLst>
          </p:cNvPr>
          <p:cNvSpPr txBox="1"/>
          <p:nvPr/>
        </p:nvSpPr>
        <p:spPr>
          <a:xfrm>
            <a:off x="1755164" y="531103"/>
            <a:ext cx="987013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Population &amp; Performance Accountability</a:t>
            </a:r>
          </a:p>
        </p:txBody>
      </p:sp>
    </p:spTree>
    <p:extLst>
      <p:ext uri="{BB962C8B-B14F-4D97-AF65-F5344CB8AC3E}">
        <p14:creationId xmlns:p14="http://schemas.microsoft.com/office/powerpoint/2010/main" val="254303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3058" y="565401"/>
            <a:ext cx="7388000"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Key Distinction</a:t>
            </a:r>
          </a:p>
        </p:txBody>
      </p:sp>
      <p:sp>
        <p:nvSpPr>
          <p:cNvPr id="4" name="Content Placeholder 3">
            <a:extLst>
              <a:ext uri="{FF2B5EF4-FFF2-40B4-BE49-F238E27FC236}">
                <a16:creationId xmlns:a16="http://schemas.microsoft.com/office/drawing/2014/main" id="{14972678-C1B6-1A40-AD7B-28AB36E1424A}"/>
              </a:ext>
            </a:extLst>
          </p:cNvPr>
          <p:cNvSpPr txBox="1">
            <a:spLocks noGrp="1"/>
          </p:cNvSpPr>
          <p:nvPr>
            <p:ph idx="1"/>
          </p:nvPr>
        </p:nvSpPr>
        <p:spPr>
          <a:xfrm>
            <a:off x="1328389" y="2237710"/>
            <a:ext cx="9971314" cy="1796389"/>
          </a:xfrm>
          <a:prstGeom prst="rect">
            <a:avLst/>
          </a:prstGeom>
          <a:noFill/>
        </p:spPr>
        <p:txBody>
          <a:bodyPr wrap="square" rtlCol="0">
            <a:spAutoFit/>
          </a:bodyPr>
          <a:lstStyle/>
          <a:p>
            <a:pPr marL="0" indent="0" algn="ctr">
              <a:spcBef>
                <a:spcPct val="50000"/>
              </a:spcBef>
              <a:buNone/>
            </a:pPr>
            <a:r>
              <a:rPr lang="en-US" sz="3200" b="1" dirty="0">
                <a:latin typeface="Arial" charset="0"/>
                <a:ea typeface="Arial" charset="0"/>
                <a:cs typeface="Arial" charset="0"/>
              </a:rPr>
              <a:t>Results &amp; Indicators </a:t>
            </a:r>
          </a:p>
          <a:p>
            <a:pPr marL="0" indent="0" algn="ctr">
              <a:spcBef>
                <a:spcPct val="50000"/>
              </a:spcBef>
              <a:buNone/>
            </a:pPr>
            <a:r>
              <a:rPr lang="en-US" sz="3200" dirty="0">
                <a:latin typeface="Arial" charset="0"/>
                <a:ea typeface="Arial" charset="0"/>
                <a:cs typeface="Arial" charset="0"/>
              </a:rPr>
              <a:t>are about the </a:t>
            </a:r>
            <a:r>
              <a:rPr lang="en-US" sz="3200" b="1" dirty="0">
                <a:solidFill>
                  <a:srgbClr val="97A825"/>
                </a:solidFill>
                <a:latin typeface="Arial" charset="0"/>
                <a:ea typeface="Arial" charset="0"/>
                <a:cs typeface="Arial" charset="0"/>
              </a:rPr>
              <a:t>ends</a:t>
            </a:r>
            <a:r>
              <a:rPr lang="en-US" sz="3200" dirty="0">
                <a:latin typeface="Arial" charset="0"/>
                <a:ea typeface="Arial" charset="0"/>
                <a:cs typeface="Arial" charset="0"/>
              </a:rPr>
              <a:t> you want to see</a:t>
            </a:r>
            <a:r>
              <a:rPr lang="en-US" sz="3200" dirty="0">
                <a:latin typeface="Century Gothic" panose="020B0502020202020204" pitchFamily="34" charset="0"/>
                <a:ea typeface="Arial" charset="0"/>
                <a:cs typeface="Arial" charset="0"/>
              </a:rPr>
              <a:t>.</a:t>
            </a:r>
            <a:r>
              <a:rPr lang="en-US" sz="3200" dirty="0">
                <a:solidFill>
                  <a:schemeClr val="tx1">
                    <a:lumMod val="50000"/>
                    <a:lumOff val="50000"/>
                  </a:schemeClr>
                </a:solidFill>
                <a:latin typeface="Century Gothic" panose="020B0502020202020204" pitchFamily="34" charset="0"/>
              </a:rPr>
              <a:t> </a:t>
            </a:r>
            <a:endParaRPr lang="en-US" sz="3200" i="1" dirty="0">
              <a:solidFill>
                <a:schemeClr val="tx1">
                  <a:lumMod val="50000"/>
                  <a:lumOff val="50000"/>
                </a:schemeClr>
              </a:solidFill>
              <a:latin typeface="Century Gothic" panose="020B0502020202020204" pitchFamily="34" charset="0"/>
            </a:endParaRPr>
          </a:p>
          <a:p>
            <a:pPr marL="285750" indent="-285750" algn="ctr">
              <a:buFont typeface="Arial" panose="020B0604020202020204" pitchFamily="34" charset="0"/>
              <a:buChar char="•"/>
            </a:pPr>
            <a:endParaRPr lang="en-US" sz="3200" dirty="0">
              <a:solidFill>
                <a:srgbClr val="6D7076"/>
              </a:solidFill>
              <a:latin typeface="Century Gothic" panose="020B0502020202020204" pitchFamily="34" charset="0"/>
            </a:endParaRPr>
          </a:p>
        </p:txBody>
      </p:sp>
      <p:sp>
        <p:nvSpPr>
          <p:cNvPr id="5" name="TextBox 4">
            <a:extLst>
              <a:ext uri="{FF2B5EF4-FFF2-40B4-BE49-F238E27FC236}">
                <a16:creationId xmlns:a16="http://schemas.microsoft.com/office/drawing/2014/main" id="{E6B426FE-E1BD-CC46-9686-5D4AF3674D92}"/>
              </a:ext>
            </a:extLst>
          </p:cNvPr>
          <p:cNvSpPr txBox="1"/>
          <p:nvPr/>
        </p:nvSpPr>
        <p:spPr>
          <a:xfrm>
            <a:off x="2651307" y="4074116"/>
            <a:ext cx="7455440" cy="1323439"/>
          </a:xfrm>
          <a:prstGeom prst="rect">
            <a:avLst/>
          </a:prstGeom>
          <a:noFill/>
        </p:spPr>
        <p:txBody>
          <a:bodyPr wrap="square" rtlCol="0">
            <a:spAutoFit/>
          </a:bodyPr>
          <a:lstStyle/>
          <a:p>
            <a:pPr algn="ctr">
              <a:spcBef>
                <a:spcPct val="50000"/>
              </a:spcBef>
            </a:pPr>
            <a:r>
              <a:rPr lang="en-US" sz="3200" b="1" dirty="0">
                <a:latin typeface="Arial" charset="0"/>
                <a:ea typeface="Arial" charset="0"/>
                <a:cs typeface="Arial" charset="0"/>
              </a:rPr>
              <a:t>Performance Measures </a:t>
            </a:r>
          </a:p>
          <a:p>
            <a:pPr algn="ctr">
              <a:spcBef>
                <a:spcPct val="50000"/>
              </a:spcBef>
            </a:pPr>
            <a:r>
              <a:rPr lang="en-US" sz="3200" dirty="0">
                <a:latin typeface="Arial" charset="0"/>
                <a:ea typeface="Arial" charset="0"/>
                <a:cs typeface="Arial" charset="0"/>
              </a:rPr>
              <a:t>are about the </a:t>
            </a:r>
            <a:r>
              <a:rPr lang="en-US" sz="3200" b="1" dirty="0">
                <a:solidFill>
                  <a:srgbClr val="97A825"/>
                </a:solidFill>
                <a:latin typeface="Arial" charset="0"/>
                <a:ea typeface="Arial" charset="0"/>
                <a:cs typeface="Arial" charset="0"/>
              </a:rPr>
              <a:t>means</a:t>
            </a:r>
            <a:r>
              <a:rPr lang="en-US" sz="3200" dirty="0">
                <a:latin typeface="Arial" charset="0"/>
                <a:ea typeface="Arial" charset="0"/>
                <a:cs typeface="Arial" charset="0"/>
              </a:rPr>
              <a:t> to get there.</a:t>
            </a:r>
          </a:p>
        </p:txBody>
      </p:sp>
    </p:spTree>
    <p:extLst>
      <p:ext uri="{BB962C8B-B14F-4D97-AF65-F5344CB8AC3E}">
        <p14:creationId xmlns:p14="http://schemas.microsoft.com/office/powerpoint/2010/main" val="20257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1751295" y="1654175"/>
            <a:ext cx="7197723" cy="5203825"/>
            <a:chOff x="926" y="905"/>
            <a:chExt cx="4534" cy="3278"/>
          </a:xfrm>
        </p:grpSpPr>
        <p:sp>
          <p:nvSpPr>
            <p:cNvPr id="19486" name="Text Box 17"/>
            <p:cNvSpPr txBox="1">
              <a:spLocks noChangeArrowheads="1"/>
            </p:cNvSpPr>
            <p:nvPr/>
          </p:nvSpPr>
          <p:spPr bwMode="auto">
            <a:xfrm>
              <a:off x="926" y="3427"/>
              <a:ext cx="4534"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dirty="0">
                  <a:solidFill>
                    <a:srgbClr val="6D7076"/>
                  </a:solidFill>
                  <a:latin typeface="Arial" panose="020B0604020202020204" pitchFamily="34" charset="0"/>
                  <a:cs typeface="Arial" panose="020B0604020202020204" pitchFamily="34" charset="0"/>
                </a:rPr>
                <a:t>A measure of how well a program, agency or service system is working.</a:t>
              </a:r>
              <a:br>
                <a:rPr lang="en-US" sz="2400" dirty="0">
                  <a:solidFill>
                    <a:srgbClr val="6D7076"/>
                  </a:solidFill>
                  <a:latin typeface="Arial" panose="020B0604020202020204" pitchFamily="34" charset="0"/>
                  <a:cs typeface="Arial" panose="020B0604020202020204" pitchFamily="34" charset="0"/>
                </a:rPr>
              </a:br>
              <a:r>
                <a:rPr lang="en-US" sz="2400" dirty="0">
                  <a:solidFill>
                    <a:srgbClr val="6D7076"/>
                  </a:solidFill>
                  <a:latin typeface="Arial" panose="020B0604020202020204" pitchFamily="34" charset="0"/>
                  <a:cs typeface="Arial" panose="020B0604020202020204" pitchFamily="34" charset="0"/>
                </a:rPr>
                <a:t>             </a:t>
              </a:r>
              <a:endParaRPr lang="en-US" sz="1800" dirty="0">
                <a:solidFill>
                  <a:srgbClr val="6D7076"/>
                </a:solidFill>
                <a:latin typeface="Arial" panose="020B0604020202020204" pitchFamily="34" charset="0"/>
                <a:cs typeface="Arial" panose="020B0604020202020204" pitchFamily="34" charset="0"/>
              </a:endParaRPr>
            </a:p>
          </p:txBody>
        </p:sp>
        <p:sp>
          <p:nvSpPr>
            <p:cNvPr id="19483" name="Text Box 5"/>
            <p:cNvSpPr txBox="1">
              <a:spLocks noChangeArrowheads="1"/>
            </p:cNvSpPr>
            <p:nvPr/>
          </p:nvSpPr>
          <p:spPr bwMode="auto">
            <a:xfrm>
              <a:off x="1242" y="3037"/>
              <a:ext cx="321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endParaRPr lang="en-US" sz="2400" b="1" u="sng" dirty="0">
                <a:solidFill>
                  <a:srgbClr val="9DC0C4"/>
                </a:solidFill>
                <a:latin typeface="Arial" panose="020B0604020202020204" pitchFamily="34" charset="0"/>
                <a:cs typeface="Arial" panose="020B0604020202020204" pitchFamily="34" charset="0"/>
              </a:endParaRPr>
            </a:p>
          </p:txBody>
        </p:sp>
        <p:sp>
          <p:nvSpPr>
            <p:cNvPr id="19484" name="Text Box 9"/>
            <p:cNvSpPr txBox="1">
              <a:spLocks noChangeArrowheads="1"/>
            </p:cNvSpPr>
            <p:nvPr/>
          </p:nvSpPr>
          <p:spPr bwMode="auto">
            <a:xfrm>
              <a:off x="1026" y="905"/>
              <a:ext cx="2205"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dirty="0">
                  <a:solidFill>
                    <a:srgbClr val="6D7076"/>
                  </a:solidFill>
                  <a:latin typeface="Arial" panose="020B0604020202020204" pitchFamily="34" charset="0"/>
                  <a:cs typeface="Arial" panose="020B0604020202020204" pitchFamily="34" charset="0"/>
                </a:rPr>
                <a:t>A condition of well-being for children, adults, families or communities.</a:t>
              </a:r>
            </a:p>
          </p:txBody>
        </p:sp>
        <p:sp>
          <p:nvSpPr>
            <p:cNvPr id="19485" name="Text Box 16"/>
            <p:cNvSpPr txBox="1">
              <a:spLocks noChangeArrowheads="1"/>
            </p:cNvSpPr>
            <p:nvPr/>
          </p:nvSpPr>
          <p:spPr bwMode="auto">
            <a:xfrm>
              <a:off x="1005" y="2060"/>
              <a:ext cx="2676"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400" dirty="0">
                  <a:solidFill>
                    <a:srgbClr val="6D7076"/>
                  </a:solidFill>
                  <a:latin typeface="Arial" panose="020B0604020202020204" pitchFamily="34" charset="0"/>
                  <a:cs typeface="Arial" panose="020B0604020202020204" pitchFamily="34" charset="0"/>
                </a:rPr>
                <a:t>A measure which helps quantify the achievement of a result.</a:t>
              </a:r>
            </a:p>
          </p:txBody>
        </p:sp>
      </p:grpSp>
      <p:grpSp>
        <p:nvGrpSpPr>
          <p:cNvPr id="3" name="Group 34"/>
          <p:cNvGrpSpPr>
            <a:grpSpLocks/>
          </p:cNvGrpSpPr>
          <p:nvPr/>
        </p:nvGrpSpPr>
        <p:grpSpPr bwMode="auto">
          <a:xfrm>
            <a:off x="571030" y="867302"/>
            <a:ext cx="1135063" cy="3834591"/>
            <a:chOff x="315" y="560"/>
            <a:chExt cx="715" cy="2340"/>
          </a:xfrm>
        </p:grpSpPr>
        <p:sp>
          <p:nvSpPr>
            <p:cNvPr id="19479" name="Text Box 26"/>
            <p:cNvSpPr txBox="1">
              <a:spLocks noChangeArrowheads="1"/>
            </p:cNvSpPr>
            <p:nvPr/>
          </p:nvSpPr>
          <p:spPr bwMode="auto">
            <a:xfrm rot="16200000">
              <a:off x="-331" y="1682"/>
              <a:ext cx="1699" cy="407"/>
            </a:xfrm>
            <a:prstGeom prst="leftBracke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pPr>
              <a:r>
                <a:rPr lang="en-US" sz="1800" b="1" dirty="0">
                  <a:solidFill>
                    <a:srgbClr val="6D7076"/>
                  </a:solidFill>
                  <a:latin typeface="Arial Narrow" charset="0"/>
                </a:rPr>
                <a:t>Population</a:t>
              </a:r>
              <a:r>
                <a:rPr lang="en-US" sz="1600" b="1" dirty="0">
                  <a:solidFill>
                    <a:srgbClr val="6D7076"/>
                  </a:solidFill>
                  <a:latin typeface="Arial Narrow" charset="0"/>
                </a:rPr>
                <a:t> Accountability</a:t>
              </a:r>
            </a:p>
          </p:txBody>
        </p:sp>
        <p:sp>
          <p:nvSpPr>
            <p:cNvPr id="19480" name="AutoShape 28"/>
            <p:cNvSpPr>
              <a:spLocks/>
            </p:cNvSpPr>
            <p:nvPr/>
          </p:nvSpPr>
          <p:spPr bwMode="auto">
            <a:xfrm>
              <a:off x="828" y="560"/>
              <a:ext cx="202" cy="2340"/>
            </a:xfrm>
            <a:prstGeom prst="leftBracket">
              <a:avLst/>
            </a:prstGeom>
            <a:noFill/>
            <a:ln w="25400">
              <a:solidFill>
                <a:srgbClr val="6D707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6D7076"/>
                </a:solidFill>
              </a:endParaRPr>
            </a:p>
          </p:txBody>
        </p:sp>
      </p:grpSp>
      <p:grpSp>
        <p:nvGrpSpPr>
          <p:cNvPr id="4" name="Group 35"/>
          <p:cNvGrpSpPr>
            <a:grpSpLocks/>
          </p:cNvGrpSpPr>
          <p:nvPr/>
        </p:nvGrpSpPr>
        <p:grpSpPr bwMode="auto">
          <a:xfrm>
            <a:off x="620241" y="4876520"/>
            <a:ext cx="1085851" cy="2228492"/>
            <a:chOff x="346" y="3327"/>
            <a:chExt cx="684" cy="1077"/>
          </a:xfrm>
        </p:grpSpPr>
        <p:sp>
          <p:nvSpPr>
            <p:cNvPr id="19477" name="Text Box 27"/>
            <p:cNvSpPr txBox="1">
              <a:spLocks noChangeArrowheads="1"/>
            </p:cNvSpPr>
            <p:nvPr/>
          </p:nvSpPr>
          <p:spPr bwMode="auto">
            <a:xfrm rot="16200000">
              <a:off x="48" y="3701"/>
              <a:ext cx="1001" cy="406"/>
            </a:xfrm>
            <a:prstGeom prst="leftBracke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ctr">
                <a:spcBef>
                  <a:spcPct val="50000"/>
                </a:spcBef>
              </a:pPr>
              <a:r>
                <a:rPr lang="en-US" sz="1800" b="1" dirty="0">
                  <a:solidFill>
                    <a:srgbClr val="6D7076"/>
                  </a:solidFill>
                  <a:latin typeface="Arial Narrow" charset="0"/>
                </a:rPr>
                <a:t>Performance</a:t>
              </a:r>
              <a:r>
                <a:rPr lang="en-US" sz="1600" b="1" dirty="0">
                  <a:solidFill>
                    <a:srgbClr val="6D7076"/>
                  </a:solidFill>
                  <a:latin typeface="Arial Narrow" charset="0"/>
                </a:rPr>
                <a:t> Accountability</a:t>
              </a:r>
            </a:p>
          </p:txBody>
        </p:sp>
        <p:sp>
          <p:nvSpPr>
            <p:cNvPr id="19478" name="AutoShape 29"/>
            <p:cNvSpPr>
              <a:spLocks/>
            </p:cNvSpPr>
            <p:nvPr/>
          </p:nvSpPr>
          <p:spPr bwMode="auto">
            <a:xfrm>
              <a:off x="843" y="3327"/>
              <a:ext cx="187" cy="865"/>
            </a:xfrm>
            <a:prstGeom prst="leftBracket">
              <a:avLst/>
            </a:prstGeom>
            <a:noFill/>
            <a:ln w="25400">
              <a:solidFill>
                <a:srgbClr val="6D707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2" name="TextBox 21"/>
          <p:cNvSpPr txBox="1"/>
          <p:nvPr/>
        </p:nvSpPr>
        <p:spPr>
          <a:xfrm>
            <a:off x="481250" y="-23452"/>
            <a:ext cx="7388000"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Key Definitions</a:t>
            </a:r>
          </a:p>
        </p:txBody>
      </p:sp>
      <p:sp>
        <p:nvSpPr>
          <p:cNvPr id="5" name="Rectangle 4"/>
          <p:cNvSpPr/>
          <p:nvPr/>
        </p:nvSpPr>
        <p:spPr>
          <a:xfrm>
            <a:off x="1999780" y="920953"/>
            <a:ext cx="2271954"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dirty="0">
                <a:solidFill>
                  <a:srgbClr val="6D7076"/>
                </a:solidFill>
                <a:latin typeface="Arial" panose="020B0604020202020204" pitchFamily="34" charset="0"/>
                <a:cs typeface="Arial" panose="020B0604020202020204" pitchFamily="34" charset="0"/>
              </a:rPr>
              <a:t>RESULT</a:t>
            </a:r>
          </a:p>
        </p:txBody>
      </p:sp>
      <p:sp>
        <p:nvSpPr>
          <p:cNvPr id="21" name="Rectangle 20"/>
          <p:cNvSpPr/>
          <p:nvPr/>
        </p:nvSpPr>
        <p:spPr>
          <a:xfrm>
            <a:off x="1999780" y="2921512"/>
            <a:ext cx="3033039"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dirty="0">
                <a:solidFill>
                  <a:srgbClr val="6D7076"/>
                </a:solidFill>
                <a:latin typeface="Arial" panose="020B0604020202020204" pitchFamily="34" charset="0"/>
                <a:cs typeface="Arial" panose="020B0604020202020204" pitchFamily="34" charset="0"/>
              </a:rPr>
              <a:t>INDICATOR</a:t>
            </a:r>
          </a:p>
        </p:txBody>
      </p:sp>
      <p:sp>
        <p:nvSpPr>
          <p:cNvPr id="23" name="Rectangle 22"/>
          <p:cNvSpPr/>
          <p:nvPr/>
        </p:nvSpPr>
        <p:spPr>
          <a:xfrm>
            <a:off x="1905322" y="4989088"/>
            <a:ext cx="5963928" cy="601575"/>
          </a:xfrm>
          <a:prstGeom prst="rect">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200" b="1" dirty="0">
                <a:solidFill>
                  <a:srgbClr val="6D7076"/>
                </a:solidFill>
                <a:latin typeface="Arial" panose="020B0604020202020204" pitchFamily="34" charset="0"/>
                <a:cs typeface="Arial" panose="020B0604020202020204" pitchFamily="34" charset="0"/>
              </a:rPr>
              <a:t>PERFORMANCE MEASURE</a:t>
            </a:r>
          </a:p>
        </p:txBody>
      </p:sp>
      <p:sp>
        <p:nvSpPr>
          <p:cNvPr id="25" name="Oval 24"/>
          <p:cNvSpPr/>
          <p:nvPr/>
        </p:nvSpPr>
        <p:spPr>
          <a:xfrm>
            <a:off x="8032753" y="781757"/>
            <a:ext cx="1846280" cy="1699686"/>
          </a:xfrm>
          <a:prstGeom prst="ellipse">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Arvada is a safe and supportive community.</a:t>
            </a:r>
          </a:p>
        </p:txBody>
      </p:sp>
      <p:sp>
        <p:nvSpPr>
          <p:cNvPr id="24" name="Oval 23"/>
          <p:cNvSpPr/>
          <p:nvPr/>
        </p:nvSpPr>
        <p:spPr>
          <a:xfrm>
            <a:off x="6046919" y="810225"/>
            <a:ext cx="1853846" cy="1727001"/>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 Colorado has a prosperous economy.</a:t>
            </a:r>
          </a:p>
        </p:txBody>
      </p:sp>
      <p:sp>
        <p:nvSpPr>
          <p:cNvPr id="26" name="Oval 25"/>
          <p:cNvSpPr/>
          <p:nvPr/>
        </p:nvSpPr>
        <p:spPr>
          <a:xfrm>
            <a:off x="10011022" y="779501"/>
            <a:ext cx="1901846" cy="174934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All </a:t>
            </a:r>
            <a:r>
              <a:rPr lang="en-US" sz="1400" dirty="0" err="1">
                <a:latin typeface="Arial" panose="020B0604020202020204" pitchFamily="34" charset="0"/>
                <a:cs typeface="Arial" panose="020B0604020202020204" pitchFamily="34" charset="0"/>
              </a:rPr>
              <a:t>JeffCo</a:t>
            </a:r>
            <a:r>
              <a:rPr lang="en-US" sz="1400" dirty="0">
                <a:latin typeface="Arial" panose="020B0604020202020204" pitchFamily="34" charset="0"/>
                <a:cs typeface="Arial" panose="020B0604020202020204" pitchFamily="34" charset="0"/>
              </a:rPr>
              <a:t> residents with developmental disabilities are supported</a:t>
            </a:r>
          </a:p>
        </p:txBody>
      </p:sp>
      <p:sp>
        <p:nvSpPr>
          <p:cNvPr id="27" name="Oval 26"/>
          <p:cNvSpPr/>
          <p:nvPr/>
        </p:nvSpPr>
        <p:spPr>
          <a:xfrm>
            <a:off x="6046919" y="2687826"/>
            <a:ext cx="1853846" cy="1727001"/>
          </a:xfrm>
          <a:prstGeom prst="ellipse">
            <a:avLst/>
          </a:prstGeom>
          <a:solidFill>
            <a:srgbClr val="97A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Employment rates</a:t>
            </a:r>
          </a:p>
        </p:txBody>
      </p:sp>
      <p:sp>
        <p:nvSpPr>
          <p:cNvPr id="28" name="Oval 27"/>
          <p:cNvSpPr/>
          <p:nvPr/>
        </p:nvSpPr>
        <p:spPr>
          <a:xfrm>
            <a:off x="8032753" y="2668447"/>
            <a:ext cx="1846280" cy="1709279"/>
          </a:xfrm>
          <a:prstGeom prst="ellipse">
            <a:avLst/>
          </a:prstGeom>
          <a:solidFill>
            <a:srgbClr val="9D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Violent crime rates</a:t>
            </a:r>
          </a:p>
        </p:txBody>
      </p:sp>
      <p:sp>
        <p:nvSpPr>
          <p:cNvPr id="29" name="Oval 28"/>
          <p:cNvSpPr/>
          <p:nvPr/>
        </p:nvSpPr>
        <p:spPr>
          <a:xfrm>
            <a:off x="10011021" y="2672939"/>
            <a:ext cx="1901846" cy="174934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Mental health supports available</a:t>
            </a:r>
          </a:p>
        </p:txBody>
      </p:sp>
      <p:sp>
        <p:nvSpPr>
          <p:cNvPr id="7" name="Oval 6"/>
          <p:cNvSpPr/>
          <p:nvPr/>
        </p:nvSpPr>
        <p:spPr>
          <a:xfrm>
            <a:off x="8563429" y="4545901"/>
            <a:ext cx="2513644" cy="2156712"/>
          </a:xfrm>
          <a:prstGeom prst="ellipse">
            <a:avLst/>
          </a:prstGeom>
          <a:solidFill>
            <a:srgbClr val="6D7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 1. How much did we do? </a:t>
            </a:r>
            <a:br>
              <a:rPr lang="en-US" sz="12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2. How well did we do it? </a:t>
            </a:r>
            <a:br>
              <a:rPr lang="en-US" sz="12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3. Is anyone better off? </a:t>
            </a:r>
            <a:endParaRPr lang="en-US" sz="1600" dirty="0"/>
          </a:p>
        </p:txBody>
      </p:sp>
    </p:spTree>
    <p:extLst>
      <p:ext uri="{BB962C8B-B14F-4D97-AF65-F5344CB8AC3E}">
        <p14:creationId xmlns:p14="http://schemas.microsoft.com/office/powerpoint/2010/main" val="9252948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Understanding</a:t>
            </a:r>
          </a:p>
        </p:txBody>
      </p:sp>
      <p:sp>
        <p:nvSpPr>
          <p:cNvPr id="3" name="Content Placeholder 2"/>
          <p:cNvSpPr>
            <a:spLocks noGrp="1"/>
          </p:cNvSpPr>
          <p:nvPr>
            <p:ph idx="1"/>
          </p:nvPr>
        </p:nvSpPr>
        <p:spPr>
          <a:xfrm>
            <a:off x="786063" y="1847850"/>
            <a:ext cx="11405938" cy="4504824"/>
          </a:xfrm>
        </p:spPr>
        <p:txBody>
          <a:bodyPr>
            <a:noAutofit/>
          </a:bodyPr>
          <a:lstStyle/>
          <a:p>
            <a:pPr marL="514350" indent="-514350">
              <a:buFont typeface="+mj-lt"/>
              <a:buAutoNum type="arabicPeriod"/>
            </a:pPr>
            <a:r>
              <a:rPr lang="en-US" sz="3000" dirty="0"/>
              <a:t>% of population in poverty 	</a:t>
            </a:r>
          </a:p>
          <a:p>
            <a:pPr marL="514350" indent="-514350">
              <a:buFont typeface="+mj-lt"/>
              <a:buAutoNum type="arabicPeriod"/>
            </a:pPr>
            <a:r>
              <a:rPr lang="en-US" sz="3000" dirty="0"/>
              <a:t>Children are ready for school	</a:t>
            </a:r>
          </a:p>
          <a:p>
            <a:pPr marL="514350" indent="-514350">
              <a:buFont typeface="+mj-lt"/>
              <a:buAutoNum type="arabicPeriod"/>
            </a:pPr>
            <a:r>
              <a:rPr lang="en-US" sz="3000" dirty="0"/>
              <a:t>Attendance rates for afterschool programs</a:t>
            </a:r>
          </a:p>
          <a:p>
            <a:pPr marL="514350" indent="-514350">
              <a:buFont typeface="+mj-lt"/>
              <a:buAutoNum type="arabicPeriod"/>
            </a:pPr>
            <a:r>
              <a:rPr lang="en-US" sz="3000" dirty="0"/>
              <a:t>% of students graduating high school </a:t>
            </a:r>
          </a:p>
          <a:p>
            <a:pPr marL="514350" indent="-514350">
              <a:buFont typeface="+mj-lt"/>
              <a:buAutoNum type="arabicPeriod"/>
            </a:pPr>
            <a:r>
              <a:rPr lang="en-US" sz="3000" dirty="0"/>
              <a:t>Residents eat healthy foods</a:t>
            </a:r>
          </a:p>
          <a:p>
            <a:pPr marL="514350" indent="-514350">
              <a:buFont typeface="+mj-lt"/>
              <a:buAutoNum type="arabicPeriod"/>
            </a:pPr>
            <a:r>
              <a:rPr lang="en-US" sz="3000" dirty="0"/>
              <a:t>% who rated a training “excellent” </a:t>
            </a:r>
          </a:p>
          <a:p>
            <a:pPr marL="514350" indent="-514350">
              <a:buFont typeface="+mj-lt"/>
              <a:buAutoNum type="arabicPeriod"/>
            </a:pPr>
            <a:r>
              <a:rPr lang="en-US" sz="3000" dirty="0"/>
              <a:t>Number of meals served at food bank</a:t>
            </a:r>
          </a:p>
          <a:p>
            <a:pPr marL="514350" indent="-514350">
              <a:buFont typeface="+mj-lt"/>
              <a:buAutoNum type="arabicPeriod"/>
            </a:pPr>
            <a:r>
              <a:rPr lang="en-US" sz="3000" dirty="0"/>
              <a:t>Children live in safe, stable, and supportive</a:t>
            </a:r>
          </a:p>
          <a:p>
            <a:pPr marL="0" indent="0">
              <a:buNone/>
            </a:pPr>
            <a:r>
              <a:rPr lang="en-US" sz="3000" dirty="0"/>
              <a:t>      families and communities</a:t>
            </a:r>
          </a:p>
          <a:p>
            <a:pPr marL="514350" indent="-514350">
              <a:buFont typeface="+mj-lt"/>
              <a:buAutoNum type="arabicPeriod"/>
            </a:pPr>
            <a:endParaRPr lang="en-US" sz="3000" dirty="0"/>
          </a:p>
          <a:p>
            <a:pPr marL="514350" indent="-514350">
              <a:buFont typeface="+mj-lt"/>
              <a:buAutoNum type="arabicPeriod"/>
            </a:pPr>
            <a:endParaRPr lang="en-US" sz="3000" dirty="0"/>
          </a:p>
          <a:p>
            <a:pPr marL="514350" indent="-514350">
              <a:buFont typeface="+mj-lt"/>
              <a:buAutoNum type="arabicPeriod"/>
            </a:pPr>
            <a:endParaRPr lang="en-US" sz="3000" dirty="0"/>
          </a:p>
          <a:p>
            <a:pPr marL="514350" indent="-514350">
              <a:buFont typeface="+mj-lt"/>
              <a:buAutoNum type="arabicPeriod"/>
            </a:pPr>
            <a:endParaRPr lang="en-US" sz="3000" dirty="0"/>
          </a:p>
        </p:txBody>
      </p:sp>
      <p:sp>
        <p:nvSpPr>
          <p:cNvPr id="5" name="TextBox 4"/>
          <p:cNvSpPr txBox="1"/>
          <p:nvPr/>
        </p:nvSpPr>
        <p:spPr>
          <a:xfrm>
            <a:off x="10972800" y="1254034"/>
            <a:ext cx="184731" cy="369332"/>
          </a:xfrm>
          <a:prstGeom prst="rect">
            <a:avLst/>
          </a:prstGeom>
          <a:noFill/>
        </p:spPr>
        <p:txBody>
          <a:bodyPr wrap="none" rtlCol="0">
            <a:spAutoFit/>
          </a:bodyPr>
          <a:lstStyle/>
          <a:p>
            <a:endParaRPr lang="en-US" dirty="0">
              <a:solidFill>
                <a:prstClr val="black"/>
              </a:solidFill>
            </a:endParaRPr>
          </a:p>
        </p:txBody>
      </p:sp>
      <p:sp>
        <p:nvSpPr>
          <p:cNvPr id="6" name="TextBox 5"/>
          <p:cNvSpPr txBox="1"/>
          <p:nvPr/>
        </p:nvSpPr>
        <p:spPr>
          <a:xfrm>
            <a:off x="6379026" y="1847850"/>
            <a:ext cx="2377515" cy="400110"/>
          </a:xfrm>
          <a:prstGeom prst="rect">
            <a:avLst/>
          </a:prstGeom>
          <a:noFill/>
        </p:spPr>
        <p:txBody>
          <a:bodyPr wrap="square" rtlCol="0">
            <a:spAutoFit/>
          </a:bodyPr>
          <a:lstStyle/>
          <a:p>
            <a:r>
              <a:rPr lang="en-US" sz="2000" b="1" dirty="0">
                <a:solidFill>
                  <a:srgbClr val="9DC0C4"/>
                </a:solidFill>
                <a:latin typeface="Arial" panose="020B0604020202020204" pitchFamily="34" charset="0"/>
                <a:cs typeface="Arial" panose="020B0604020202020204" pitchFamily="34" charset="0"/>
              </a:rPr>
              <a:t>INDICATOR</a:t>
            </a:r>
          </a:p>
        </p:txBody>
      </p:sp>
      <p:sp>
        <p:nvSpPr>
          <p:cNvPr id="7" name="TextBox 6"/>
          <p:cNvSpPr txBox="1"/>
          <p:nvPr/>
        </p:nvSpPr>
        <p:spPr>
          <a:xfrm>
            <a:off x="7910776" y="3450657"/>
            <a:ext cx="2377515" cy="400110"/>
          </a:xfrm>
          <a:prstGeom prst="rect">
            <a:avLst/>
          </a:prstGeom>
          <a:noFill/>
        </p:spPr>
        <p:txBody>
          <a:bodyPr wrap="square" rtlCol="0">
            <a:spAutoFit/>
          </a:bodyPr>
          <a:lstStyle/>
          <a:p>
            <a:r>
              <a:rPr lang="en-US" sz="2000" b="1" dirty="0">
                <a:solidFill>
                  <a:srgbClr val="9DC0C4"/>
                </a:solidFill>
                <a:latin typeface="Arial" panose="020B0604020202020204" pitchFamily="34" charset="0"/>
                <a:cs typeface="Arial" panose="020B0604020202020204" pitchFamily="34" charset="0"/>
              </a:rPr>
              <a:t>INDICATOR</a:t>
            </a:r>
          </a:p>
        </p:txBody>
      </p:sp>
      <p:sp>
        <p:nvSpPr>
          <p:cNvPr id="8" name="TextBox 7"/>
          <p:cNvSpPr txBox="1"/>
          <p:nvPr/>
        </p:nvSpPr>
        <p:spPr>
          <a:xfrm>
            <a:off x="6489032" y="2403031"/>
            <a:ext cx="2377515" cy="400110"/>
          </a:xfrm>
          <a:prstGeom prst="rect">
            <a:avLst/>
          </a:prstGeom>
          <a:noFill/>
        </p:spPr>
        <p:txBody>
          <a:bodyPr wrap="square" rtlCol="0">
            <a:spAutoFit/>
          </a:bodyPr>
          <a:lstStyle/>
          <a:p>
            <a:r>
              <a:rPr lang="en-US" sz="2000" b="1" dirty="0">
                <a:solidFill>
                  <a:srgbClr val="9DC0C4"/>
                </a:solidFill>
                <a:latin typeface="Arial" panose="020B0604020202020204" pitchFamily="34" charset="0"/>
                <a:cs typeface="Arial" panose="020B0604020202020204" pitchFamily="34" charset="0"/>
              </a:rPr>
              <a:t>RESULT</a:t>
            </a:r>
          </a:p>
        </p:txBody>
      </p:sp>
      <p:sp>
        <p:nvSpPr>
          <p:cNvPr id="9" name="TextBox 8"/>
          <p:cNvSpPr txBox="1"/>
          <p:nvPr/>
        </p:nvSpPr>
        <p:spPr>
          <a:xfrm>
            <a:off x="6489032" y="4008066"/>
            <a:ext cx="2377515" cy="400110"/>
          </a:xfrm>
          <a:prstGeom prst="rect">
            <a:avLst/>
          </a:prstGeom>
          <a:noFill/>
        </p:spPr>
        <p:txBody>
          <a:bodyPr wrap="square" rtlCol="0">
            <a:spAutoFit/>
          </a:bodyPr>
          <a:lstStyle/>
          <a:p>
            <a:r>
              <a:rPr lang="en-US" sz="2000" b="1">
                <a:solidFill>
                  <a:srgbClr val="9DC0C4"/>
                </a:solidFill>
                <a:latin typeface="Arial" panose="020B0604020202020204" pitchFamily="34" charset="0"/>
                <a:cs typeface="Arial" panose="020B0604020202020204" pitchFamily="34" charset="0"/>
              </a:rPr>
              <a:t>RESULT</a:t>
            </a:r>
            <a:endParaRPr lang="en-US" sz="2000" b="1" dirty="0">
              <a:solidFill>
                <a:srgbClr val="9DC0C4"/>
              </a:solidFill>
              <a:latin typeface="Arial" panose="020B0604020202020204" pitchFamily="34" charset="0"/>
              <a:cs typeface="Arial" panose="020B0604020202020204" pitchFamily="34" charset="0"/>
            </a:endParaRPr>
          </a:p>
        </p:txBody>
      </p:sp>
      <p:sp>
        <p:nvSpPr>
          <p:cNvPr id="10" name="TextBox 9"/>
          <p:cNvSpPr txBox="1"/>
          <p:nvPr/>
        </p:nvSpPr>
        <p:spPr>
          <a:xfrm>
            <a:off x="6722018" y="6170305"/>
            <a:ext cx="2377515" cy="400110"/>
          </a:xfrm>
          <a:prstGeom prst="rect">
            <a:avLst/>
          </a:prstGeom>
          <a:noFill/>
        </p:spPr>
        <p:txBody>
          <a:bodyPr wrap="square" rtlCol="0">
            <a:spAutoFit/>
          </a:bodyPr>
          <a:lstStyle/>
          <a:p>
            <a:r>
              <a:rPr lang="en-US" sz="2000" b="1">
                <a:solidFill>
                  <a:srgbClr val="9DC0C4"/>
                </a:solidFill>
                <a:latin typeface="Arial" panose="020B0604020202020204" pitchFamily="34" charset="0"/>
                <a:cs typeface="Arial" panose="020B0604020202020204" pitchFamily="34" charset="0"/>
              </a:rPr>
              <a:t>RESULT</a:t>
            </a:r>
            <a:endParaRPr lang="en-US" sz="2000" b="1" dirty="0">
              <a:solidFill>
                <a:srgbClr val="9DC0C4"/>
              </a:solidFill>
              <a:latin typeface="Arial" panose="020B0604020202020204" pitchFamily="34" charset="0"/>
              <a:cs typeface="Arial" panose="020B0604020202020204" pitchFamily="34" charset="0"/>
            </a:endParaRPr>
          </a:p>
        </p:txBody>
      </p:sp>
      <p:sp>
        <p:nvSpPr>
          <p:cNvPr id="11" name="TextBox 10"/>
          <p:cNvSpPr txBox="1"/>
          <p:nvPr/>
        </p:nvSpPr>
        <p:spPr>
          <a:xfrm>
            <a:off x="8632555" y="2926844"/>
            <a:ext cx="3828081" cy="400110"/>
          </a:xfrm>
          <a:prstGeom prst="rect">
            <a:avLst/>
          </a:prstGeom>
          <a:noFill/>
        </p:spPr>
        <p:txBody>
          <a:bodyPr wrap="square" rtlCol="0">
            <a:spAutoFit/>
          </a:bodyPr>
          <a:lstStyle/>
          <a:p>
            <a:r>
              <a:rPr lang="en-US" sz="2000" b="1" dirty="0">
                <a:solidFill>
                  <a:srgbClr val="9DC0C4"/>
                </a:solidFill>
                <a:latin typeface="Arial" panose="020B0604020202020204" pitchFamily="34" charset="0"/>
                <a:cs typeface="Arial" panose="020B0604020202020204" pitchFamily="34" charset="0"/>
              </a:rPr>
              <a:t>PERFORMANCE MEASURE</a:t>
            </a:r>
          </a:p>
        </p:txBody>
      </p:sp>
      <p:sp>
        <p:nvSpPr>
          <p:cNvPr id="12" name="TextBox 11"/>
          <p:cNvSpPr txBox="1"/>
          <p:nvPr/>
        </p:nvSpPr>
        <p:spPr>
          <a:xfrm>
            <a:off x="7246124" y="4563964"/>
            <a:ext cx="3828081" cy="400110"/>
          </a:xfrm>
          <a:prstGeom prst="rect">
            <a:avLst/>
          </a:prstGeom>
          <a:noFill/>
        </p:spPr>
        <p:txBody>
          <a:bodyPr wrap="square" rtlCol="0">
            <a:spAutoFit/>
          </a:bodyPr>
          <a:lstStyle/>
          <a:p>
            <a:r>
              <a:rPr lang="en-US" sz="2000" b="1" dirty="0">
                <a:solidFill>
                  <a:srgbClr val="9DC0C4"/>
                </a:solidFill>
                <a:latin typeface="Arial" panose="020B0604020202020204" pitchFamily="34" charset="0"/>
                <a:cs typeface="Arial" panose="020B0604020202020204" pitchFamily="34" charset="0"/>
              </a:rPr>
              <a:t>PERFORMANCE MEASURE</a:t>
            </a:r>
          </a:p>
        </p:txBody>
      </p:sp>
      <p:sp>
        <p:nvSpPr>
          <p:cNvPr id="13" name="TextBox 12"/>
          <p:cNvSpPr txBox="1"/>
          <p:nvPr/>
        </p:nvSpPr>
        <p:spPr>
          <a:xfrm>
            <a:off x="8056535" y="5147995"/>
            <a:ext cx="3828081" cy="400110"/>
          </a:xfrm>
          <a:prstGeom prst="rect">
            <a:avLst/>
          </a:prstGeom>
          <a:noFill/>
        </p:spPr>
        <p:txBody>
          <a:bodyPr wrap="square" rtlCol="0">
            <a:spAutoFit/>
          </a:bodyPr>
          <a:lstStyle/>
          <a:p>
            <a:r>
              <a:rPr lang="en-US" sz="2000" b="1" dirty="0">
                <a:solidFill>
                  <a:srgbClr val="9DC0C4"/>
                </a:solidFill>
                <a:latin typeface="Arial" panose="020B0604020202020204" pitchFamily="34" charset="0"/>
                <a:cs typeface="Arial" panose="020B0604020202020204" pitchFamily="34" charset="0"/>
              </a:rPr>
              <a:t>PERFORMANCE MEASURE</a:t>
            </a:r>
          </a:p>
        </p:txBody>
      </p:sp>
    </p:spTree>
    <p:extLst>
      <p:ext uri="{BB962C8B-B14F-4D97-AF65-F5344CB8AC3E}">
        <p14:creationId xmlns:p14="http://schemas.microsoft.com/office/powerpoint/2010/main" val="120164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 the Curve </a:t>
            </a:r>
            <a:br>
              <a:rPr lang="en-US" dirty="0"/>
            </a:br>
            <a:r>
              <a:rPr lang="en-US" dirty="0"/>
              <a:t>Thinking</a:t>
            </a:r>
          </a:p>
        </p:txBody>
      </p:sp>
      <p:sp>
        <p:nvSpPr>
          <p:cNvPr id="3" name="Text Placeholder 2"/>
          <p:cNvSpPr>
            <a:spLocks noGrp="1"/>
          </p:cNvSpPr>
          <p:nvPr>
            <p:ph type="body" idx="1"/>
          </p:nvPr>
        </p:nvSpPr>
        <p:spPr/>
        <p:txBody>
          <a:bodyPr/>
          <a:lstStyle/>
          <a:p>
            <a:r>
              <a:rPr lang="en-US" dirty="0"/>
              <a:t>Case Study and Practice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821" y="1334408"/>
            <a:ext cx="2700266" cy="2700266"/>
          </a:xfrm>
          <a:prstGeom prst="rect">
            <a:avLst/>
          </a:prstGeom>
        </p:spPr>
      </p:pic>
    </p:spTree>
    <p:extLst>
      <p:ext uri="{BB962C8B-B14F-4D97-AF65-F5344CB8AC3E}">
        <p14:creationId xmlns:p14="http://schemas.microsoft.com/office/powerpoint/2010/main" val="898323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0D50-5C85-324D-9256-82D21B0D19B4}"/>
              </a:ext>
            </a:extLst>
          </p:cNvPr>
          <p:cNvSpPr>
            <a:spLocks noGrp="1"/>
          </p:cNvSpPr>
          <p:nvPr>
            <p:ph type="title"/>
          </p:nvPr>
        </p:nvSpPr>
        <p:spPr/>
        <p:txBody>
          <a:bodyPr/>
          <a:lstStyle/>
          <a:p>
            <a:r>
              <a:rPr lang="en-US" dirty="0"/>
              <a:t>Turn the Curve</a:t>
            </a:r>
          </a:p>
        </p:txBody>
      </p:sp>
      <p:sp>
        <p:nvSpPr>
          <p:cNvPr id="3" name="Content Placeholder 2">
            <a:extLst>
              <a:ext uri="{FF2B5EF4-FFF2-40B4-BE49-F238E27FC236}">
                <a16:creationId xmlns:a16="http://schemas.microsoft.com/office/drawing/2014/main" id="{06BF244F-5FC9-204F-90E8-BBA064E9CB2C}"/>
              </a:ext>
            </a:extLst>
          </p:cNvPr>
          <p:cNvSpPr>
            <a:spLocks noGrp="1"/>
          </p:cNvSpPr>
          <p:nvPr>
            <p:ph idx="1"/>
          </p:nvPr>
        </p:nvSpPr>
        <p:spPr>
          <a:xfrm>
            <a:off x="748304" y="2602748"/>
            <a:ext cx="9971314" cy="2885515"/>
          </a:xfrm>
        </p:spPr>
        <p:txBody>
          <a:bodyPr>
            <a:normAutofit/>
          </a:bodyPr>
          <a:lstStyle/>
          <a:p>
            <a:pPr marL="0" indent="0" algn="ctr">
              <a:buNone/>
            </a:pPr>
            <a:r>
              <a:rPr lang="en-US" sz="5400" b="1" dirty="0">
                <a:solidFill>
                  <a:srgbClr val="97A825"/>
                </a:solidFill>
              </a:rPr>
              <a:t>“Getting from </a:t>
            </a:r>
          </a:p>
          <a:p>
            <a:pPr marL="0" indent="0" algn="ctr">
              <a:buNone/>
            </a:pPr>
            <a:r>
              <a:rPr lang="en-US" sz="5400" b="1" dirty="0">
                <a:solidFill>
                  <a:srgbClr val="97A825"/>
                </a:solidFill>
              </a:rPr>
              <a:t>Talk to Action”</a:t>
            </a:r>
          </a:p>
        </p:txBody>
      </p:sp>
      <p:pic>
        <p:nvPicPr>
          <p:cNvPr id="5" name="Picture 4">
            <a:extLst>
              <a:ext uri="{FF2B5EF4-FFF2-40B4-BE49-F238E27FC236}">
                <a16:creationId xmlns:a16="http://schemas.microsoft.com/office/drawing/2014/main" id="{EB9E1BB1-F8F6-F147-B6DD-5626B7AAE7C9}"/>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6506" y="3936999"/>
            <a:ext cx="2398059" cy="2398059"/>
          </a:xfrm>
          <a:prstGeom prst="rect">
            <a:avLst/>
          </a:prstGeom>
        </p:spPr>
      </p:pic>
      <p:pic>
        <p:nvPicPr>
          <p:cNvPr id="9" name="Picture 8">
            <a:extLst>
              <a:ext uri="{FF2B5EF4-FFF2-40B4-BE49-F238E27FC236}">
                <a16:creationId xmlns:a16="http://schemas.microsoft.com/office/drawing/2014/main" id="{298FE5D6-8F52-2446-B85F-CD3466681203}"/>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064" t="14500"/>
          <a:stretch/>
        </p:blipFill>
        <p:spPr>
          <a:xfrm>
            <a:off x="8891752" y="3563007"/>
            <a:ext cx="3268869" cy="3142590"/>
          </a:xfrm>
          <a:prstGeom prst="rect">
            <a:avLst/>
          </a:prstGeom>
        </p:spPr>
      </p:pic>
    </p:spTree>
    <p:extLst>
      <p:ext uri="{BB962C8B-B14F-4D97-AF65-F5344CB8AC3E}">
        <p14:creationId xmlns:p14="http://schemas.microsoft.com/office/powerpoint/2010/main" val="2556435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805" y="533081"/>
            <a:ext cx="12046689" cy="42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50000"/>
              </a:lnSpc>
              <a:spcBef>
                <a:spcPct val="50000"/>
              </a:spcBef>
            </a:pPr>
            <a:r>
              <a:rPr lang="en-US" sz="3800" b="1" dirty="0">
                <a:latin typeface="Arial" panose="020B0604020202020204" pitchFamily="34" charset="0"/>
                <a:cs typeface="Arial" panose="020B0604020202020204" pitchFamily="34" charset="0"/>
              </a:rPr>
              <a:t>Results Thinking in Everyday Life: </a:t>
            </a:r>
            <a:r>
              <a:rPr lang="en-US" sz="3800" b="1" u="sng" dirty="0">
                <a:solidFill>
                  <a:srgbClr val="9DC0C4"/>
                </a:solidFill>
                <a:latin typeface="Arial" panose="020B0604020202020204" pitchFamily="34" charset="0"/>
                <a:cs typeface="Arial" panose="020B0604020202020204" pitchFamily="34" charset="0"/>
              </a:rPr>
              <a:t>A Leaking Roof</a:t>
            </a:r>
          </a:p>
        </p:txBody>
      </p:sp>
      <p:sp>
        <p:nvSpPr>
          <p:cNvPr id="36867" name="Text Box 3"/>
          <p:cNvSpPr txBox="1">
            <a:spLocks noChangeArrowheads="1"/>
          </p:cNvSpPr>
          <p:nvPr/>
        </p:nvSpPr>
        <p:spPr bwMode="auto">
          <a:xfrm>
            <a:off x="3200400" y="1371601"/>
            <a:ext cx="2057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800">
                <a:latin typeface="Arial Narrow" charset="0"/>
              </a:rPr>
              <a:t>Experience:</a:t>
            </a:r>
          </a:p>
        </p:txBody>
      </p:sp>
      <p:sp>
        <p:nvSpPr>
          <p:cNvPr id="36868" name="Text Box 4"/>
          <p:cNvSpPr txBox="1">
            <a:spLocks noChangeArrowheads="1"/>
          </p:cNvSpPr>
          <p:nvPr/>
        </p:nvSpPr>
        <p:spPr bwMode="auto">
          <a:xfrm>
            <a:off x="3200400" y="2057401"/>
            <a:ext cx="2057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800">
                <a:latin typeface="Arial Narrow" charset="0"/>
              </a:rPr>
              <a:t>Measure:</a:t>
            </a:r>
          </a:p>
        </p:txBody>
      </p:sp>
      <p:sp>
        <p:nvSpPr>
          <p:cNvPr id="36869" name="Text Box 5"/>
          <p:cNvSpPr txBox="1">
            <a:spLocks noChangeArrowheads="1"/>
          </p:cNvSpPr>
          <p:nvPr/>
        </p:nvSpPr>
        <p:spPr bwMode="auto">
          <a:xfrm>
            <a:off x="3200400" y="3810001"/>
            <a:ext cx="4800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800" dirty="0">
                <a:latin typeface="Arial Narrow" charset="0"/>
              </a:rPr>
              <a:t>Story behind the baseline (causes):</a:t>
            </a:r>
          </a:p>
        </p:txBody>
      </p:sp>
      <p:sp>
        <p:nvSpPr>
          <p:cNvPr id="36870" name="Text Box 6"/>
          <p:cNvSpPr txBox="1">
            <a:spLocks noChangeArrowheads="1"/>
          </p:cNvSpPr>
          <p:nvPr/>
        </p:nvSpPr>
        <p:spPr bwMode="auto">
          <a:xfrm>
            <a:off x="3200400" y="4510088"/>
            <a:ext cx="20574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800">
                <a:latin typeface="Arial Narrow" charset="0"/>
              </a:rPr>
              <a:t>Partners:</a:t>
            </a:r>
          </a:p>
        </p:txBody>
      </p:sp>
      <p:sp>
        <p:nvSpPr>
          <p:cNvPr id="36871" name="Text Box 7"/>
          <p:cNvSpPr txBox="1">
            <a:spLocks noChangeArrowheads="1"/>
          </p:cNvSpPr>
          <p:nvPr/>
        </p:nvSpPr>
        <p:spPr bwMode="auto">
          <a:xfrm>
            <a:off x="3200400" y="5272088"/>
            <a:ext cx="20574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800">
                <a:latin typeface="Arial Narrow" charset="0"/>
              </a:rPr>
              <a:t>What Works:</a:t>
            </a:r>
          </a:p>
        </p:txBody>
      </p:sp>
      <p:sp>
        <p:nvSpPr>
          <p:cNvPr id="36872" name="Text Box 8"/>
          <p:cNvSpPr txBox="1">
            <a:spLocks noChangeArrowheads="1"/>
          </p:cNvSpPr>
          <p:nvPr/>
        </p:nvSpPr>
        <p:spPr bwMode="auto">
          <a:xfrm>
            <a:off x="3200400" y="6034088"/>
            <a:ext cx="20574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lgn="l">
              <a:spcBef>
                <a:spcPct val="50000"/>
              </a:spcBef>
            </a:pPr>
            <a:r>
              <a:rPr lang="en-US" sz="2800">
                <a:latin typeface="Arial Narrow" charset="0"/>
              </a:rPr>
              <a:t>Action Plan:</a:t>
            </a:r>
          </a:p>
        </p:txBody>
      </p:sp>
      <p:sp>
        <p:nvSpPr>
          <p:cNvPr id="36873" name="Line 9"/>
          <p:cNvSpPr>
            <a:spLocks noChangeShapeType="1"/>
          </p:cNvSpPr>
          <p:nvPr/>
        </p:nvSpPr>
        <p:spPr bwMode="auto">
          <a:xfrm>
            <a:off x="5562600" y="1600200"/>
            <a:ext cx="0" cy="1981200"/>
          </a:xfrm>
          <a:prstGeom prst="line">
            <a:avLst/>
          </a:prstGeom>
          <a:noFill/>
          <a:ln w="317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74" name="Line 10"/>
          <p:cNvSpPr>
            <a:spLocks noChangeShapeType="1"/>
          </p:cNvSpPr>
          <p:nvPr/>
        </p:nvSpPr>
        <p:spPr bwMode="auto">
          <a:xfrm>
            <a:off x="5562600" y="3619500"/>
            <a:ext cx="3276600" cy="0"/>
          </a:xfrm>
          <a:prstGeom prst="line">
            <a:avLst/>
          </a:prstGeom>
          <a:noFill/>
          <a:ln w="317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75" name="Line 11"/>
          <p:cNvSpPr>
            <a:spLocks noChangeShapeType="1"/>
          </p:cNvSpPr>
          <p:nvPr/>
        </p:nvSpPr>
        <p:spPr bwMode="auto">
          <a:xfrm>
            <a:off x="5410200" y="3276600"/>
            <a:ext cx="228600"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76" name="Line 12"/>
          <p:cNvSpPr>
            <a:spLocks noChangeShapeType="1"/>
          </p:cNvSpPr>
          <p:nvPr/>
        </p:nvSpPr>
        <p:spPr bwMode="auto">
          <a:xfrm>
            <a:off x="5410200" y="2895600"/>
            <a:ext cx="228600"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77" name="Line 13"/>
          <p:cNvSpPr>
            <a:spLocks noChangeShapeType="1"/>
          </p:cNvSpPr>
          <p:nvPr/>
        </p:nvSpPr>
        <p:spPr bwMode="auto">
          <a:xfrm>
            <a:off x="5410200" y="2514600"/>
            <a:ext cx="228600"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78" name="Line 14"/>
          <p:cNvSpPr>
            <a:spLocks noChangeShapeType="1"/>
          </p:cNvSpPr>
          <p:nvPr/>
        </p:nvSpPr>
        <p:spPr bwMode="auto">
          <a:xfrm>
            <a:off x="5410200" y="2133600"/>
            <a:ext cx="228600"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79" name="Line 15"/>
          <p:cNvSpPr>
            <a:spLocks noChangeShapeType="1"/>
          </p:cNvSpPr>
          <p:nvPr/>
        </p:nvSpPr>
        <p:spPr bwMode="auto">
          <a:xfrm>
            <a:off x="5410200" y="1752600"/>
            <a:ext cx="228600"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80" name="Line 16"/>
          <p:cNvSpPr>
            <a:spLocks noChangeShapeType="1"/>
          </p:cNvSpPr>
          <p:nvPr/>
        </p:nvSpPr>
        <p:spPr bwMode="auto">
          <a:xfrm>
            <a:off x="6019800" y="3657600"/>
            <a:ext cx="0"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81" name="Line 17"/>
          <p:cNvSpPr>
            <a:spLocks noChangeShapeType="1"/>
          </p:cNvSpPr>
          <p:nvPr/>
        </p:nvSpPr>
        <p:spPr bwMode="auto">
          <a:xfrm>
            <a:off x="6019800" y="3581400"/>
            <a:ext cx="0" cy="22860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82" name="Line 18"/>
          <p:cNvSpPr>
            <a:spLocks noChangeShapeType="1"/>
          </p:cNvSpPr>
          <p:nvPr/>
        </p:nvSpPr>
        <p:spPr bwMode="auto">
          <a:xfrm>
            <a:off x="6553200" y="3581400"/>
            <a:ext cx="0" cy="22860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83" name="Line 19"/>
          <p:cNvSpPr>
            <a:spLocks noChangeShapeType="1"/>
          </p:cNvSpPr>
          <p:nvPr/>
        </p:nvSpPr>
        <p:spPr bwMode="auto">
          <a:xfrm>
            <a:off x="7086600" y="3581400"/>
            <a:ext cx="0" cy="22860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84" name="Line 20"/>
          <p:cNvSpPr>
            <a:spLocks noChangeShapeType="1"/>
          </p:cNvSpPr>
          <p:nvPr/>
        </p:nvSpPr>
        <p:spPr bwMode="auto">
          <a:xfrm>
            <a:off x="7620000" y="3581400"/>
            <a:ext cx="0" cy="22860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85" name="Line 21"/>
          <p:cNvSpPr>
            <a:spLocks noChangeShapeType="1"/>
          </p:cNvSpPr>
          <p:nvPr/>
        </p:nvSpPr>
        <p:spPr bwMode="auto">
          <a:xfrm>
            <a:off x="8153400" y="3581400"/>
            <a:ext cx="0" cy="22860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86" name="AutoShape 22"/>
          <p:cNvSpPr>
            <a:spLocks noChangeArrowheads="1"/>
          </p:cNvSpPr>
          <p:nvPr/>
        </p:nvSpPr>
        <p:spPr bwMode="auto">
          <a:xfrm>
            <a:off x="5943600" y="3117850"/>
            <a:ext cx="152400" cy="152400"/>
          </a:xfrm>
          <a:prstGeom prst="flowChartConnector">
            <a:avLst/>
          </a:prstGeom>
          <a:solidFill>
            <a:schemeClr val="tx1"/>
          </a:solidFill>
          <a:ln w="9525">
            <a:solidFill>
              <a:schemeClr val="tx1"/>
            </a:solidFill>
            <a:miter lim="800000"/>
            <a:headEnd/>
            <a:tailEnd/>
          </a:ln>
        </p:spPr>
        <p:txBody>
          <a:bodyPr wrap="none" anchor="ctr"/>
          <a:lstStyle/>
          <a:p>
            <a:endParaRPr lang="en-US"/>
          </a:p>
        </p:txBody>
      </p:sp>
      <p:sp>
        <p:nvSpPr>
          <p:cNvPr id="36887" name="AutoShape 23"/>
          <p:cNvSpPr>
            <a:spLocks noChangeArrowheads="1"/>
          </p:cNvSpPr>
          <p:nvPr/>
        </p:nvSpPr>
        <p:spPr bwMode="auto">
          <a:xfrm>
            <a:off x="6477000" y="3009900"/>
            <a:ext cx="152400" cy="152400"/>
          </a:xfrm>
          <a:prstGeom prst="flowChartConnector">
            <a:avLst/>
          </a:prstGeom>
          <a:solidFill>
            <a:schemeClr val="tx1"/>
          </a:solidFill>
          <a:ln w="9525">
            <a:solidFill>
              <a:schemeClr val="tx1"/>
            </a:solidFill>
            <a:miter lim="800000"/>
            <a:headEnd/>
            <a:tailEnd/>
          </a:ln>
        </p:spPr>
        <p:txBody>
          <a:bodyPr wrap="none" anchor="ctr"/>
          <a:lstStyle/>
          <a:p>
            <a:endParaRPr lang="en-US"/>
          </a:p>
        </p:txBody>
      </p:sp>
      <p:sp>
        <p:nvSpPr>
          <p:cNvPr id="36888" name="AutoShape 24"/>
          <p:cNvSpPr>
            <a:spLocks noChangeArrowheads="1"/>
          </p:cNvSpPr>
          <p:nvPr/>
        </p:nvSpPr>
        <p:spPr bwMode="auto">
          <a:xfrm>
            <a:off x="7010400" y="2692400"/>
            <a:ext cx="152400" cy="152400"/>
          </a:xfrm>
          <a:prstGeom prst="flowChartConnector">
            <a:avLst/>
          </a:prstGeom>
          <a:solidFill>
            <a:schemeClr val="tx1"/>
          </a:solidFill>
          <a:ln w="9525">
            <a:solidFill>
              <a:schemeClr val="tx1"/>
            </a:solidFill>
            <a:miter lim="800000"/>
            <a:headEnd/>
            <a:tailEnd/>
          </a:ln>
        </p:spPr>
        <p:txBody>
          <a:bodyPr wrap="none" anchor="ctr"/>
          <a:lstStyle/>
          <a:p>
            <a:endParaRPr lang="en-US"/>
          </a:p>
        </p:txBody>
      </p:sp>
      <p:sp>
        <p:nvSpPr>
          <p:cNvPr id="36889" name="Line 25"/>
          <p:cNvSpPr>
            <a:spLocks noChangeShapeType="1"/>
          </p:cNvSpPr>
          <p:nvPr/>
        </p:nvSpPr>
        <p:spPr bwMode="auto">
          <a:xfrm flipV="1">
            <a:off x="6026150" y="3092450"/>
            <a:ext cx="520700" cy="101600"/>
          </a:xfrm>
          <a:prstGeom prst="line">
            <a:avLst/>
          </a:prstGeom>
          <a:noFill/>
          <a:ln w="444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890" name="Line 26"/>
          <p:cNvSpPr>
            <a:spLocks noChangeShapeType="1"/>
          </p:cNvSpPr>
          <p:nvPr/>
        </p:nvSpPr>
        <p:spPr bwMode="auto">
          <a:xfrm flipV="1">
            <a:off x="6553200" y="2774950"/>
            <a:ext cx="527050" cy="323850"/>
          </a:xfrm>
          <a:prstGeom prst="line">
            <a:avLst/>
          </a:prstGeom>
          <a:noFill/>
          <a:ln w="444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530459" name="Line 27"/>
          <p:cNvSpPr>
            <a:spLocks noChangeShapeType="1"/>
          </p:cNvSpPr>
          <p:nvPr/>
        </p:nvSpPr>
        <p:spPr bwMode="auto">
          <a:xfrm flipV="1">
            <a:off x="7094539" y="1625601"/>
            <a:ext cx="1233487" cy="1146175"/>
          </a:xfrm>
          <a:prstGeom prst="line">
            <a:avLst/>
          </a:prstGeom>
          <a:noFill/>
          <a:ln w="44450">
            <a:solidFill>
              <a:schemeClr val="tx2"/>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530460" name="Arc 28"/>
          <p:cNvSpPr>
            <a:spLocks/>
          </p:cNvSpPr>
          <p:nvPr/>
        </p:nvSpPr>
        <p:spPr bwMode="auto">
          <a:xfrm>
            <a:off x="7094539" y="2771776"/>
            <a:ext cx="1203325" cy="809625"/>
          </a:xfrm>
          <a:custGeom>
            <a:avLst/>
            <a:gdLst>
              <a:gd name="T0" fmla="*/ 0 w 21600"/>
              <a:gd name="T1" fmla="*/ 0 h 21600"/>
              <a:gd name="T2" fmla="*/ 67036623 w 21600"/>
              <a:gd name="T3" fmla="*/ 30346882 h 21600"/>
              <a:gd name="T4" fmla="*/ 0 w 21600"/>
              <a:gd name="T5" fmla="*/ 3034688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44450">
            <a:solidFill>
              <a:schemeClr val="tx2"/>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30461" name="Text Box 29"/>
          <p:cNvSpPr txBox="1">
            <a:spLocks noChangeArrowheads="1"/>
          </p:cNvSpPr>
          <p:nvPr/>
        </p:nvSpPr>
        <p:spPr bwMode="auto">
          <a:xfrm>
            <a:off x="6115050" y="1524000"/>
            <a:ext cx="16573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spcBef>
                <a:spcPct val="50000"/>
              </a:spcBef>
            </a:pPr>
            <a:r>
              <a:rPr lang="en-US" sz="1800" b="1" dirty="0">
                <a:latin typeface="Arial Narrow" charset="0"/>
              </a:rPr>
              <a:t>Inches of Water</a:t>
            </a:r>
          </a:p>
        </p:txBody>
      </p:sp>
      <p:grpSp>
        <p:nvGrpSpPr>
          <p:cNvPr id="2" name="Group 36"/>
          <p:cNvGrpSpPr>
            <a:grpSpLocks/>
          </p:cNvGrpSpPr>
          <p:nvPr/>
        </p:nvGrpSpPr>
        <p:grpSpPr bwMode="auto">
          <a:xfrm>
            <a:off x="7086600" y="2362200"/>
            <a:ext cx="1981200" cy="523875"/>
            <a:chOff x="3312" y="1488"/>
            <a:chExt cx="1248" cy="330"/>
          </a:xfrm>
        </p:grpSpPr>
        <p:sp>
          <p:nvSpPr>
            <p:cNvPr id="36907" name="AutoShape 32"/>
            <p:cNvSpPr>
              <a:spLocks noChangeArrowheads="1"/>
            </p:cNvSpPr>
            <p:nvPr/>
          </p:nvSpPr>
          <p:spPr bwMode="auto">
            <a:xfrm>
              <a:off x="3606" y="1630"/>
              <a:ext cx="96" cy="96"/>
            </a:xfrm>
            <a:prstGeom prst="flowChartConnector">
              <a:avLst/>
            </a:prstGeom>
            <a:solidFill>
              <a:schemeClr val="tx1"/>
            </a:solidFill>
            <a:ln w="9525">
              <a:solidFill>
                <a:schemeClr val="tx1"/>
              </a:solidFill>
              <a:miter lim="800000"/>
              <a:headEnd/>
              <a:tailEnd/>
            </a:ln>
          </p:spPr>
          <p:txBody>
            <a:bodyPr wrap="none" anchor="ctr"/>
            <a:lstStyle/>
            <a:p>
              <a:endParaRPr lang="en-US"/>
            </a:p>
          </p:txBody>
        </p:sp>
        <p:sp>
          <p:nvSpPr>
            <p:cNvPr id="36908" name="Line 33"/>
            <p:cNvSpPr>
              <a:spLocks noChangeShapeType="1"/>
            </p:cNvSpPr>
            <p:nvPr/>
          </p:nvSpPr>
          <p:spPr bwMode="auto">
            <a:xfrm flipV="1">
              <a:off x="3312" y="1694"/>
              <a:ext cx="350" cy="60"/>
            </a:xfrm>
            <a:prstGeom prst="line">
              <a:avLst/>
            </a:prstGeom>
            <a:noFill/>
            <a:ln w="444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6909" name="Text Box 34"/>
            <p:cNvSpPr txBox="1">
              <a:spLocks noChangeArrowheads="1"/>
            </p:cNvSpPr>
            <p:nvPr/>
          </p:nvSpPr>
          <p:spPr bwMode="auto">
            <a:xfrm>
              <a:off x="3696" y="1488"/>
              <a:ext cx="86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spcBef>
                  <a:spcPct val="50000"/>
                </a:spcBef>
              </a:pPr>
              <a:r>
                <a:rPr lang="en-US" sz="2800" b="1" dirty="0">
                  <a:solidFill>
                    <a:srgbClr val="97A825"/>
                  </a:solidFill>
                  <a:latin typeface="Arial Narrow" charset="0"/>
                </a:rPr>
                <a:t>?  Fixed</a:t>
              </a:r>
            </a:p>
          </p:txBody>
        </p:sp>
      </p:grpSp>
      <p:sp>
        <p:nvSpPr>
          <p:cNvPr id="530470" name="Text Box 38"/>
          <p:cNvSpPr txBox="1">
            <a:spLocks noChangeArrowheads="1"/>
          </p:cNvSpPr>
          <p:nvPr/>
        </p:nvSpPr>
        <p:spPr bwMode="auto">
          <a:xfrm>
            <a:off x="8353426" y="1428751"/>
            <a:ext cx="942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spcBef>
                <a:spcPct val="50000"/>
              </a:spcBef>
            </a:pPr>
            <a:r>
              <a:rPr lang="en-US" sz="2000" u="sng">
                <a:latin typeface="Arial Narrow" charset="0"/>
              </a:rPr>
              <a:t>Not</a:t>
            </a:r>
            <a:r>
              <a:rPr lang="en-US" sz="2000">
                <a:latin typeface="Arial Narrow" charset="0"/>
              </a:rPr>
              <a:t> OK</a:t>
            </a:r>
          </a:p>
        </p:txBody>
      </p:sp>
      <p:sp>
        <p:nvSpPr>
          <p:cNvPr id="530471" name="AutoShape 39"/>
          <p:cNvSpPr>
            <a:spLocks noChangeArrowheads="1"/>
          </p:cNvSpPr>
          <p:nvPr/>
        </p:nvSpPr>
        <p:spPr bwMode="auto">
          <a:xfrm>
            <a:off x="1866900" y="1504950"/>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a:p>
        </p:txBody>
      </p:sp>
      <p:sp>
        <p:nvSpPr>
          <p:cNvPr id="530472" name="AutoShape 40"/>
          <p:cNvSpPr>
            <a:spLocks noChangeArrowheads="1"/>
          </p:cNvSpPr>
          <p:nvPr/>
        </p:nvSpPr>
        <p:spPr bwMode="auto">
          <a:xfrm>
            <a:off x="1828800" y="2171700"/>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a:p>
        </p:txBody>
      </p:sp>
      <p:sp>
        <p:nvSpPr>
          <p:cNvPr id="530473" name="AutoShape 41"/>
          <p:cNvSpPr>
            <a:spLocks noChangeArrowheads="1"/>
          </p:cNvSpPr>
          <p:nvPr/>
        </p:nvSpPr>
        <p:spPr bwMode="auto">
          <a:xfrm>
            <a:off x="1790700" y="3943350"/>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sz="2400"/>
          </a:p>
        </p:txBody>
      </p:sp>
      <p:sp>
        <p:nvSpPr>
          <p:cNvPr id="530474" name="AutoShape 42"/>
          <p:cNvSpPr>
            <a:spLocks noChangeArrowheads="1"/>
          </p:cNvSpPr>
          <p:nvPr/>
        </p:nvSpPr>
        <p:spPr bwMode="auto">
          <a:xfrm>
            <a:off x="1771650" y="4648200"/>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sz="2400"/>
          </a:p>
        </p:txBody>
      </p:sp>
      <p:sp>
        <p:nvSpPr>
          <p:cNvPr id="530475" name="AutoShape 43"/>
          <p:cNvSpPr>
            <a:spLocks noChangeArrowheads="1"/>
          </p:cNvSpPr>
          <p:nvPr/>
        </p:nvSpPr>
        <p:spPr bwMode="auto">
          <a:xfrm>
            <a:off x="1733550" y="5391150"/>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sz="2400"/>
          </a:p>
        </p:txBody>
      </p:sp>
      <p:sp>
        <p:nvSpPr>
          <p:cNvPr id="530476" name="AutoShape 44"/>
          <p:cNvSpPr>
            <a:spLocks noChangeArrowheads="1"/>
          </p:cNvSpPr>
          <p:nvPr/>
        </p:nvSpPr>
        <p:spPr bwMode="auto">
          <a:xfrm>
            <a:off x="1676400" y="6210300"/>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sz="2400"/>
          </a:p>
        </p:txBody>
      </p:sp>
      <p:sp>
        <p:nvSpPr>
          <p:cNvPr id="530478" name="AutoShape 46"/>
          <p:cNvSpPr>
            <a:spLocks noChangeArrowheads="1"/>
          </p:cNvSpPr>
          <p:nvPr/>
        </p:nvSpPr>
        <p:spPr bwMode="auto">
          <a:xfrm>
            <a:off x="1790700" y="3952653"/>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sz="2400"/>
          </a:p>
        </p:txBody>
      </p:sp>
      <p:sp>
        <p:nvSpPr>
          <p:cNvPr id="530479" name="AutoShape 47"/>
          <p:cNvSpPr>
            <a:spLocks noChangeArrowheads="1"/>
          </p:cNvSpPr>
          <p:nvPr/>
        </p:nvSpPr>
        <p:spPr bwMode="auto">
          <a:xfrm>
            <a:off x="1771650" y="4648200"/>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sz="2400"/>
          </a:p>
        </p:txBody>
      </p:sp>
      <p:sp>
        <p:nvSpPr>
          <p:cNvPr id="530480" name="AutoShape 48"/>
          <p:cNvSpPr>
            <a:spLocks noChangeArrowheads="1"/>
          </p:cNvSpPr>
          <p:nvPr/>
        </p:nvSpPr>
        <p:spPr bwMode="auto">
          <a:xfrm>
            <a:off x="1733550" y="5400509"/>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sz="2400"/>
          </a:p>
        </p:txBody>
      </p:sp>
      <p:sp>
        <p:nvSpPr>
          <p:cNvPr id="530481" name="AutoShape 49"/>
          <p:cNvSpPr>
            <a:spLocks noChangeArrowheads="1"/>
          </p:cNvSpPr>
          <p:nvPr/>
        </p:nvSpPr>
        <p:spPr bwMode="auto">
          <a:xfrm>
            <a:off x="1676400" y="6219659"/>
            <a:ext cx="1295400" cy="304800"/>
          </a:xfrm>
          <a:prstGeom prst="rightArrow">
            <a:avLst>
              <a:gd name="adj1" fmla="val 50000"/>
              <a:gd name="adj2" fmla="val 106250"/>
            </a:avLst>
          </a:prstGeom>
          <a:solidFill>
            <a:srgbClr val="9DC0C4"/>
          </a:solidFill>
          <a:ln w="9525">
            <a:solidFill>
              <a:schemeClr val="tx1"/>
            </a:solidFill>
            <a:miter lim="800000"/>
            <a:headEnd/>
            <a:tailEnd/>
          </a:ln>
        </p:spPr>
        <p:txBody>
          <a:bodyPr wrap="none" anchor="ctr"/>
          <a:lstStyle/>
          <a:p>
            <a:endParaRPr lang="en-US" sz="2400"/>
          </a:p>
        </p:txBody>
      </p:sp>
      <p:sp>
        <p:nvSpPr>
          <p:cNvPr id="530482" name="Text Box 50"/>
          <p:cNvSpPr txBox="1">
            <a:spLocks noChangeArrowheads="1"/>
          </p:cNvSpPr>
          <p:nvPr/>
        </p:nvSpPr>
        <p:spPr bwMode="auto">
          <a:xfrm>
            <a:off x="8277226" y="3048001"/>
            <a:ext cx="19716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spcBef>
                <a:spcPct val="50000"/>
              </a:spcBef>
            </a:pPr>
            <a:r>
              <a:rPr lang="en-US" sz="2000">
                <a:latin typeface="Arial Narrow" charset="0"/>
              </a:rPr>
              <a:t>Turning the Curve</a:t>
            </a:r>
          </a:p>
        </p:txBody>
      </p:sp>
    </p:spTree>
    <p:extLst>
      <p:ext uri="{BB962C8B-B14F-4D97-AF65-F5344CB8AC3E}">
        <p14:creationId xmlns:p14="http://schemas.microsoft.com/office/powerpoint/2010/main" val="332294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04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04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0461"/>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30459"/>
                                        </p:tgtEl>
                                        <p:attrNameLst>
                                          <p:attrName>style.visibility</p:attrName>
                                        </p:attrNameLst>
                                      </p:cBhvr>
                                      <p:to>
                                        <p:strVal val="visible"/>
                                      </p:to>
                                    </p:set>
                                    <p:animEffect transition="in" filter="wipe(left)">
                                      <p:cBhvr>
                                        <p:cTn id="18" dur="500"/>
                                        <p:tgtEl>
                                          <p:spTgt spid="53045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047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30460"/>
                                        </p:tgtEl>
                                        <p:attrNameLst>
                                          <p:attrName>style.visibility</p:attrName>
                                        </p:attrNameLst>
                                      </p:cBhvr>
                                      <p:to>
                                        <p:strVal val="visible"/>
                                      </p:to>
                                    </p:set>
                                    <p:animEffect transition="in" filter="wipe(left)">
                                      <p:cBhvr>
                                        <p:cTn id="27" dur="500"/>
                                        <p:tgtEl>
                                          <p:spTgt spid="530460"/>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30482"/>
                                        </p:tgtEl>
                                        <p:attrNameLst>
                                          <p:attrName>style.visibility</p:attrName>
                                        </p:attrNameLst>
                                      </p:cBhvr>
                                      <p:to>
                                        <p:strVal val="visible"/>
                                      </p:to>
                                    </p:set>
                                    <p:animEffect transition="in" filter="wipe(left)">
                                      <p:cBhvr>
                                        <p:cTn id="31" dur="500"/>
                                        <p:tgtEl>
                                          <p:spTgt spid="53048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30473"/>
                                        </p:tgtEl>
                                        <p:attrNameLst>
                                          <p:attrName>style.visibility</p:attrName>
                                        </p:attrNameLst>
                                      </p:cBhvr>
                                      <p:to>
                                        <p:strVal val="visible"/>
                                      </p:to>
                                    </p:set>
                                  </p:childTnLst>
                                  <p:subTnLst>
                                    <p:set>
                                      <p:cBhvr override="childStyle">
                                        <p:cTn dur="1" fill="hold" display="0" masterRel="nextClick" afterEffect="1"/>
                                        <p:tgtEl>
                                          <p:spTgt spid="530473"/>
                                        </p:tgtEl>
                                        <p:attrNameLst>
                                          <p:attrName>style.visibility</p:attrName>
                                        </p:attrNameLst>
                                      </p:cBhvr>
                                      <p:to>
                                        <p:strVal val="hidden"/>
                                      </p:to>
                                    </p:set>
                                  </p:sub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30474"/>
                                        </p:tgtEl>
                                        <p:attrNameLst>
                                          <p:attrName>style.visibility</p:attrName>
                                        </p:attrNameLst>
                                      </p:cBhvr>
                                      <p:to>
                                        <p:strVal val="visible"/>
                                      </p:to>
                                    </p:set>
                                  </p:childTnLst>
                                  <p:subTnLst>
                                    <p:set>
                                      <p:cBhvr override="childStyle">
                                        <p:cTn dur="1" fill="hold" display="0" masterRel="nextClick" afterEffect="1"/>
                                        <p:tgtEl>
                                          <p:spTgt spid="530474"/>
                                        </p:tgtEl>
                                        <p:attrNameLst>
                                          <p:attrName>style.visibility</p:attrName>
                                        </p:attrNameLst>
                                      </p:cBhvr>
                                      <p:to>
                                        <p:strVal val="hidden"/>
                                      </p:to>
                                    </p:set>
                                  </p:sub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30475"/>
                                        </p:tgtEl>
                                        <p:attrNameLst>
                                          <p:attrName>style.visibility</p:attrName>
                                        </p:attrNameLst>
                                      </p:cBhvr>
                                      <p:to>
                                        <p:strVal val="visible"/>
                                      </p:to>
                                    </p:set>
                                  </p:childTnLst>
                                  <p:subTnLst>
                                    <p:set>
                                      <p:cBhvr override="childStyle">
                                        <p:cTn dur="1" fill="hold" display="0" masterRel="nextClick" afterEffect="1"/>
                                        <p:tgtEl>
                                          <p:spTgt spid="530475"/>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30476"/>
                                        </p:tgtEl>
                                        <p:attrNameLst>
                                          <p:attrName>style.visibility</p:attrName>
                                        </p:attrNameLst>
                                      </p:cBhvr>
                                      <p:to>
                                        <p:strVal val="visible"/>
                                      </p:to>
                                    </p:set>
                                  </p:childTnLst>
                                  <p:subTnLst>
                                    <p:set>
                                      <p:cBhvr override="childStyle">
                                        <p:cTn dur="1" fill="hold" display="0" masterRel="nextClick" afterEffect="1"/>
                                        <p:tgtEl>
                                          <p:spTgt spid="530476"/>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047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3047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048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30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59" grpId="0" animBg="1"/>
      <p:bldP spid="530460" grpId="0" animBg="1"/>
      <p:bldP spid="530461" grpId="0" autoUpdateAnimBg="0"/>
      <p:bldP spid="530470" grpId="0"/>
      <p:bldP spid="530471" grpId="0" animBg="1"/>
      <p:bldP spid="530472" grpId="0" animBg="1"/>
      <p:bldP spid="530473" grpId="0" animBg="1" autoUpdateAnimBg="0"/>
      <p:bldP spid="530474" grpId="0" animBg="1" autoUpdateAnimBg="0"/>
      <p:bldP spid="530475" grpId="0" animBg="1" autoUpdateAnimBg="0"/>
      <p:bldP spid="530476" grpId="0" animBg="1" autoUpdateAnimBg="0"/>
      <p:bldP spid="530478" grpId="0" animBg="1" autoUpdateAnimBg="0"/>
      <p:bldP spid="530479" grpId="0" animBg="1"/>
      <p:bldP spid="530480" grpId="0" animBg="1"/>
      <p:bldP spid="530481" grpId="0" animBg="1"/>
      <p:bldP spid="53048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1886857" cy="6857999"/>
          </a:xfrm>
          <a:prstGeom prst="rect">
            <a:avLst/>
          </a:prstGeom>
          <a:solidFill>
            <a:srgbClr val="6D7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8"/>
          <p:cNvSpPr txBox="1"/>
          <p:nvPr/>
        </p:nvSpPr>
        <p:spPr>
          <a:xfrm>
            <a:off x="2000249" y="2693610"/>
            <a:ext cx="5452111" cy="452431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latin typeface="Arial" panose="020B0604020202020204" pitchFamily="34" charset="0"/>
                <a:cs typeface="Arial" panose="020B0604020202020204" pitchFamily="34" charset="0"/>
              </a:rPr>
              <a:t>Build Relationships</a:t>
            </a:r>
            <a:br>
              <a:rPr lang="en-US" sz="3200" b="1" dirty="0">
                <a:latin typeface="Arial" panose="020B0604020202020204" pitchFamily="34" charset="0"/>
                <a:cs typeface="Arial" panose="020B0604020202020204" pitchFamily="34" charset="0"/>
              </a:rPr>
            </a:br>
            <a:endParaRPr lang="en-US" sz="3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Develop Capacity</a:t>
            </a:r>
          </a:p>
          <a:p>
            <a:pPr marL="285750" indent="-285750">
              <a:buFont typeface="Arial" panose="020B0604020202020204" pitchFamily="34" charset="0"/>
              <a:buChar char="•"/>
            </a:pPr>
            <a:endParaRPr lang="en-US" sz="3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Catalyze Collective Action</a:t>
            </a:r>
          </a:p>
          <a:p>
            <a:pPr marL="285750" indent="-285750">
              <a:buFont typeface="Arial" panose="020B0604020202020204" pitchFamily="34" charset="0"/>
              <a:buChar char="•"/>
            </a:pPr>
            <a:endParaRPr lang="en-US" sz="3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367068" y="2229255"/>
            <a:ext cx="4181522" cy="4181522"/>
          </a:xfrm>
          <a:prstGeom prst="rect">
            <a:avLst/>
          </a:prstGeom>
        </p:spPr>
      </p:pic>
      <p:sp>
        <p:nvSpPr>
          <p:cNvPr id="4" name="Rectangle 3"/>
          <p:cNvSpPr/>
          <p:nvPr/>
        </p:nvSpPr>
        <p:spPr>
          <a:xfrm>
            <a:off x="1955735" y="229661"/>
            <a:ext cx="9989522" cy="2308324"/>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Purpose and Vision:  </a:t>
            </a:r>
            <a:r>
              <a:rPr lang="en-US" sz="2400" dirty="0">
                <a:latin typeface="Arial" panose="020B0604020202020204" pitchFamily="34" charset="0"/>
                <a:cs typeface="Arial" panose="020B0604020202020204" pitchFamily="34" charset="0"/>
              </a:rPr>
              <a:t>thriving communities in which all participate, prosper, and reach their full potential</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Mission: </a:t>
            </a:r>
            <a:r>
              <a:rPr lang="en-US" sz="2400" dirty="0">
                <a:latin typeface="Arial" panose="020B0604020202020204" pitchFamily="34" charset="0"/>
                <a:cs typeface="Arial" panose="020B0604020202020204" pitchFamily="34" charset="0"/>
              </a:rPr>
              <a:t>to create the conditions for the many to work as one for the good of all</a:t>
            </a:r>
          </a:p>
          <a:p>
            <a:endParaRPr lang="en-US"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002" y="3635042"/>
            <a:ext cx="1320726" cy="132072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92" y="4955767"/>
            <a:ext cx="1537946" cy="153794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002" y="2388477"/>
            <a:ext cx="1246565" cy="1246565"/>
          </a:xfrm>
          <a:prstGeom prst="rect">
            <a:avLst/>
          </a:prstGeom>
        </p:spPr>
      </p:pic>
    </p:spTree>
    <p:extLst>
      <p:ext uri="{BB962C8B-B14F-4D97-AF65-F5344CB8AC3E}">
        <p14:creationId xmlns:p14="http://schemas.microsoft.com/office/powerpoint/2010/main" val="300462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urn-the-Curve_feb201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49919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Strategies.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2772" t="8984" r="15102"/>
          <a:stretch/>
        </p:blipFill>
        <p:spPr>
          <a:xfrm>
            <a:off x="-533400" y="846708"/>
            <a:ext cx="8764588" cy="6011293"/>
          </a:xfrm>
          <a:prstGeom prst="rect">
            <a:avLst/>
          </a:prstGeom>
        </p:spPr>
      </p:pic>
      <p:grpSp>
        <p:nvGrpSpPr>
          <p:cNvPr id="2" name="Group 1">
            <a:extLst>
              <a:ext uri="{FF2B5EF4-FFF2-40B4-BE49-F238E27FC236}">
                <a16:creationId xmlns:a16="http://schemas.microsoft.com/office/drawing/2014/main" id="{474725C0-7D9A-4BE9-A10A-19972C55E099}"/>
              </a:ext>
            </a:extLst>
          </p:cNvPr>
          <p:cNvGrpSpPr/>
          <p:nvPr/>
        </p:nvGrpSpPr>
        <p:grpSpPr>
          <a:xfrm>
            <a:off x="1585645" y="41097"/>
            <a:ext cx="9144000" cy="6858000"/>
            <a:chOff x="1585645" y="41097"/>
            <a:chExt cx="9144000" cy="6858000"/>
          </a:xfrm>
        </p:grpSpPr>
        <p:pic>
          <p:nvPicPr>
            <p:cNvPr id="7" name="Picture 6" descr="Turn-the-Curve_feb201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645" y="41097"/>
              <a:ext cx="9144000" cy="6858000"/>
            </a:xfrm>
            <a:prstGeom prst="rect">
              <a:avLst/>
            </a:prstGeom>
          </p:spPr>
        </p:pic>
        <p:sp>
          <p:nvSpPr>
            <p:cNvPr id="3" name="TextBox 2"/>
            <p:cNvSpPr txBox="1"/>
            <p:nvPr/>
          </p:nvSpPr>
          <p:spPr>
            <a:xfrm>
              <a:off x="5638800" y="801470"/>
              <a:ext cx="3962400" cy="646331"/>
            </a:xfrm>
            <a:prstGeom prst="rect">
              <a:avLst/>
            </a:prstGeom>
            <a:noFill/>
          </p:spPr>
          <p:txBody>
            <a:bodyPr wrap="square" rtlCol="0">
              <a:spAutoFit/>
            </a:bodyPr>
            <a:lstStyle/>
            <a:p>
              <a:r>
                <a:rPr lang="en-US" b="1" dirty="0">
                  <a:solidFill>
                    <a:srgbClr val="C00000"/>
                  </a:solidFill>
                </a:rPr>
                <a:t>Families choose to stay, live, and invest in Prowers County.</a:t>
              </a:r>
            </a:p>
          </p:txBody>
        </p:sp>
        <p:sp>
          <p:nvSpPr>
            <p:cNvPr id="8" name="TextBox 7"/>
            <p:cNvSpPr txBox="1"/>
            <p:nvPr/>
          </p:nvSpPr>
          <p:spPr>
            <a:xfrm>
              <a:off x="5943600" y="2438401"/>
              <a:ext cx="1447800" cy="830997"/>
            </a:xfrm>
            <a:prstGeom prst="rect">
              <a:avLst/>
            </a:prstGeom>
            <a:noFill/>
          </p:spPr>
          <p:txBody>
            <a:bodyPr wrap="square" rtlCol="0">
              <a:spAutoFit/>
            </a:bodyPr>
            <a:lstStyle/>
            <a:p>
              <a:pPr algn="ctr"/>
              <a:r>
                <a:rPr lang="en-US" sz="1600" b="1" dirty="0">
                  <a:solidFill>
                    <a:srgbClr val="C00000"/>
                  </a:solidFill>
                </a:rPr>
                <a:t>Challenging business environment</a:t>
              </a:r>
            </a:p>
          </p:txBody>
        </p:sp>
        <p:sp>
          <p:nvSpPr>
            <p:cNvPr id="9" name="Rectangle 8"/>
            <p:cNvSpPr/>
            <p:nvPr/>
          </p:nvSpPr>
          <p:spPr>
            <a:xfrm>
              <a:off x="7467600" y="3343870"/>
              <a:ext cx="3048000" cy="1077218"/>
            </a:xfrm>
            <a:prstGeom prst="rect">
              <a:avLst/>
            </a:prstGeom>
          </p:spPr>
          <p:txBody>
            <a:bodyPr wrap="square">
              <a:spAutoFit/>
            </a:bodyPr>
            <a:lstStyle/>
            <a:p>
              <a:pPr lvl="0"/>
              <a:r>
                <a:rPr lang="en-US" sz="1600" b="1" dirty="0">
                  <a:solidFill>
                    <a:srgbClr val="C00000"/>
                  </a:solidFill>
                </a:rPr>
                <a:t>City leaders, elected leaders, economic development orgs, business owners, community colleges </a:t>
              </a:r>
            </a:p>
          </p:txBody>
        </p:sp>
        <p:sp>
          <p:nvSpPr>
            <p:cNvPr id="10" name="TextBox 9"/>
            <p:cNvSpPr txBox="1"/>
            <p:nvPr/>
          </p:nvSpPr>
          <p:spPr>
            <a:xfrm>
              <a:off x="5867400" y="1607404"/>
              <a:ext cx="1447800" cy="584775"/>
            </a:xfrm>
            <a:prstGeom prst="rect">
              <a:avLst/>
            </a:prstGeom>
            <a:noFill/>
          </p:spPr>
          <p:txBody>
            <a:bodyPr wrap="square" rtlCol="0">
              <a:spAutoFit/>
            </a:bodyPr>
            <a:lstStyle/>
            <a:p>
              <a:pPr algn="ctr"/>
              <a:r>
                <a:rPr lang="en-US" sz="1600" b="1" dirty="0">
                  <a:solidFill>
                    <a:srgbClr val="C00000"/>
                  </a:solidFill>
                </a:rPr>
                <a:t>Net Migration Rates</a:t>
              </a:r>
            </a:p>
          </p:txBody>
        </p:sp>
        <p:sp>
          <p:nvSpPr>
            <p:cNvPr id="11" name="Rectangle 10"/>
            <p:cNvSpPr/>
            <p:nvPr/>
          </p:nvSpPr>
          <p:spPr>
            <a:xfrm>
              <a:off x="7391400" y="4419600"/>
              <a:ext cx="3200400" cy="1077218"/>
            </a:xfrm>
            <a:prstGeom prst="rect">
              <a:avLst/>
            </a:prstGeom>
          </p:spPr>
          <p:txBody>
            <a:bodyPr wrap="square">
              <a:spAutoFit/>
            </a:bodyPr>
            <a:lstStyle/>
            <a:p>
              <a:pPr lvl="0"/>
              <a:r>
                <a:rPr lang="en-US" sz="1600" b="1" dirty="0">
                  <a:solidFill>
                    <a:srgbClr val="C00000"/>
                  </a:solidFill>
                </a:rPr>
                <a:t>Brainstormed list of strategies and prioritized based on strategies with highest feasibility, impact, and interest</a:t>
              </a:r>
            </a:p>
          </p:txBody>
        </p:sp>
        <p:sp>
          <p:nvSpPr>
            <p:cNvPr id="12" name="Rectangle 11"/>
            <p:cNvSpPr/>
            <p:nvPr/>
          </p:nvSpPr>
          <p:spPr>
            <a:xfrm>
              <a:off x="7391400" y="5562601"/>
              <a:ext cx="3048000" cy="830997"/>
            </a:xfrm>
            <a:prstGeom prst="rect">
              <a:avLst/>
            </a:prstGeom>
          </p:spPr>
          <p:txBody>
            <a:bodyPr wrap="square">
              <a:spAutoFit/>
            </a:bodyPr>
            <a:lstStyle/>
            <a:p>
              <a:pPr lvl="0"/>
              <a:r>
                <a:rPr lang="en-US" sz="1600" b="1" dirty="0">
                  <a:solidFill>
                    <a:srgbClr val="C00000"/>
                  </a:solidFill>
                </a:rPr>
                <a:t>Action teams currently working on the top 6 strategies. Each team has an action plan.</a:t>
              </a:r>
            </a:p>
          </p:txBody>
        </p:sp>
      </p:grpSp>
    </p:spTree>
    <p:extLst>
      <p:ext uri="{BB962C8B-B14F-4D97-AF65-F5344CB8AC3E}">
        <p14:creationId xmlns:p14="http://schemas.microsoft.com/office/powerpoint/2010/main" val="2578508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635681-2692-4BBB-A2E9-6EDF281D7B7E}"/>
              </a:ext>
            </a:extLst>
          </p:cNvPr>
          <p:cNvPicPr>
            <a:picLocks noChangeAspect="1"/>
          </p:cNvPicPr>
          <p:nvPr/>
        </p:nvPicPr>
        <p:blipFill>
          <a:blip r:embed="rId3"/>
          <a:stretch>
            <a:fillRect/>
          </a:stretch>
        </p:blipFill>
        <p:spPr>
          <a:xfrm>
            <a:off x="179219" y="3331346"/>
            <a:ext cx="5589307" cy="3168866"/>
          </a:xfrm>
          <a:prstGeom prst="rect">
            <a:avLst/>
          </a:prstGeom>
        </p:spPr>
      </p:pic>
      <p:pic>
        <p:nvPicPr>
          <p:cNvPr id="2" name="Picture 1">
            <a:extLst>
              <a:ext uri="{FF2B5EF4-FFF2-40B4-BE49-F238E27FC236}">
                <a16:creationId xmlns:a16="http://schemas.microsoft.com/office/drawing/2014/main" id="{2A1BF065-5D93-4464-9204-B4EA6579489E}"/>
              </a:ext>
            </a:extLst>
          </p:cNvPr>
          <p:cNvPicPr>
            <a:picLocks noChangeAspect="1"/>
          </p:cNvPicPr>
          <p:nvPr/>
        </p:nvPicPr>
        <p:blipFill>
          <a:blip r:embed="rId4"/>
          <a:stretch>
            <a:fillRect/>
          </a:stretch>
        </p:blipFill>
        <p:spPr>
          <a:xfrm>
            <a:off x="8774886" y="360334"/>
            <a:ext cx="2671676" cy="2906262"/>
          </a:xfrm>
          <a:prstGeom prst="rect">
            <a:avLst/>
          </a:prstGeom>
        </p:spPr>
      </p:pic>
      <p:pic>
        <p:nvPicPr>
          <p:cNvPr id="3" name="Picture 2">
            <a:extLst>
              <a:ext uri="{FF2B5EF4-FFF2-40B4-BE49-F238E27FC236}">
                <a16:creationId xmlns:a16="http://schemas.microsoft.com/office/drawing/2014/main" id="{EE52FB57-8D4B-404C-A3F7-525702CEC1E8}"/>
              </a:ext>
            </a:extLst>
          </p:cNvPr>
          <p:cNvPicPr>
            <a:picLocks noChangeAspect="1"/>
          </p:cNvPicPr>
          <p:nvPr/>
        </p:nvPicPr>
        <p:blipFill>
          <a:blip r:embed="rId5"/>
          <a:stretch>
            <a:fillRect/>
          </a:stretch>
        </p:blipFill>
        <p:spPr>
          <a:xfrm>
            <a:off x="6274441" y="3793790"/>
            <a:ext cx="5226866" cy="2458630"/>
          </a:xfrm>
          <a:prstGeom prst="rect">
            <a:avLst/>
          </a:prstGeom>
        </p:spPr>
      </p:pic>
      <p:pic>
        <p:nvPicPr>
          <p:cNvPr id="4" name="Picture 3">
            <a:extLst>
              <a:ext uri="{FF2B5EF4-FFF2-40B4-BE49-F238E27FC236}">
                <a16:creationId xmlns:a16="http://schemas.microsoft.com/office/drawing/2014/main" id="{CD0BB597-4DE0-4796-A923-E2623C91584F}"/>
              </a:ext>
            </a:extLst>
          </p:cNvPr>
          <p:cNvPicPr>
            <a:picLocks noChangeAspect="1"/>
          </p:cNvPicPr>
          <p:nvPr/>
        </p:nvPicPr>
        <p:blipFill>
          <a:blip r:embed="rId6"/>
          <a:stretch>
            <a:fillRect/>
          </a:stretch>
        </p:blipFill>
        <p:spPr>
          <a:xfrm>
            <a:off x="6113937" y="1620941"/>
            <a:ext cx="2900276" cy="1970464"/>
          </a:xfrm>
          <a:prstGeom prst="rect">
            <a:avLst/>
          </a:prstGeom>
        </p:spPr>
      </p:pic>
      <p:pic>
        <p:nvPicPr>
          <p:cNvPr id="5" name="Picture 4">
            <a:extLst>
              <a:ext uri="{FF2B5EF4-FFF2-40B4-BE49-F238E27FC236}">
                <a16:creationId xmlns:a16="http://schemas.microsoft.com/office/drawing/2014/main" id="{A40443D2-D3CF-410D-8B3B-A5F0725311A6}"/>
              </a:ext>
            </a:extLst>
          </p:cNvPr>
          <p:cNvPicPr>
            <a:picLocks noChangeAspect="1"/>
          </p:cNvPicPr>
          <p:nvPr/>
        </p:nvPicPr>
        <p:blipFill>
          <a:blip r:embed="rId7"/>
          <a:stretch>
            <a:fillRect/>
          </a:stretch>
        </p:blipFill>
        <p:spPr>
          <a:xfrm>
            <a:off x="4036289" y="1836046"/>
            <a:ext cx="2039006" cy="1087866"/>
          </a:xfrm>
          <a:prstGeom prst="rect">
            <a:avLst/>
          </a:prstGeom>
        </p:spPr>
      </p:pic>
      <p:pic>
        <p:nvPicPr>
          <p:cNvPr id="6" name="Picture 5">
            <a:extLst>
              <a:ext uri="{FF2B5EF4-FFF2-40B4-BE49-F238E27FC236}">
                <a16:creationId xmlns:a16="http://schemas.microsoft.com/office/drawing/2014/main" id="{EE1125AE-F46E-4A8B-A6C4-81E0B13E96BE}"/>
              </a:ext>
            </a:extLst>
          </p:cNvPr>
          <p:cNvPicPr>
            <a:picLocks noChangeAspect="1"/>
          </p:cNvPicPr>
          <p:nvPr/>
        </p:nvPicPr>
        <p:blipFill>
          <a:blip r:embed="rId8"/>
          <a:stretch>
            <a:fillRect/>
          </a:stretch>
        </p:blipFill>
        <p:spPr>
          <a:xfrm>
            <a:off x="4516880" y="2831633"/>
            <a:ext cx="1251646" cy="2906262"/>
          </a:xfrm>
          <a:prstGeom prst="rect">
            <a:avLst/>
          </a:prstGeom>
        </p:spPr>
      </p:pic>
      <p:pic>
        <p:nvPicPr>
          <p:cNvPr id="7" name="Picture 6">
            <a:extLst>
              <a:ext uri="{FF2B5EF4-FFF2-40B4-BE49-F238E27FC236}">
                <a16:creationId xmlns:a16="http://schemas.microsoft.com/office/drawing/2014/main" id="{9BC616DA-6402-4B99-B944-87984F86B40E}"/>
              </a:ext>
            </a:extLst>
          </p:cNvPr>
          <p:cNvPicPr>
            <a:picLocks noChangeAspect="1"/>
          </p:cNvPicPr>
          <p:nvPr/>
        </p:nvPicPr>
        <p:blipFill>
          <a:blip r:embed="rId9"/>
          <a:stretch>
            <a:fillRect/>
          </a:stretch>
        </p:blipFill>
        <p:spPr>
          <a:xfrm>
            <a:off x="151483" y="1434440"/>
            <a:ext cx="3775046" cy="1832156"/>
          </a:xfrm>
          <a:prstGeom prst="rect">
            <a:avLst/>
          </a:prstGeom>
        </p:spPr>
      </p:pic>
    </p:spTree>
    <p:extLst>
      <p:ext uri="{BB962C8B-B14F-4D97-AF65-F5344CB8AC3E}">
        <p14:creationId xmlns:p14="http://schemas.microsoft.com/office/powerpoint/2010/main" val="41655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3DCDFA-82C1-4827-BF2F-C8C412EF4966}"/>
              </a:ext>
            </a:extLst>
          </p:cNvPr>
          <p:cNvSpPr>
            <a:spLocks noGrp="1"/>
          </p:cNvSpPr>
          <p:nvPr>
            <p:ph type="title"/>
          </p:nvPr>
        </p:nvSpPr>
        <p:spPr/>
        <p:txBody>
          <a:bodyPr/>
          <a:lstStyle/>
          <a:p>
            <a:r>
              <a:rPr lang="en-US" dirty="0"/>
              <a:t>Strategy as Hypothesis Testing</a:t>
            </a:r>
          </a:p>
        </p:txBody>
      </p:sp>
      <p:graphicFrame>
        <p:nvGraphicFramePr>
          <p:cNvPr id="7" name="Content Placeholder 6">
            <a:extLst>
              <a:ext uri="{FF2B5EF4-FFF2-40B4-BE49-F238E27FC236}">
                <a16:creationId xmlns:a16="http://schemas.microsoft.com/office/drawing/2014/main" id="{12EC397F-14A4-4C6E-BE89-CCEEB5B82AF2}"/>
              </a:ext>
            </a:extLst>
          </p:cNvPr>
          <p:cNvGraphicFramePr>
            <a:graphicFrameLocks noGrp="1"/>
          </p:cNvGraphicFramePr>
          <p:nvPr>
            <p:ph idx="1"/>
            <p:extLst>
              <p:ext uri="{D42A27DB-BD31-4B8C-83A1-F6EECF244321}">
                <p14:modId xmlns:p14="http://schemas.microsoft.com/office/powerpoint/2010/main" val="747756686"/>
              </p:ext>
            </p:extLst>
          </p:nvPr>
        </p:nvGraphicFramePr>
        <p:xfrm>
          <a:off x="1382713" y="1847850"/>
          <a:ext cx="99710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90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9C7E7D3-1A7F-4278-98C3-8188F8B076A4}"/>
              </a:ext>
            </a:extLst>
          </p:cNvPr>
          <p:cNvGraphicFramePr>
            <a:graphicFrameLocks noGrp="1"/>
          </p:cNvGraphicFramePr>
          <p:nvPr>
            <p:ph idx="1"/>
            <p:extLst>
              <p:ext uri="{D42A27DB-BD31-4B8C-83A1-F6EECF244321}">
                <p14:modId xmlns:p14="http://schemas.microsoft.com/office/powerpoint/2010/main" val="1667582068"/>
              </p:ext>
            </p:extLst>
          </p:nvPr>
        </p:nvGraphicFramePr>
        <p:xfrm>
          <a:off x="2342356" y="2568258"/>
          <a:ext cx="7507287" cy="2199640"/>
        </p:xfrm>
        <a:graphic>
          <a:graphicData uri="http://schemas.openxmlformats.org/drawingml/2006/table">
            <a:tbl>
              <a:tblPr firstRow="1" bandRow="1">
                <a:tableStyleId>{5C22544A-7EE6-4342-B048-85BDC9FD1C3A}</a:tableStyleId>
              </a:tblPr>
              <a:tblGrid>
                <a:gridCol w="2502429">
                  <a:extLst>
                    <a:ext uri="{9D8B030D-6E8A-4147-A177-3AD203B41FA5}">
                      <a16:colId xmlns:a16="http://schemas.microsoft.com/office/drawing/2014/main" val="3026115976"/>
                    </a:ext>
                  </a:extLst>
                </a:gridCol>
                <a:gridCol w="2502429">
                  <a:extLst>
                    <a:ext uri="{9D8B030D-6E8A-4147-A177-3AD203B41FA5}">
                      <a16:colId xmlns:a16="http://schemas.microsoft.com/office/drawing/2014/main" val="1379575266"/>
                    </a:ext>
                  </a:extLst>
                </a:gridCol>
                <a:gridCol w="2502429">
                  <a:extLst>
                    <a:ext uri="{9D8B030D-6E8A-4147-A177-3AD203B41FA5}">
                      <a16:colId xmlns:a16="http://schemas.microsoft.com/office/drawing/2014/main" val="2564917692"/>
                    </a:ext>
                  </a:extLst>
                </a:gridCol>
              </a:tblGrid>
              <a:tr h="370840">
                <a:tc>
                  <a:txBody>
                    <a:bodyPr/>
                    <a:lstStyle/>
                    <a:p>
                      <a:r>
                        <a:rPr lang="en-US" dirty="0"/>
                        <a:t>Strategy</a:t>
                      </a:r>
                    </a:p>
                  </a:txBody>
                  <a:tcPr/>
                </a:tc>
                <a:tc>
                  <a:txBody>
                    <a:bodyPr/>
                    <a:lstStyle/>
                    <a:p>
                      <a:r>
                        <a:rPr lang="en-US" dirty="0"/>
                        <a:t>Performance Measure</a:t>
                      </a:r>
                    </a:p>
                  </a:txBody>
                  <a:tcPr/>
                </a:tc>
                <a:tc>
                  <a:txBody>
                    <a:bodyPr/>
                    <a:lstStyle/>
                    <a:p>
                      <a:r>
                        <a:rPr lang="en-US" dirty="0"/>
                        <a:t>Result/Indicator</a:t>
                      </a:r>
                    </a:p>
                  </a:txBody>
                  <a:tcPr/>
                </a:tc>
                <a:extLst>
                  <a:ext uri="{0D108BD9-81ED-4DB2-BD59-A6C34878D82A}">
                    <a16:rowId xmlns:a16="http://schemas.microsoft.com/office/drawing/2014/main" val="3725068355"/>
                  </a:ext>
                </a:extLst>
              </a:tr>
              <a:tr h="370840">
                <a:tc>
                  <a:txBody>
                    <a:bodyPr/>
                    <a:lstStyle/>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8505974"/>
                  </a:ext>
                </a:extLst>
              </a:tr>
              <a:tr h="370840">
                <a:tc>
                  <a:txBody>
                    <a:bodyPr/>
                    <a:lstStyle/>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05827311"/>
                  </a:ext>
                </a:extLst>
              </a:tr>
            </a:tbl>
          </a:graphicData>
        </a:graphic>
      </p:graphicFrame>
      <p:sp>
        <p:nvSpPr>
          <p:cNvPr id="3" name="Title 2">
            <a:extLst>
              <a:ext uri="{FF2B5EF4-FFF2-40B4-BE49-F238E27FC236}">
                <a16:creationId xmlns:a16="http://schemas.microsoft.com/office/drawing/2014/main" id="{038EC92D-C624-457E-95D9-AB6CDF1226A0}"/>
              </a:ext>
            </a:extLst>
          </p:cNvPr>
          <p:cNvSpPr>
            <a:spLocks noGrp="1"/>
          </p:cNvSpPr>
          <p:nvPr>
            <p:ph type="title"/>
          </p:nvPr>
        </p:nvSpPr>
        <p:spPr/>
        <p:txBody>
          <a:bodyPr/>
          <a:lstStyle/>
          <a:p>
            <a:r>
              <a:rPr lang="en-US" dirty="0"/>
              <a:t>Establishing Performance Measures</a:t>
            </a:r>
          </a:p>
        </p:txBody>
      </p:sp>
      <p:sp>
        <p:nvSpPr>
          <p:cNvPr id="5" name="TextBox 4">
            <a:extLst>
              <a:ext uri="{FF2B5EF4-FFF2-40B4-BE49-F238E27FC236}">
                <a16:creationId xmlns:a16="http://schemas.microsoft.com/office/drawing/2014/main" id="{7E44AF84-A4B2-4735-8853-6FB397F07D38}"/>
              </a:ext>
            </a:extLst>
          </p:cNvPr>
          <p:cNvSpPr txBox="1"/>
          <p:nvPr/>
        </p:nvSpPr>
        <p:spPr>
          <a:xfrm>
            <a:off x="7462354" y="2909998"/>
            <a:ext cx="2311244" cy="923330"/>
          </a:xfrm>
          <a:prstGeom prst="rect">
            <a:avLst/>
          </a:prstGeom>
          <a:noFill/>
        </p:spPr>
        <p:txBody>
          <a:bodyPr wrap="square" rtlCol="0">
            <a:spAutoFit/>
          </a:bodyPr>
          <a:lstStyle/>
          <a:p>
            <a:r>
              <a:rPr lang="en-US" dirty="0"/>
              <a:t>School Success: All 3</a:t>
            </a:r>
            <a:r>
              <a:rPr lang="en-US" baseline="30000" dirty="0"/>
              <a:t>rd</a:t>
            </a:r>
            <a:r>
              <a:rPr lang="en-US" dirty="0"/>
              <a:t> Graders are proficient in reading</a:t>
            </a:r>
          </a:p>
        </p:txBody>
      </p:sp>
      <p:sp>
        <p:nvSpPr>
          <p:cNvPr id="6" name="TextBox 5">
            <a:extLst>
              <a:ext uri="{FF2B5EF4-FFF2-40B4-BE49-F238E27FC236}">
                <a16:creationId xmlns:a16="http://schemas.microsoft.com/office/drawing/2014/main" id="{A7429DDE-B4EE-4EDB-9A04-2B55B0A6A467}"/>
              </a:ext>
            </a:extLst>
          </p:cNvPr>
          <p:cNvSpPr txBox="1"/>
          <p:nvPr/>
        </p:nvSpPr>
        <p:spPr>
          <a:xfrm>
            <a:off x="4940376" y="2908643"/>
            <a:ext cx="2311244"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Recruit 50 Tutors</a:t>
            </a:r>
          </a:p>
          <a:p>
            <a:pPr marL="285750" indent="-285750">
              <a:buFont typeface="Arial" panose="020B0604020202020204" pitchFamily="34" charset="0"/>
              <a:buChar char="•"/>
            </a:pPr>
            <a:r>
              <a:rPr lang="en-US" dirty="0"/>
              <a:t>Improved scores on monthly tests</a:t>
            </a:r>
          </a:p>
        </p:txBody>
      </p:sp>
      <p:sp>
        <p:nvSpPr>
          <p:cNvPr id="7" name="TextBox 6">
            <a:extLst>
              <a:ext uri="{FF2B5EF4-FFF2-40B4-BE49-F238E27FC236}">
                <a16:creationId xmlns:a16="http://schemas.microsoft.com/office/drawing/2014/main" id="{A1621EF1-FABD-46BA-88B8-5D1AAB4826BA}"/>
              </a:ext>
            </a:extLst>
          </p:cNvPr>
          <p:cNvSpPr txBox="1"/>
          <p:nvPr/>
        </p:nvSpPr>
        <p:spPr>
          <a:xfrm>
            <a:off x="2418398" y="2931883"/>
            <a:ext cx="2311244" cy="923330"/>
          </a:xfrm>
          <a:prstGeom prst="rect">
            <a:avLst/>
          </a:prstGeom>
          <a:noFill/>
        </p:spPr>
        <p:txBody>
          <a:bodyPr wrap="square" rtlCol="0">
            <a:spAutoFit/>
          </a:bodyPr>
          <a:lstStyle/>
          <a:p>
            <a:r>
              <a:rPr lang="en-US" dirty="0"/>
              <a:t>Provide afterschool tutoring for lowest performing readers</a:t>
            </a:r>
          </a:p>
        </p:txBody>
      </p:sp>
      <p:sp>
        <p:nvSpPr>
          <p:cNvPr id="8" name="TextBox 7">
            <a:extLst>
              <a:ext uri="{FF2B5EF4-FFF2-40B4-BE49-F238E27FC236}">
                <a16:creationId xmlns:a16="http://schemas.microsoft.com/office/drawing/2014/main" id="{6D1A4AD8-8C90-4AEB-BC98-86D0145B4240}"/>
              </a:ext>
            </a:extLst>
          </p:cNvPr>
          <p:cNvSpPr txBox="1"/>
          <p:nvPr/>
        </p:nvSpPr>
        <p:spPr>
          <a:xfrm>
            <a:off x="7462354" y="3831973"/>
            <a:ext cx="2311244" cy="923330"/>
          </a:xfrm>
          <a:prstGeom prst="rect">
            <a:avLst/>
          </a:prstGeom>
          <a:noFill/>
        </p:spPr>
        <p:txBody>
          <a:bodyPr wrap="square" rtlCol="0">
            <a:spAutoFit/>
          </a:bodyPr>
          <a:lstStyle/>
          <a:p>
            <a:r>
              <a:rPr lang="en-US" dirty="0"/>
              <a:t>Thriving economy that provides living wages to all</a:t>
            </a:r>
          </a:p>
        </p:txBody>
      </p:sp>
      <p:sp>
        <p:nvSpPr>
          <p:cNvPr id="9" name="TextBox 8">
            <a:extLst>
              <a:ext uri="{FF2B5EF4-FFF2-40B4-BE49-F238E27FC236}">
                <a16:creationId xmlns:a16="http://schemas.microsoft.com/office/drawing/2014/main" id="{708D9274-45FD-4FA0-AA8F-661D40BAC44C}"/>
              </a:ext>
            </a:extLst>
          </p:cNvPr>
          <p:cNvSpPr txBox="1"/>
          <p:nvPr/>
        </p:nvSpPr>
        <p:spPr>
          <a:xfrm>
            <a:off x="2418398" y="3831973"/>
            <a:ext cx="2445934" cy="923330"/>
          </a:xfrm>
          <a:prstGeom prst="rect">
            <a:avLst/>
          </a:prstGeom>
          <a:noFill/>
        </p:spPr>
        <p:txBody>
          <a:bodyPr wrap="square" rtlCol="0">
            <a:spAutoFit/>
          </a:bodyPr>
          <a:lstStyle/>
          <a:p>
            <a:r>
              <a:rPr lang="en-US" dirty="0"/>
              <a:t>Incentivize local entrepreneurs to create technology jobs</a:t>
            </a:r>
          </a:p>
        </p:txBody>
      </p:sp>
      <p:sp>
        <p:nvSpPr>
          <p:cNvPr id="10" name="TextBox 9">
            <a:extLst>
              <a:ext uri="{FF2B5EF4-FFF2-40B4-BE49-F238E27FC236}">
                <a16:creationId xmlns:a16="http://schemas.microsoft.com/office/drawing/2014/main" id="{F914F007-6F10-4431-AE22-83A2F4AE20BC}"/>
              </a:ext>
            </a:extLst>
          </p:cNvPr>
          <p:cNvSpPr txBox="1"/>
          <p:nvPr/>
        </p:nvSpPr>
        <p:spPr>
          <a:xfrm>
            <a:off x="4864332" y="3831973"/>
            <a:ext cx="2311244" cy="923330"/>
          </a:xfrm>
          <a:prstGeom prst="rect">
            <a:avLst/>
          </a:prstGeom>
          <a:noFill/>
        </p:spPr>
        <p:txBody>
          <a:bodyPr wrap="square" rtlCol="0">
            <a:spAutoFit/>
          </a:bodyPr>
          <a:lstStyle/>
          <a:p>
            <a:r>
              <a:rPr lang="en-US" dirty="0"/>
              <a:t>10 SLV residents to enrolled in a Tech Star course </a:t>
            </a:r>
          </a:p>
        </p:txBody>
      </p:sp>
    </p:spTree>
    <p:extLst>
      <p:ext uri="{BB962C8B-B14F-4D97-AF65-F5344CB8AC3E}">
        <p14:creationId xmlns:p14="http://schemas.microsoft.com/office/powerpoint/2010/main" val="9229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64A6-CC74-4FE1-90F1-905CF6DEE7E1}"/>
              </a:ext>
            </a:extLst>
          </p:cNvPr>
          <p:cNvSpPr>
            <a:spLocks noGrp="1"/>
          </p:cNvSpPr>
          <p:nvPr>
            <p:ph type="title"/>
          </p:nvPr>
        </p:nvSpPr>
        <p:spPr>
          <a:xfrm>
            <a:off x="1404255" y="706290"/>
            <a:ext cx="9949543" cy="525236"/>
          </a:xfrm>
        </p:spPr>
        <p:txBody>
          <a:bodyPr>
            <a:normAutofit fontScale="90000"/>
          </a:bodyPr>
          <a:lstStyle/>
          <a:p>
            <a:r>
              <a:rPr lang="en-US" sz="4300">
                <a:latin typeface="TradeGothic Light" pitchFamily="2" charset="0"/>
              </a:rPr>
              <a:t>A Framework for Complex Collaboration</a:t>
            </a:r>
          </a:p>
        </p:txBody>
      </p:sp>
      <p:graphicFrame>
        <p:nvGraphicFramePr>
          <p:cNvPr id="4" name="Content Placeholder 3">
            <a:extLst>
              <a:ext uri="{FF2B5EF4-FFF2-40B4-BE49-F238E27FC236}">
                <a16:creationId xmlns:a16="http://schemas.microsoft.com/office/drawing/2014/main" id="{F85696F9-1557-4780-A288-9B89482496E0}"/>
              </a:ext>
            </a:extLst>
          </p:cNvPr>
          <p:cNvGraphicFramePr>
            <a:graphicFrameLocks noGrp="1"/>
          </p:cNvGraphicFramePr>
          <p:nvPr>
            <p:ph idx="1"/>
          </p:nvPr>
        </p:nvGraphicFramePr>
        <p:xfrm>
          <a:off x="999460" y="1847850"/>
          <a:ext cx="10823944" cy="4511040"/>
        </p:xfrm>
        <a:graphic>
          <a:graphicData uri="http://schemas.openxmlformats.org/drawingml/2006/table">
            <a:tbl>
              <a:tblPr firstRow="1" bandRow="1">
                <a:tableStyleId>{5C22544A-7EE6-4342-B048-85BDC9FD1C3A}</a:tableStyleId>
              </a:tblPr>
              <a:tblGrid>
                <a:gridCol w="1352993">
                  <a:extLst>
                    <a:ext uri="{9D8B030D-6E8A-4147-A177-3AD203B41FA5}">
                      <a16:colId xmlns:a16="http://schemas.microsoft.com/office/drawing/2014/main" val="3979281334"/>
                    </a:ext>
                  </a:extLst>
                </a:gridCol>
                <a:gridCol w="1352993">
                  <a:extLst>
                    <a:ext uri="{9D8B030D-6E8A-4147-A177-3AD203B41FA5}">
                      <a16:colId xmlns:a16="http://schemas.microsoft.com/office/drawing/2014/main" val="3617996016"/>
                    </a:ext>
                  </a:extLst>
                </a:gridCol>
                <a:gridCol w="1352993">
                  <a:extLst>
                    <a:ext uri="{9D8B030D-6E8A-4147-A177-3AD203B41FA5}">
                      <a16:colId xmlns:a16="http://schemas.microsoft.com/office/drawing/2014/main" val="2916686966"/>
                    </a:ext>
                  </a:extLst>
                </a:gridCol>
                <a:gridCol w="1352993">
                  <a:extLst>
                    <a:ext uri="{9D8B030D-6E8A-4147-A177-3AD203B41FA5}">
                      <a16:colId xmlns:a16="http://schemas.microsoft.com/office/drawing/2014/main" val="3486131695"/>
                    </a:ext>
                  </a:extLst>
                </a:gridCol>
                <a:gridCol w="1352993">
                  <a:extLst>
                    <a:ext uri="{9D8B030D-6E8A-4147-A177-3AD203B41FA5}">
                      <a16:colId xmlns:a16="http://schemas.microsoft.com/office/drawing/2014/main" val="1131939929"/>
                    </a:ext>
                  </a:extLst>
                </a:gridCol>
                <a:gridCol w="1352993">
                  <a:extLst>
                    <a:ext uri="{9D8B030D-6E8A-4147-A177-3AD203B41FA5}">
                      <a16:colId xmlns:a16="http://schemas.microsoft.com/office/drawing/2014/main" val="313532335"/>
                    </a:ext>
                  </a:extLst>
                </a:gridCol>
                <a:gridCol w="1352993">
                  <a:extLst>
                    <a:ext uri="{9D8B030D-6E8A-4147-A177-3AD203B41FA5}">
                      <a16:colId xmlns:a16="http://schemas.microsoft.com/office/drawing/2014/main" val="434221216"/>
                    </a:ext>
                  </a:extLst>
                </a:gridCol>
                <a:gridCol w="1352993">
                  <a:extLst>
                    <a:ext uri="{9D8B030D-6E8A-4147-A177-3AD203B41FA5}">
                      <a16:colId xmlns:a16="http://schemas.microsoft.com/office/drawing/2014/main" val="2900159871"/>
                    </a:ext>
                  </a:extLst>
                </a:gridCol>
              </a:tblGrid>
              <a:tr h="370840">
                <a:tc gridSpan="2">
                  <a:txBody>
                    <a:bodyPr/>
                    <a:lstStyle/>
                    <a:p>
                      <a:r>
                        <a:rPr lang="en-US"/>
                        <a:t>Key partners aligning efforts. . .</a:t>
                      </a:r>
                    </a:p>
                  </a:txBody>
                  <a:tcPr/>
                </a:tc>
                <a:tc hMerge="1">
                  <a:txBody>
                    <a:bodyPr/>
                    <a:lstStyle/>
                    <a:p>
                      <a:endParaRPr lang="en-US"/>
                    </a:p>
                  </a:txBody>
                  <a:tcPr/>
                </a:tc>
                <a:tc gridSpan="2">
                  <a:txBody>
                    <a:bodyPr/>
                    <a:lstStyle/>
                    <a:p>
                      <a:r>
                        <a:rPr lang="en-US"/>
                        <a:t>around strategies that make a difference. . .</a:t>
                      </a:r>
                    </a:p>
                  </a:txBody>
                  <a:tcPr/>
                </a:tc>
                <a:tc hMerge="1">
                  <a:txBody>
                    <a:bodyPr/>
                    <a:lstStyle/>
                    <a:p>
                      <a:endParaRPr lang="en-US"/>
                    </a:p>
                  </a:txBody>
                  <a:tcPr/>
                </a:tc>
                <a:tc gridSpan="2">
                  <a:txBody>
                    <a:bodyPr/>
                    <a:lstStyle/>
                    <a:p>
                      <a:r>
                        <a:rPr lang="en-US"/>
                        <a:t>on measures at a population level. . .</a:t>
                      </a:r>
                    </a:p>
                  </a:txBody>
                  <a:tcPr>
                    <a:solidFill>
                      <a:srgbClr val="5B9BD5"/>
                    </a:solidFill>
                  </a:tcPr>
                </a:tc>
                <a:tc hMerge="1">
                  <a:txBody>
                    <a:bodyPr/>
                    <a:lstStyle/>
                    <a:p>
                      <a:endParaRPr lang="en-US"/>
                    </a:p>
                  </a:txBody>
                  <a:tcPr/>
                </a:tc>
                <a:tc gridSpan="2">
                  <a:txBody>
                    <a:bodyPr/>
                    <a:lstStyle/>
                    <a:p>
                      <a:r>
                        <a:rPr lang="en-US"/>
                        <a:t>leading to our desired future.</a:t>
                      </a:r>
                    </a:p>
                  </a:txBody>
                  <a:tcPr/>
                </a:tc>
                <a:tc hMerge="1">
                  <a:txBody>
                    <a:bodyPr/>
                    <a:lstStyle/>
                    <a:p>
                      <a:endParaRPr lang="en-US"/>
                    </a:p>
                  </a:txBody>
                  <a:tcPr/>
                </a:tc>
                <a:extLst>
                  <a:ext uri="{0D108BD9-81ED-4DB2-BD59-A6C34878D82A}">
                    <a16:rowId xmlns:a16="http://schemas.microsoft.com/office/drawing/2014/main" val="2373845602"/>
                  </a:ext>
                </a:extLst>
              </a:tr>
              <a:tr h="370840">
                <a:tc>
                  <a:txBody>
                    <a:bodyPr/>
                    <a:lstStyle/>
                    <a:p>
                      <a:pPr algn="ctr"/>
                      <a:r>
                        <a:rPr lang="en-US" sz="1400"/>
                        <a:t>Organizations and Institutions</a:t>
                      </a:r>
                    </a:p>
                  </a:txBody>
                  <a:tcPr/>
                </a:tc>
                <a:tc>
                  <a:txBody>
                    <a:bodyPr/>
                    <a:lstStyle/>
                    <a:p>
                      <a:pPr algn="ctr"/>
                      <a:r>
                        <a:rPr lang="en-US" sz="1400"/>
                        <a:t>Residents and Community Members</a:t>
                      </a:r>
                    </a:p>
                  </a:txBody>
                  <a:tcPr>
                    <a:lnR w="12700" cap="flat" cmpd="sng" algn="ctr">
                      <a:solidFill>
                        <a:schemeClr val="tx1"/>
                      </a:solidFill>
                      <a:prstDash val="solid"/>
                      <a:round/>
                      <a:headEnd type="none" w="med" len="med"/>
                      <a:tailEnd type="none" w="med" len="med"/>
                    </a:lnR>
                  </a:tcPr>
                </a:tc>
                <a:tc>
                  <a:txBody>
                    <a:bodyPr/>
                    <a:lstStyle/>
                    <a:p>
                      <a:pPr algn="ctr"/>
                      <a:r>
                        <a:rPr lang="en-US" sz="1400"/>
                        <a:t>Strategies</a:t>
                      </a:r>
                    </a:p>
                  </a:txBody>
                  <a:tcPr>
                    <a:lnL w="12700" cap="flat" cmpd="sng" algn="ctr">
                      <a:solidFill>
                        <a:schemeClr val="tx1"/>
                      </a:solidFill>
                      <a:prstDash val="solid"/>
                      <a:round/>
                      <a:headEnd type="none" w="med" len="med"/>
                      <a:tailEnd type="none" w="med" len="med"/>
                    </a:lnL>
                  </a:tcPr>
                </a:tc>
                <a:tc>
                  <a:txBody>
                    <a:bodyPr/>
                    <a:lstStyle/>
                    <a:p>
                      <a:pPr algn="ctr"/>
                      <a:r>
                        <a:rPr lang="en-US" sz="1400"/>
                        <a:t>Performance Measures</a:t>
                      </a:r>
                    </a:p>
                  </a:txBody>
                  <a:tcPr>
                    <a:lnR w="12700" cap="flat" cmpd="sng" algn="ctr">
                      <a:solidFill>
                        <a:schemeClr val="tx1"/>
                      </a:solidFill>
                      <a:prstDash val="solid"/>
                      <a:round/>
                      <a:headEnd type="none" w="med" len="med"/>
                      <a:tailEnd type="none" w="med" len="med"/>
                    </a:lnR>
                  </a:tcPr>
                </a:tc>
                <a:tc>
                  <a:txBody>
                    <a:bodyPr/>
                    <a:lstStyle/>
                    <a:p>
                      <a:pPr algn="ctr"/>
                      <a:r>
                        <a:rPr lang="en-US" sz="1400"/>
                        <a:t>Results</a:t>
                      </a:r>
                    </a:p>
                  </a:txBody>
                  <a:tcPr>
                    <a:lnL w="12700" cap="flat" cmpd="sng" algn="ctr">
                      <a:solidFill>
                        <a:schemeClr val="tx1"/>
                      </a:solidFill>
                      <a:prstDash val="solid"/>
                      <a:round/>
                      <a:headEnd type="none" w="med" len="med"/>
                      <a:tailEnd type="none" w="med" len="med"/>
                    </a:lnL>
                  </a:tcPr>
                </a:tc>
                <a:tc>
                  <a:txBody>
                    <a:bodyPr/>
                    <a:lstStyle/>
                    <a:p>
                      <a:pPr algn="ctr"/>
                      <a:r>
                        <a:rPr lang="en-US" sz="1400"/>
                        <a:t>Indicators</a:t>
                      </a:r>
                    </a:p>
                  </a:txBody>
                  <a:tcPr>
                    <a:lnR w="12700" cap="flat" cmpd="sng" algn="ctr">
                      <a:solidFill>
                        <a:schemeClr val="tx1"/>
                      </a:solidFill>
                      <a:prstDash val="solid"/>
                      <a:round/>
                      <a:headEnd type="none" w="med" len="med"/>
                      <a:tailEnd type="none" w="med" len="med"/>
                    </a:lnR>
                  </a:tcPr>
                </a:tc>
                <a:tc gridSpan="2">
                  <a:txBody>
                    <a:bodyPr/>
                    <a:lstStyle/>
                    <a:p>
                      <a:pPr algn="ctr"/>
                      <a:r>
                        <a:rPr lang="en-US" sz="1400"/>
                        <a:t>Shared Vision</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3127828153"/>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1796322938"/>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744596476"/>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4285057703"/>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3102510964"/>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3337977649"/>
                  </a:ext>
                </a:extLst>
              </a:tr>
              <a:tr h="370840">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rPr>
                        <a:t>Reinforced by a set of ongoing supports:</a:t>
                      </a:r>
                    </a:p>
                  </a:txBody>
                  <a:tcPr>
                    <a:solidFill>
                      <a:srgbClr val="5B9BD5"/>
                    </a:solidFill>
                  </a:tcPr>
                </a:tc>
                <a:tc hMerge="1">
                  <a:txBody>
                    <a:bodyPr/>
                    <a:lstStyle/>
                    <a:p>
                      <a:endParaRPr lang="en-US"/>
                    </a:p>
                  </a:txBody>
                  <a:tcPr>
                    <a:lnR w="12700" cap="flat" cmpd="sng" algn="ctr">
                      <a:solidFill>
                        <a:schemeClr val="tx1"/>
                      </a:solidFill>
                      <a:prstDash val="solid"/>
                      <a:round/>
                      <a:headEnd type="none" w="med" len="med"/>
                      <a:tailEnd type="none" w="med" len="med"/>
                    </a:lnR>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R w="12700" cap="flat" cmpd="sng" algn="ctr">
                      <a:solidFill>
                        <a:schemeClr val="tx1"/>
                      </a:solidFill>
                      <a:prstDash val="solid"/>
                      <a:round/>
                      <a:headEnd type="none" w="med" len="med"/>
                      <a:tailEnd type="none" w="med" len="med"/>
                    </a:lnR>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R w="12700" cap="flat" cmpd="sng" algn="ctr">
                      <a:solidFill>
                        <a:schemeClr val="tx1"/>
                      </a:solidFill>
                      <a:prstDash val="solid"/>
                      <a:round/>
                      <a:headEnd type="none" w="med" len="med"/>
                      <a:tailEnd type="none" w="med" len="med"/>
                    </a:lnR>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798868976"/>
                  </a:ext>
                </a:extLst>
              </a:tr>
              <a:tr h="370840">
                <a:tc gridSpan="4">
                  <a:txBody>
                    <a:bodyPr/>
                    <a:lstStyle/>
                    <a:p>
                      <a:pPr marL="285750" indent="-285750">
                        <a:buFont typeface="Arial" panose="020B0604020202020204" pitchFamily="34" charset="0"/>
                        <a:buChar char="•"/>
                      </a:pPr>
                      <a:r>
                        <a:rPr lang="en-US" b="1">
                          <a:solidFill>
                            <a:schemeClr val="bg1"/>
                          </a:solidFill>
                        </a:rPr>
                        <a:t>Continuous communication</a:t>
                      </a:r>
                    </a:p>
                    <a:p>
                      <a:pPr marL="0" indent="0">
                        <a:buFont typeface="Arial" panose="020B0604020202020204" pitchFamily="34" charset="0"/>
                        <a:buNone/>
                      </a:pPr>
                      <a:endParaRPr lang="en-US" b="1">
                        <a:solidFill>
                          <a:schemeClr val="bg1"/>
                        </a:solidFill>
                      </a:endParaRPr>
                    </a:p>
                    <a:p>
                      <a:pPr marL="285750" indent="-285750">
                        <a:buFont typeface="Arial" panose="020B0604020202020204" pitchFamily="34" charset="0"/>
                        <a:buChar char="•"/>
                      </a:pPr>
                      <a:r>
                        <a:rPr lang="en-US" b="1">
                          <a:solidFill>
                            <a:schemeClr val="bg1"/>
                          </a:solidFill>
                        </a:rPr>
                        <a:t>Collaborative infrastructure and routines</a:t>
                      </a:r>
                    </a:p>
                  </a:txBody>
                  <a:tcPr>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285750" indent="-285750">
                        <a:buFont typeface="Arial" panose="020B0604020202020204" pitchFamily="34" charset="0"/>
                        <a:buChar char="•"/>
                      </a:pPr>
                      <a:r>
                        <a:rPr lang="en-US" b="1">
                          <a:solidFill>
                            <a:schemeClr val="bg1"/>
                          </a:solidFill>
                        </a:rPr>
                        <a:t>Shared data</a:t>
                      </a:r>
                    </a:p>
                    <a:p>
                      <a:pPr marL="285750" indent="-285750">
                        <a:buFont typeface="Arial" panose="020B0604020202020204" pitchFamily="34" charset="0"/>
                        <a:buChar char="•"/>
                      </a:pPr>
                      <a:r>
                        <a:rPr lang="en-US" b="1">
                          <a:solidFill>
                            <a:schemeClr val="bg1"/>
                          </a:solidFill>
                        </a:rPr>
                        <a:t>Mutual accountability</a:t>
                      </a:r>
                    </a:p>
                    <a:p>
                      <a:pPr marL="285750" indent="-285750">
                        <a:buFont typeface="Arial" panose="020B0604020202020204" pitchFamily="34" charset="0"/>
                        <a:buChar char="•"/>
                      </a:pPr>
                      <a:r>
                        <a:rPr lang="en-US" b="1">
                          <a:solidFill>
                            <a:schemeClr val="bg1"/>
                          </a:solidFill>
                        </a:rPr>
                        <a:t>Sustainable resources</a:t>
                      </a:r>
                    </a:p>
                  </a:txBody>
                  <a:tcPr>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8560111"/>
                  </a:ext>
                </a:extLst>
              </a:tr>
            </a:tbl>
          </a:graphicData>
        </a:graphic>
      </p:graphicFrame>
      <p:sp>
        <p:nvSpPr>
          <p:cNvPr id="5" name="Arrow: Right 4">
            <a:extLst>
              <a:ext uri="{FF2B5EF4-FFF2-40B4-BE49-F238E27FC236}">
                <a16:creationId xmlns:a16="http://schemas.microsoft.com/office/drawing/2014/main" id="{708C51D1-153B-453E-8BF2-CF972C362224}"/>
              </a:ext>
            </a:extLst>
          </p:cNvPr>
          <p:cNvSpPr/>
          <p:nvPr/>
        </p:nvSpPr>
        <p:spPr>
          <a:xfrm>
            <a:off x="4816617" y="2882981"/>
            <a:ext cx="576596" cy="19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adeGothic Light" pitchFamily="2" charset="0"/>
            </a:endParaRPr>
          </a:p>
        </p:txBody>
      </p:sp>
      <p:sp>
        <p:nvSpPr>
          <p:cNvPr id="6" name="Arrow: Right 5">
            <a:extLst>
              <a:ext uri="{FF2B5EF4-FFF2-40B4-BE49-F238E27FC236}">
                <a16:creationId xmlns:a16="http://schemas.microsoft.com/office/drawing/2014/main" id="{2FA559F1-C823-4EE9-A7D8-F5D4366FA0A6}"/>
              </a:ext>
            </a:extLst>
          </p:cNvPr>
          <p:cNvSpPr/>
          <p:nvPr/>
        </p:nvSpPr>
        <p:spPr>
          <a:xfrm>
            <a:off x="7333643" y="2882980"/>
            <a:ext cx="576596" cy="19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adeGothic Light" pitchFamily="2" charset="0"/>
            </a:endParaRPr>
          </a:p>
        </p:txBody>
      </p:sp>
      <p:pic>
        <p:nvPicPr>
          <p:cNvPr id="10" name="Picture 9" descr="A close up of a logo&#10;&#10;Description automatically generated">
            <a:extLst>
              <a:ext uri="{FF2B5EF4-FFF2-40B4-BE49-F238E27FC236}">
                <a16:creationId xmlns:a16="http://schemas.microsoft.com/office/drawing/2014/main" id="{C9ACA016-2E95-4CC0-954C-ECAAB6A942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655" y="3331445"/>
            <a:ext cx="1680744" cy="1680744"/>
          </a:xfrm>
          <a:prstGeom prst="rect">
            <a:avLst/>
          </a:prstGeom>
        </p:spPr>
      </p:pic>
    </p:spTree>
    <p:extLst>
      <p:ext uri="{BB962C8B-B14F-4D97-AF65-F5344CB8AC3E}">
        <p14:creationId xmlns:p14="http://schemas.microsoft.com/office/powerpoint/2010/main" val="3929052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 Action Map.pdf - Adobe Reader"/>
          <p:cNvPicPr>
            <a:picLocks noChangeAspect="1"/>
          </p:cNvPicPr>
          <p:nvPr/>
        </p:nvPicPr>
        <p:blipFill rotWithShape="1">
          <a:blip r:embed="rId3">
            <a:extLst>
              <a:ext uri="{28A0092B-C50C-407E-A947-70E740481C1C}">
                <a14:useLocalDpi xmlns:a14="http://schemas.microsoft.com/office/drawing/2010/main" val="0"/>
              </a:ext>
            </a:extLst>
          </a:blip>
          <a:srcRect l="13484" t="11077" r="25688" b="2677"/>
          <a:stretch/>
        </p:blipFill>
        <p:spPr>
          <a:xfrm>
            <a:off x="1620456" y="-150"/>
            <a:ext cx="8922813" cy="6858150"/>
          </a:xfrm>
          <a:prstGeom prst="rect">
            <a:avLst/>
          </a:prstGeom>
        </p:spPr>
      </p:pic>
    </p:spTree>
    <p:extLst>
      <p:ext uri="{BB962C8B-B14F-4D97-AF65-F5344CB8AC3E}">
        <p14:creationId xmlns:p14="http://schemas.microsoft.com/office/powerpoint/2010/main" val="369391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3FF8-AD1F-4C7E-9FFC-5FC9C07AE808}"/>
              </a:ext>
            </a:extLst>
          </p:cNvPr>
          <p:cNvSpPr>
            <a:spLocks noGrp="1"/>
          </p:cNvSpPr>
          <p:nvPr>
            <p:ph type="title"/>
          </p:nvPr>
        </p:nvSpPr>
        <p:spPr/>
        <p:txBody>
          <a:bodyPr/>
          <a:lstStyle/>
          <a:p>
            <a:r>
              <a:rPr lang="en-US" dirty="0"/>
              <a:t>Pulling It All Together</a:t>
            </a:r>
          </a:p>
        </p:txBody>
      </p:sp>
      <p:sp>
        <p:nvSpPr>
          <p:cNvPr id="3" name="Text Placeholder 2">
            <a:extLst>
              <a:ext uri="{FF2B5EF4-FFF2-40B4-BE49-F238E27FC236}">
                <a16:creationId xmlns:a16="http://schemas.microsoft.com/office/drawing/2014/main" id="{BDDB27C3-499D-432F-B543-9530C7DC7A52}"/>
              </a:ext>
            </a:extLst>
          </p:cNvPr>
          <p:cNvSpPr>
            <a:spLocks noGrp="1"/>
          </p:cNvSpPr>
          <p:nvPr>
            <p:ph type="body" idx="1"/>
          </p:nvPr>
        </p:nvSpPr>
        <p:spPr/>
        <p:txBody>
          <a:bodyPr/>
          <a:lstStyle/>
          <a:p>
            <a:r>
              <a:rPr lang="en-US" dirty="0"/>
              <a:t>Developing an Action Map</a:t>
            </a:r>
          </a:p>
        </p:txBody>
      </p:sp>
      <p:pic>
        <p:nvPicPr>
          <p:cNvPr id="4" name="Picture 3">
            <a:extLst>
              <a:ext uri="{FF2B5EF4-FFF2-40B4-BE49-F238E27FC236}">
                <a16:creationId xmlns:a16="http://schemas.microsoft.com/office/drawing/2014/main" id="{44846136-5AF1-4E88-BE8A-7DF9AD244C0C}"/>
              </a:ext>
            </a:extLst>
          </p:cNvPr>
          <p:cNvPicPr>
            <a:picLocks noChangeAspect="1"/>
          </p:cNvPicPr>
          <p:nvPr/>
        </p:nvPicPr>
        <p:blipFill>
          <a:blip r:embed="rId2"/>
          <a:stretch>
            <a:fillRect/>
          </a:stretch>
        </p:blipFill>
        <p:spPr>
          <a:xfrm>
            <a:off x="9048900" y="189042"/>
            <a:ext cx="2947064" cy="2947064"/>
          </a:xfrm>
          <a:prstGeom prst="rect">
            <a:avLst/>
          </a:prstGeom>
        </p:spPr>
      </p:pic>
    </p:spTree>
    <p:extLst>
      <p:ext uri="{BB962C8B-B14F-4D97-AF65-F5344CB8AC3E}">
        <p14:creationId xmlns:p14="http://schemas.microsoft.com/office/powerpoint/2010/main" val="2775085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FF60-FD90-4420-ACCB-1F04330C068C}"/>
              </a:ext>
            </a:extLst>
          </p:cNvPr>
          <p:cNvSpPr>
            <a:spLocks noGrp="1"/>
          </p:cNvSpPr>
          <p:nvPr>
            <p:ph type="title"/>
          </p:nvPr>
        </p:nvSpPr>
        <p:spPr/>
        <p:txBody>
          <a:bodyPr/>
          <a:lstStyle/>
          <a:p>
            <a:r>
              <a:rPr lang="en-US" dirty="0"/>
              <a:t>Building and Action Map</a:t>
            </a:r>
          </a:p>
        </p:txBody>
      </p:sp>
      <p:sp>
        <p:nvSpPr>
          <p:cNvPr id="3" name="Content Placeholder 2">
            <a:extLst>
              <a:ext uri="{FF2B5EF4-FFF2-40B4-BE49-F238E27FC236}">
                <a16:creationId xmlns:a16="http://schemas.microsoft.com/office/drawing/2014/main" id="{DE395103-B7F9-4849-8603-B62CD8F1B91F}"/>
              </a:ext>
            </a:extLst>
          </p:cNvPr>
          <p:cNvSpPr>
            <a:spLocks noGrp="1"/>
          </p:cNvSpPr>
          <p:nvPr>
            <p:ph idx="1"/>
          </p:nvPr>
        </p:nvSpPr>
        <p:spPr/>
        <p:txBody>
          <a:bodyPr>
            <a:normAutofit fontScale="92500" lnSpcReduction="10000"/>
          </a:bodyPr>
          <a:lstStyle/>
          <a:p>
            <a:r>
              <a:rPr lang="en-US" dirty="0"/>
              <a:t>With a  partner, sort your packet of cards into the basic categories of the Framework for Collaboration (25 min)</a:t>
            </a:r>
          </a:p>
          <a:p>
            <a:pPr lvl="1"/>
            <a:r>
              <a:rPr lang="en-US" dirty="0"/>
              <a:t>Vision	</a:t>
            </a:r>
          </a:p>
          <a:p>
            <a:pPr lvl="1"/>
            <a:r>
              <a:rPr lang="en-US" dirty="0"/>
              <a:t>Results		Indicators</a:t>
            </a:r>
          </a:p>
          <a:p>
            <a:pPr lvl="1"/>
            <a:r>
              <a:rPr lang="en-US" dirty="0"/>
              <a:t>Strategies		Performance Measures</a:t>
            </a:r>
          </a:p>
          <a:p>
            <a:pPr lvl="1"/>
            <a:r>
              <a:rPr lang="en-US" dirty="0"/>
              <a:t>Key partners who can help turn the curve</a:t>
            </a:r>
          </a:p>
          <a:p>
            <a:pPr lvl="1"/>
            <a:r>
              <a:rPr lang="en-US" dirty="0"/>
              <a:t>Baseline measures</a:t>
            </a:r>
          </a:p>
          <a:p>
            <a:pPr lvl="1"/>
            <a:r>
              <a:rPr lang="en-US" dirty="0"/>
              <a:t>Story behind the data</a:t>
            </a:r>
          </a:p>
          <a:p>
            <a:r>
              <a:rPr lang="en-US" dirty="0"/>
              <a:t>Use the blank cards to add items to each category that you think would help complete the Action Map</a:t>
            </a:r>
          </a:p>
          <a:p>
            <a:r>
              <a:rPr lang="en-US" dirty="0"/>
              <a:t>Write up a simplified Action Map on a flip chart and report out to the  group (2 minutes each per pair)</a:t>
            </a:r>
          </a:p>
          <a:p>
            <a:endParaRPr lang="en-US" dirty="0"/>
          </a:p>
          <a:p>
            <a:pPr lvl="1"/>
            <a:endParaRPr lang="en-US" dirty="0"/>
          </a:p>
        </p:txBody>
      </p:sp>
    </p:spTree>
    <p:extLst>
      <p:ext uri="{BB962C8B-B14F-4D97-AF65-F5344CB8AC3E}">
        <p14:creationId xmlns:p14="http://schemas.microsoft.com/office/powerpoint/2010/main" val="68320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Action Toward Results		</a:t>
            </a:r>
          </a:p>
        </p:txBody>
      </p:sp>
      <p:sp>
        <p:nvSpPr>
          <p:cNvPr id="3" name="Text Placeholder 2"/>
          <p:cNvSpPr>
            <a:spLocks noGrp="1"/>
          </p:cNvSpPr>
          <p:nvPr>
            <p:ph type="body" idx="1"/>
          </p:nvPr>
        </p:nvSpPr>
        <p:spPr/>
        <p:txBody>
          <a:bodyPr/>
          <a:lstStyle/>
          <a:p>
            <a:r>
              <a:rPr lang="en-US" dirty="0"/>
              <a:t>Technical, Adaptive, and Emergent Solutions</a:t>
            </a:r>
          </a:p>
        </p:txBody>
      </p:sp>
      <p:pic>
        <p:nvPicPr>
          <p:cNvPr id="6" name="Picture 5">
            <a:extLst>
              <a:ext uri="{FF2B5EF4-FFF2-40B4-BE49-F238E27FC236}">
                <a16:creationId xmlns:a16="http://schemas.microsoft.com/office/drawing/2014/main" id="{B81DDAF8-3F04-4E65-AA91-47A3648914E6}"/>
              </a:ext>
            </a:extLst>
          </p:cNvPr>
          <p:cNvPicPr>
            <a:picLocks noChangeAspect="1"/>
          </p:cNvPicPr>
          <p:nvPr/>
        </p:nvPicPr>
        <p:blipFill>
          <a:blip r:embed="rId3"/>
          <a:stretch>
            <a:fillRect/>
          </a:stretch>
        </p:blipFill>
        <p:spPr>
          <a:xfrm>
            <a:off x="9048900" y="189042"/>
            <a:ext cx="2947064" cy="2947064"/>
          </a:xfrm>
          <a:prstGeom prst="rect">
            <a:avLst/>
          </a:prstGeom>
        </p:spPr>
      </p:pic>
    </p:spTree>
    <p:extLst>
      <p:ext uri="{BB962C8B-B14F-4D97-AF65-F5344CB8AC3E}">
        <p14:creationId xmlns:p14="http://schemas.microsoft.com/office/powerpoint/2010/main" val="150954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1886857" cy="6857999"/>
          </a:xfrm>
          <a:prstGeom prst="rect">
            <a:avLst/>
          </a:prstGeom>
          <a:solidFill>
            <a:srgbClr val="6D7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8"/>
          <p:cNvSpPr txBox="1"/>
          <p:nvPr/>
        </p:nvSpPr>
        <p:spPr>
          <a:xfrm>
            <a:off x="2108859" y="1699200"/>
            <a:ext cx="8521041" cy="550920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latin typeface="Arial" panose="020B0604020202020204" pitchFamily="34" charset="0"/>
                <a:cs typeface="Arial" panose="020B0604020202020204" pitchFamily="34" charset="0"/>
              </a:rPr>
              <a:t>Every individual matters and contributes.</a:t>
            </a:r>
          </a:p>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Communities are filled with assets and solutions.</a:t>
            </a:r>
          </a:p>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The answers emerge from the collective.</a:t>
            </a:r>
          </a:p>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Civil society is a place of caring, compassion and love. </a:t>
            </a:r>
          </a:p>
          <a:p>
            <a:pPr marL="285750" indent="-285750">
              <a:buFont typeface="Arial" panose="020B0604020202020204" pitchFamily="34" charset="0"/>
              <a:buChar char="•"/>
            </a:pPr>
            <a:endParaRPr lang="en-US" sz="3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3200" b="1" dirty="0">
              <a:latin typeface="Arial" panose="020B0604020202020204" pitchFamily="34" charset="0"/>
              <a:cs typeface="Arial" panose="020B0604020202020204" pitchFamily="34" charset="0"/>
            </a:endParaRPr>
          </a:p>
        </p:txBody>
      </p:sp>
      <p:sp>
        <p:nvSpPr>
          <p:cNvPr id="4" name="Rectangle 3"/>
          <p:cNvSpPr/>
          <p:nvPr/>
        </p:nvSpPr>
        <p:spPr>
          <a:xfrm>
            <a:off x="1955735" y="229661"/>
            <a:ext cx="9989522" cy="1138773"/>
          </a:xfrm>
          <a:prstGeom prst="rect">
            <a:avLst/>
          </a:prstGeom>
          <a:noFill/>
        </p:spPr>
        <p:txBody>
          <a:bodyPr wrap="square">
            <a:spAutoFit/>
          </a:bodyPr>
          <a:lstStyle/>
          <a:p>
            <a:r>
              <a:rPr lang="en-US" sz="4400" b="1" dirty="0">
                <a:latin typeface="Arial" panose="020B0604020202020204" pitchFamily="34" charset="0"/>
                <a:cs typeface="Arial" panose="020B0604020202020204" pitchFamily="34" charset="0"/>
              </a:rPr>
              <a:t>Core Beliefs</a:t>
            </a:r>
            <a:endParaRPr lang="en-US" sz="4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5FA5B85-BF98-4E9B-B137-1E428BB87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8421" y="1792526"/>
            <a:ext cx="481584" cy="643128"/>
          </a:xfrm>
          <a:prstGeom prst="rect">
            <a:avLst/>
          </a:prstGeom>
          <a:solidFill>
            <a:schemeClr val="tx1">
              <a:lumMod val="50000"/>
              <a:lumOff val="50000"/>
            </a:schemeClr>
          </a:solidFill>
          <a:ln>
            <a:noFill/>
          </a:ln>
        </p:spPr>
      </p:pic>
      <p:pic>
        <p:nvPicPr>
          <p:cNvPr id="10" name="Picture 9">
            <a:extLst>
              <a:ext uri="{FF2B5EF4-FFF2-40B4-BE49-F238E27FC236}">
                <a16:creationId xmlns:a16="http://schemas.microsoft.com/office/drawing/2014/main" id="{B2F27043-0065-4497-ABD8-7F485E5A0B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7720" y="2766420"/>
            <a:ext cx="1399032" cy="1048512"/>
          </a:xfrm>
          <a:prstGeom prst="rect">
            <a:avLst/>
          </a:prstGeom>
          <a:solidFill>
            <a:srgbClr val="6D7076"/>
          </a:solidFill>
        </p:spPr>
      </p:pic>
      <p:pic>
        <p:nvPicPr>
          <p:cNvPr id="11" name="Picture 10">
            <a:extLst>
              <a:ext uri="{FF2B5EF4-FFF2-40B4-BE49-F238E27FC236}">
                <a16:creationId xmlns:a16="http://schemas.microsoft.com/office/drawing/2014/main" id="{AEACC957-C1C0-4E93-AF88-6AC7AF6F20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212"/>
          <a:stretch/>
        </p:blipFill>
        <p:spPr>
          <a:xfrm>
            <a:off x="10201047" y="4312831"/>
            <a:ext cx="1744210" cy="1258837"/>
          </a:xfrm>
          <a:prstGeom prst="rect">
            <a:avLst/>
          </a:prstGeom>
        </p:spPr>
      </p:pic>
    </p:spTree>
    <p:extLst>
      <p:ext uri="{BB962C8B-B14F-4D97-AF65-F5344CB8AC3E}">
        <p14:creationId xmlns:p14="http://schemas.microsoft.com/office/powerpoint/2010/main" val="207016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AB90E95-521D-4385-9E59-C5D9408F30F7}"/>
              </a:ext>
            </a:extLst>
          </p:cNvPr>
          <p:cNvSpPr>
            <a:spLocks noGrp="1"/>
          </p:cNvSpPr>
          <p:nvPr>
            <p:ph type="title"/>
          </p:nvPr>
        </p:nvSpPr>
        <p:spPr/>
        <p:txBody>
          <a:bodyPr/>
          <a:lstStyle/>
          <a:p>
            <a:r>
              <a:rPr lang="en-US" dirty="0"/>
              <a:t>Ready for Action, But. . .</a:t>
            </a:r>
          </a:p>
        </p:txBody>
      </p:sp>
      <p:pic>
        <p:nvPicPr>
          <p:cNvPr id="5" name="Content Placeholder 4" descr="A picture containing outdoor, sport, grass, track and field&#10;&#10;Description generated with very high confidence">
            <a:extLst>
              <a:ext uri="{FF2B5EF4-FFF2-40B4-BE49-F238E27FC236}">
                <a16:creationId xmlns:a16="http://schemas.microsoft.com/office/drawing/2014/main" id="{45FC8FD9-0526-46D7-8274-16953C6507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7853" y="1847850"/>
            <a:ext cx="7660806" cy="4351338"/>
          </a:xfrm>
        </p:spPr>
      </p:pic>
    </p:spTree>
    <p:extLst>
      <p:ext uri="{BB962C8B-B14F-4D97-AF65-F5344CB8AC3E}">
        <p14:creationId xmlns:p14="http://schemas.microsoft.com/office/powerpoint/2010/main" val="1707068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AB90E95-521D-4385-9E59-C5D9408F30F7}"/>
              </a:ext>
            </a:extLst>
          </p:cNvPr>
          <p:cNvSpPr>
            <a:spLocks noGrp="1"/>
          </p:cNvSpPr>
          <p:nvPr>
            <p:ph type="title"/>
          </p:nvPr>
        </p:nvSpPr>
        <p:spPr/>
        <p:txBody>
          <a:bodyPr/>
          <a:lstStyle/>
          <a:p>
            <a:r>
              <a:rPr lang="en-US" dirty="0"/>
              <a:t>Ready for Action, But. . .</a:t>
            </a:r>
          </a:p>
        </p:txBody>
      </p:sp>
      <p:pic>
        <p:nvPicPr>
          <p:cNvPr id="7" name="Content Placeholder 6" descr="A picture containing outdoor, sport, track and field, building&#10;&#10;Description generated with very high confidence">
            <a:extLst>
              <a:ext uri="{FF2B5EF4-FFF2-40B4-BE49-F238E27FC236}">
                <a16:creationId xmlns:a16="http://schemas.microsoft.com/office/drawing/2014/main" id="{54562102-A78E-429A-89FF-06B4F1AB6E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5771" y="1630908"/>
            <a:ext cx="8329250" cy="4735774"/>
          </a:xfrm>
          <a:prstGeom prst="rect">
            <a:avLst/>
          </a:prstGeom>
        </p:spPr>
      </p:pic>
    </p:spTree>
    <p:extLst>
      <p:ext uri="{BB962C8B-B14F-4D97-AF65-F5344CB8AC3E}">
        <p14:creationId xmlns:p14="http://schemas.microsoft.com/office/powerpoint/2010/main" val="2404447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78841" y="189289"/>
            <a:ext cx="7334170" cy="707886"/>
          </a:xfrm>
          <a:prstGeom prst="rect">
            <a:avLst/>
          </a:prstGeom>
          <a:noFill/>
        </p:spPr>
        <p:txBody>
          <a:bodyPr wrap="square" rtlCol="0">
            <a:spAutoFit/>
          </a:bodyPr>
          <a:lstStyle/>
          <a:p>
            <a:r>
              <a:rPr lang="en-US" sz="4000" dirty="0">
                <a:latin typeface="TradeGothic Light" pitchFamily="2" charset="0"/>
              </a:rPr>
              <a:t>Governance Structure</a:t>
            </a:r>
          </a:p>
        </p:txBody>
      </p:sp>
      <p:pic>
        <p:nvPicPr>
          <p:cNvPr id="6"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165956" y="1533100"/>
            <a:ext cx="9088222" cy="5233218"/>
          </a:xfrm>
          <a:prstGeom prst="rect">
            <a:avLst/>
          </a:prstGeom>
        </p:spPr>
      </p:pic>
    </p:spTree>
    <p:extLst>
      <p:ext uri="{BB962C8B-B14F-4D97-AF65-F5344CB8AC3E}">
        <p14:creationId xmlns:p14="http://schemas.microsoft.com/office/powerpoint/2010/main" val="1162079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E061D-B1CE-4E17-A64F-8553EFA54925}"/>
              </a:ext>
            </a:extLst>
          </p:cNvPr>
          <p:cNvSpPr>
            <a:spLocks noGrp="1"/>
          </p:cNvSpPr>
          <p:nvPr>
            <p:ph type="title"/>
          </p:nvPr>
        </p:nvSpPr>
        <p:spPr/>
        <p:txBody>
          <a:bodyPr/>
          <a:lstStyle/>
          <a:p>
            <a:r>
              <a:rPr lang="en-US" dirty="0"/>
              <a:t>Slime Mold as Emergent Solution</a:t>
            </a:r>
          </a:p>
        </p:txBody>
      </p:sp>
      <p:pic>
        <p:nvPicPr>
          <p:cNvPr id="4" name="Online Media 3" title="Slime mold formation">
            <a:hlinkClick r:id="" action="ppaction://media"/>
            <a:extLst>
              <a:ext uri="{FF2B5EF4-FFF2-40B4-BE49-F238E27FC236}">
                <a16:creationId xmlns:a16="http://schemas.microsoft.com/office/drawing/2014/main" id="{A1AD661F-C7A9-44C1-B7E1-A0F1CAFF6022}"/>
              </a:ext>
            </a:extLst>
          </p:cNvPr>
          <p:cNvPicPr>
            <a:picLocks noGrp="1" noRot="1" noChangeAspect="1"/>
          </p:cNvPicPr>
          <p:nvPr>
            <p:ph idx="1"/>
            <a:videoFile r:link="rId1"/>
          </p:nvPr>
        </p:nvPicPr>
        <p:blipFill>
          <a:blip r:embed="rId3"/>
          <a:stretch>
            <a:fillRect/>
          </a:stretch>
        </p:blipFill>
        <p:spPr>
          <a:xfrm>
            <a:off x="2725103" y="2290128"/>
            <a:ext cx="6332501" cy="3562032"/>
          </a:xfrm>
          <a:prstGeom prst="rect">
            <a:avLst/>
          </a:prstGeom>
        </p:spPr>
      </p:pic>
    </p:spTree>
    <p:extLst>
      <p:ext uri="{BB962C8B-B14F-4D97-AF65-F5344CB8AC3E}">
        <p14:creationId xmlns:p14="http://schemas.microsoft.com/office/powerpoint/2010/main" val="1597590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Emergent Solutions</a:t>
            </a:r>
            <a:br>
              <a:rPr lang="en-US" dirty="0"/>
            </a:br>
            <a:r>
              <a:rPr lang="en-US" sz="3200" i="1" dirty="0"/>
              <a:t>Fourth Quadrant Partners	</a:t>
            </a:r>
            <a:r>
              <a:rPr lang="en-US" dirty="0"/>
              <a:t>		</a:t>
            </a:r>
          </a:p>
        </p:txBody>
      </p:sp>
      <p:sp>
        <p:nvSpPr>
          <p:cNvPr id="3" name="Content Placeholder 2"/>
          <p:cNvSpPr>
            <a:spLocks noGrp="1"/>
          </p:cNvSpPr>
          <p:nvPr>
            <p:ph idx="1"/>
          </p:nvPr>
        </p:nvSpPr>
        <p:spPr>
          <a:xfrm>
            <a:off x="6369049" y="2170579"/>
            <a:ext cx="4984749" cy="4351338"/>
          </a:xfrm>
        </p:spPr>
        <p:txBody>
          <a:bodyPr>
            <a:normAutofit fontScale="92500" lnSpcReduction="20000"/>
          </a:bodyPr>
          <a:lstStyle/>
          <a:p>
            <a:r>
              <a:rPr lang="en-US" b="1" dirty="0"/>
              <a:t>Line of sight</a:t>
            </a:r>
            <a:r>
              <a:rPr lang="en-US" dirty="0"/>
              <a:t>—focus on shared results, and link actions to those results</a:t>
            </a:r>
          </a:p>
          <a:p>
            <a:r>
              <a:rPr lang="en-US" b="1" dirty="0"/>
              <a:t>Freedom to experiment</a:t>
            </a:r>
            <a:r>
              <a:rPr lang="en-US" dirty="0"/>
              <a:t>—allow actors to choose their own strategies as hypotheses on how best to achieve results, and track data to test hypotheses</a:t>
            </a:r>
          </a:p>
          <a:p>
            <a:r>
              <a:rPr lang="en-US" b="1" dirty="0"/>
              <a:t>Return learning to the system</a:t>
            </a:r>
            <a:r>
              <a:rPr lang="en-US" dirty="0"/>
              <a:t>—structured learning processes for all actors to share their results and learn from each other</a:t>
            </a:r>
          </a:p>
          <a:p>
            <a:endParaRPr lang="en-US" dirty="0"/>
          </a:p>
        </p:txBody>
      </p:sp>
      <p:pic>
        <p:nvPicPr>
          <p:cNvPr id="4" name="Picture 3">
            <a:extLst>
              <a:ext uri="{FF2B5EF4-FFF2-40B4-BE49-F238E27FC236}">
                <a16:creationId xmlns:a16="http://schemas.microsoft.com/office/drawing/2014/main" id="{CB529824-D828-4DA5-B1C9-9EAE976189A0}"/>
              </a:ext>
            </a:extLst>
          </p:cNvPr>
          <p:cNvPicPr>
            <a:picLocks noChangeAspect="1"/>
          </p:cNvPicPr>
          <p:nvPr/>
        </p:nvPicPr>
        <p:blipFill>
          <a:blip r:embed="rId3"/>
          <a:stretch>
            <a:fillRect/>
          </a:stretch>
        </p:blipFill>
        <p:spPr>
          <a:xfrm>
            <a:off x="1296814" y="2023985"/>
            <a:ext cx="3119325" cy="4004581"/>
          </a:xfrm>
          <a:prstGeom prst="rect">
            <a:avLst/>
          </a:prstGeom>
        </p:spPr>
      </p:pic>
      <p:sp>
        <p:nvSpPr>
          <p:cNvPr id="5" name="TextBox 4">
            <a:extLst>
              <a:ext uri="{FF2B5EF4-FFF2-40B4-BE49-F238E27FC236}">
                <a16:creationId xmlns:a16="http://schemas.microsoft.com/office/drawing/2014/main" id="{CA92BA6B-8DCD-43E6-A06C-C3D5FBF8CB31}"/>
              </a:ext>
            </a:extLst>
          </p:cNvPr>
          <p:cNvSpPr txBox="1"/>
          <p:nvPr/>
        </p:nvSpPr>
        <p:spPr>
          <a:xfrm>
            <a:off x="1296814" y="6118554"/>
            <a:ext cx="3358195" cy="369332"/>
          </a:xfrm>
          <a:prstGeom prst="rect">
            <a:avLst/>
          </a:prstGeom>
          <a:noFill/>
        </p:spPr>
        <p:txBody>
          <a:bodyPr wrap="square" rtlCol="0">
            <a:spAutoFit/>
          </a:bodyPr>
          <a:lstStyle/>
          <a:p>
            <a:pPr algn="ctr"/>
            <a:r>
              <a:rPr lang="en-US" dirty="0">
                <a:hlinkClick r:id="rId4"/>
              </a:rPr>
              <a:t>Download report</a:t>
            </a:r>
            <a:endParaRPr lang="en-US" dirty="0"/>
          </a:p>
        </p:txBody>
      </p:sp>
    </p:spTree>
    <p:extLst>
      <p:ext uri="{BB962C8B-B14F-4D97-AF65-F5344CB8AC3E}">
        <p14:creationId xmlns:p14="http://schemas.microsoft.com/office/powerpoint/2010/main" val="229318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B2199-C289-464A-9499-8EAD5A7C8E9E}"/>
              </a:ext>
            </a:extLst>
          </p:cNvPr>
          <p:cNvSpPr>
            <a:spLocks noGrp="1"/>
          </p:cNvSpPr>
          <p:nvPr>
            <p:ph type="title"/>
          </p:nvPr>
        </p:nvSpPr>
        <p:spPr/>
        <p:txBody>
          <a:bodyPr/>
          <a:lstStyle/>
          <a:p>
            <a:r>
              <a:rPr lang="en-US" dirty="0"/>
              <a:t>Comparing Adaptive and Emergent</a:t>
            </a:r>
          </a:p>
        </p:txBody>
      </p:sp>
      <p:sp>
        <p:nvSpPr>
          <p:cNvPr id="3" name="Text Placeholder 2">
            <a:extLst>
              <a:ext uri="{FF2B5EF4-FFF2-40B4-BE49-F238E27FC236}">
                <a16:creationId xmlns:a16="http://schemas.microsoft.com/office/drawing/2014/main" id="{4D47A772-3691-425F-8180-7F1790F37856}"/>
              </a:ext>
            </a:extLst>
          </p:cNvPr>
          <p:cNvSpPr>
            <a:spLocks noGrp="1"/>
          </p:cNvSpPr>
          <p:nvPr>
            <p:ph type="body" idx="1"/>
          </p:nvPr>
        </p:nvSpPr>
        <p:spPr/>
        <p:txBody>
          <a:bodyPr/>
          <a:lstStyle/>
          <a:p>
            <a:r>
              <a:rPr lang="en-US" dirty="0"/>
              <a:t>Adaptive Strategies</a:t>
            </a:r>
          </a:p>
        </p:txBody>
      </p:sp>
      <p:sp>
        <p:nvSpPr>
          <p:cNvPr id="4" name="Content Placeholder 3">
            <a:extLst>
              <a:ext uri="{FF2B5EF4-FFF2-40B4-BE49-F238E27FC236}">
                <a16:creationId xmlns:a16="http://schemas.microsoft.com/office/drawing/2014/main" id="{117DD23A-763B-4635-9D9E-3E877356DB58}"/>
              </a:ext>
            </a:extLst>
          </p:cNvPr>
          <p:cNvSpPr>
            <a:spLocks noGrp="1"/>
          </p:cNvSpPr>
          <p:nvPr>
            <p:ph sz="half" idx="2"/>
          </p:nvPr>
        </p:nvSpPr>
        <p:spPr/>
        <p:txBody>
          <a:bodyPr/>
          <a:lstStyle/>
          <a:p>
            <a:r>
              <a:rPr lang="en-US" sz="2400" dirty="0"/>
              <a:t>Chess:  Each actor controls and adapts strategy based on opponent’s response</a:t>
            </a:r>
          </a:p>
          <a:p>
            <a:r>
              <a:rPr lang="en-US" sz="2400" dirty="0"/>
              <a:t>World War II:  Generals develop battle plans, troops execute, Generals adapt global response based on enemy response</a:t>
            </a:r>
          </a:p>
          <a:p>
            <a:r>
              <a:rPr lang="en-US" sz="2400" dirty="0"/>
              <a:t>Marching Band: Precise movements choreographed and practiced in advance</a:t>
            </a:r>
          </a:p>
        </p:txBody>
      </p:sp>
      <p:sp>
        <p:nvSpPr>
          <p:cNvPr id="5" name="Text Placeholder 4">
            <a:extLst>
              <a:ext uri="{FF2B5EF4-FFF2-40B4-BE49-F238E27FC236}">
                <a16:creationId xmlns:a16="http://schemas.microsoft.com/office/drawing/2014/main" id="{3B9BE615-5585-42AE-9349-1E0DA830EE1B}"/>
              </a:ext>
            </a:extLst>
          </p:cNvPr>
          <p:cNvSpPr>
            <a:spLocks noGrp="1"/>
          </p:cNvSpPr>
          <p:nvPr>
            <p:ph type="body" sz="quarter" idx="3"/>
          </p:nvPr>
        </p:nvSpPr>
        <p:spPr/>
        <p:txBody>
          <a:bodyPr/>
          <a:lstStyle/>
          <a:p>
            <a:r>
              <a:rPr lang="en-US" dirty="0"/>
              <a:t>Emergent Solutions</a:t>
            </a:r>
          </a:p>
        </p:txBody>
      </p:sp>
      <p:sp>
        <p:nvSpPr>
          <p:cNvPr id="6" name="Content Placeholder 5">
            <a:extLst>
              <a:ext uri="{FF2B5EF4-FFF2-40B4-BE49-F238E27FC236}">
                <a16:creationId xmlns:a16="http://schemas.microsoft.com/office/drawing/2014/main" id="{60473BEB-BFA0-48E1-8A40-51ABFA9CBA83}"/>
              </a:ext>
            </a:extLst>
          </p:cNvPr>
          <p:cNvSpPr>
            <a:spLocks noGrp="1"/>
          </p:cNvSpPr>
          <p:nvPr>
            <p:ph sz="quarter" idx="4"/>
          </p:nvPr>
        </p:nvSpPr>
        <p:spPr/>
        <p:txBody>
          <a:bodyPr/>
          <a:lstStyle/>
          <a:p>
            <a:r>
              <a:rPr lang="en-US" sz="2400" dirty="0"/>
              <a:t>Sports Teams: Coach sets game plan, but each player is part of creating overall team response</a:t>
            </a:r>
          </a:p>
          <a:p>
            <a:r>
              <a:rPr lang="en-US" sz="2400" dirty="0"/>
              <a:t>Afghanistan: Generals develop strategy, troops encounter enemy response and must invent local solutions</a:t>
            </a:r>
          </a:p>
          <a:p>
            <a:r>
              <a:rPr lang="en-US" sz="2400" dirty="0"/>
              <a:t>Jazz Band:  Interaction of players creates new songs each time</a:t>
            </a:r>
          </a:p>
        </p:txBody>
      </p:sp>
    </p:spTree>
    <p:extLst>
      <p:ext uri="{BB962C8B-B14F-4D97-AF65-F5344CB8AC3E}">
        <p14:creationId xmlns:p14="http://schemas.microsoft.com/office/powerpoint/2010/main" val="66406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1-12 at 2.40.17 PM.png"/>
          <p:cNvPicPr>
            <a:picLocks noChangeAspect="1"/>
          </p:cNvPicPr>
          <p:nvPr/>
        </p:nvPicPr>
        <p:blipFill>
          <a:blip r:embed="rId3"/>
          <a:stretch>
            <a:fillRect/>
          </a:stretch>
        </p:blipFill>
        <p:spPr>
          <a:xfrm>
            <a:off x="5644820" y="123810"/>
            <a:ext cx="5248936" cy="6764670"/>
          </a:xfrm>
          <a:prstGeom prst="rect">
            <a:avLst/>
          </a:prstGeom>
        </p:spPr>
      </p:pic>
      <p:sp>
        <p:nvSpPr>
          <p:cNvPr id="2" name="Title 1">
            <a:extLst>
              <a:ext uri="{FF2B5EF4-FFF2-40B4-BE49-F238E27FC236}">
                <a16:creationId xmlns:a16="http://schemas.microsoft.com/office/drawing/2014/main" id="{8AAF7A75-1796-465B-946D-0F3171A5D119}"/>
              </a:ext>
            </a:extLst>
          </p:cNvPr>
          <p:cNvSpPr>
            <a:spLocks noGrp="1"/>
          </p:cNvSpPr>
          <p:nvPr>
            <p:ph type="title"/>
          </p:nvPr>
        </p:nvSpPr>
        <p:spPr/>
        <p:txBody>
          <a:bodyPr/>
          <a:lstStyle/>
          <a:p>
            <a:r>
              <a:rPr lang="en-US" dirty="0"/>
              <a:t>Action Map Characteristics</a:t>
            </a:r>
          </a:p>
        </p:txBody>
      </p:sp>
      <p:sp>
        <p:nvSpPr>
          <p:cNvPr id="3" name="Content Placeholder 2">
            <a:extLst>
              <a:ext uri="{FF2B5EF4-FFF2-40B4-BE49-F238E27FC236}">
                <a16:creationId xmlns:a16="http://schemas.microsoft.com/office/drawing/2014/main" id="{E45CFC42-F8AD-4FF5-BF0F-F1B63F7B20E3}"/>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45320076-DE04-49CA-BEAA-0BAA830A0D6B}"/>
              </a:ext>
            </a:extLst>
          </p:cNvPr>
          <p:cNvSpPr>
            <a:spLocks noGrp="1"/>
          </p:cNvSpPr>
          <p:nvPr>
            <p:ph type="body" sz="half" idx="2"/>
          </p:nvPr>
        </p:nvSpPr>
        <p:spPr/>
        <p:txBody>
          <a:bodyPr>
            <a:normAutofit/>
          </a:bodyPr>
          <a:lstStyle/>
          <a:p>
            <a:r>
              <a:rPr lang="en-US" sz="2000" dirty="0"/>
              <a:t>Allows actors to choose how they want to participate</a:t>
            </a:r>
            <a:br>
              <a:rPr lang="en-US" sz="2000" dirty="0"/>
            </a:br>
            <a:endParaRPr lang="en-US" sz="2000" dirty="0"/>
          </a:p>
          <a:p>
            <a:r>
              <a:rPr lang="en-US" sz="2000" dirty="0"/>
              <a:t>Builds in accountability to shared results—each action team is “testing a hypothesis” as part of the larger experimental effort</a:t>
            </a:r>
          </a:p>
          <a:p>
            <a:endParaRPr lang="en-US" sz="2000" dirty="0"/>
          </a:p>
          <a:p>
            <a:r>
              <a:rPr lang="en-US" sz="2000" dirty="0"/>
              <a:t>Network sets population results and indicators, action teams set strategies and monitor performance measures</a:t>
            </a:r>
          </a:p>
          <a:p>
            <a:endParaRPr lang="en-US" sz="2000" dirty="0"/>
          </a:p>
        </p:txBody>
      </p:sp>
    </p:spTree>
    <p:extLst>
      <p:ext uri="{BB962C8B-B14F-4D97-AF65-F5344CB8AC3E}">
        <p14:creationId xmlns:p14="http://schemas.microsoft.com/office/powerpoint/2010/main" val="2997050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F53D-827F-4386-8F05-2C1C24AB70DA}"/>
              </a:ext>
            </a:extLst>
          </p:cNvPr>
          <p:cNvSpPr>
            <a:spLocks noGrp="1"/>
          </p:cNvSpPr>
          <p:nvPr>
            <p:ph type="title"/>
          </p:nvPr>
        </p:nvSpPr>
        <p:spPr/>
        <p:txBody>
          <a:bodyPr/>
          <a:lstStyle/>
          <a:p>
            <a:r>
              <a:rPr lang="en-US" dirty="0"/>
              <a:t>Before and After Action Reviews</a:t>
            </a:r>
          </a:p>
        </p:txBody>
      </p:sp>
      <p:pic>
        <p:nvPicPr>
          <p:cNvPr id="4" name="Content Placeholder 3">
            <a:extLst>
              <a:ext uri="{FF2B5EF4-FFF2-40B4-BE49-F238E27FC236}">
                <a16:creationId xmlns:a16="http://schemas.microsoft.com/office/drawing/2014/main" id="{657BF4E9-6935-463A-8325-3D387B2D6258}"/>
              </a:ext>
            </a:extLst>
          </p:cNvPr>
          <p:cNvPicPr>
            <a:picLocks noGrp="1" noChangeAspect="1"/>
          </p:cNvPicPr>
          <p:nvPr>
            <p:ph idx="1"/>
          </p:nvPr>
        </p:nvPicPr>
        <p:blipFill>
          <a:blip r:embed="rId2"/>
          <a:stretch>
            <a:fillRect/>
          </a:stretch>
        </p:blipFill>
        <p:spPr>
          <a:xfrm>
            <a:off x="2521930" y="1708218"/>
            <a:ext cx="7263754" cy="4921182"/>
          </a:xfrm>
          <a:prstGeom prst="rect">
            <a:avLst/>
          </a:prstGeom>
        </p:spPr>
      </p:pic>
    </p:spTree>
    <p:extLst>
      <p:ext uri="{BB962C8B-B14F-4D97-AF65-F5344CB8AC3E}">
        <p14:creationId xmlns:p14="http://schemas.microsoft.com/office/powerpoint/2010/main" val="2058232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E08A3F-F31E-4A35-BA19-335EAE43D293}"/>
              </a:ext>
            </a:extLst>
          </p:cNvPr>
          <p:cNvSpPr>
            <a:spLocks noGrp="1"/>
          </p:cNvSpPr>
          <p:nvPr>
            <p:ph idx="1"/>
          </p:nvPr>
        </p:nvSpPr>
        <p:spPr/>
        <p:txBody>
          <a:bodyPr>
            <a:normAutofit fontScale="85000" lnSpcReduction="20000"/>
          </a:bodyPr>
          <a:lstStyle/>
          <a:p>
            <a:r>
              <a:rPr lang="en-US" dirty="0"/>
              <a:t>Check in regularly for short periods of time to ensure the work is moving forward</a:t>
            </a:r>
          </a:p>
          <a:p>
            <a:pPr lvl="1"/>
            <a:r>
              <a:rPr lang="en-US" dirty="0"/>
              <a:t>Get all contact info for group on sheet</a:t>
            </a:r>
          </a:p>
          <a:p>
            <a:pPr lvl="1"/>
            <a:r>
              <a:rPr lang="en-US" dirty="0"/>
              <a:t>Establish a Lead or Co-Leads (designate on sheet)</a:t>
            </a:r>
          </a:p>
          <a:p>
            <a:pPr lvl="1"/>
            <a:r>
              <a:rPr lang="en-US" dirty="0"/>
              <a:t>Set a regular time </a:t>
            </a:r>
            <a:r>
              <a:rPr lang="en-US"/>
              <a:t>to connect</a:t>
            </a:r>
            <a:endParaRPr lang="en-US" dirty="0"/>
          </a:p>
          <a:p>
            <a:pPr lvl="1"/>
            <a:r>
              <a:rPr lang="en-US" dirty="0"/>
              <a:t>Set a regular number to call or a place to meet</a:t>
            </a:r>
          </a:p>
          <a:p>
            <a:r>
              <a:rPr lang="en-US" dirty="0"/>
              <a:t>Keep it simple:</a:t>
            </a:r>
          </a:p>
          <a:p>
            <a:pPr lvl="1"/>
            <a:r>
              <a:rPr lang="en-US" dirty="0"/>
              <a:t>What did we say we would do</a:t>
            </a:r>
          </a:p>
          <a:p>
            <a:pPr lvl="1"/>
            <a:r>
              <a:rPr lang="en-US" dirty="0"/>
              <a:t>What happened</a:t>
            </a:r>
          </a:p>
          <a:p>
            <a:pPr lvl="1"/>
            <a:r>
              <a:rPr lang="en-US" dirty="0"/>
              <a:t>What do we do next</a:t>
            </a:r>
          </a:p>
          <a:p>
            <a:r>
              <a:rPr lang="en-US" dirty="0"/>
              <a:t>Make it easy</a:t>
            </a:r>
          </a:p>
          <a:p>
            <a:pPr lvl="1"/>
            <a:r>
              <a:rPr lang="en-US" dirty="0"/>
              <a:t>Set a regular schedule for action team meetings </a:t>
            </a:r>
          </a:p>
          <a:p>
            <a:pPr lvl="1"/>
            <a:r>
              <a:rPr lang="en-US" dirty="0"/>
              <a:t>20 minute conference calls are often helpful as quick check ins in between monthly meetings</a:t>
            </a:r>
          </a:p>
        </p:txBody>
      </p:sp>
      <p:sp>
        <p:nvSpPr>
          <p:cNvPr id="3" name="Title 2">
            <a:extLst>
              <a:ext uri="{FF2B5EF4-FFF2-40B4-BE49-F238E27FC236}">
                <a16:creationId xmlns:a16="http://schemas.microsoft.com/office/drawing/2014/main" id="{9B2AC15C-B69B-40F3-8820-2FF7C766247C}"/>
              </a:ext>
            </a:extLst>
          </p:cNvPr>
          <p:cNvSpPr>
            <a:spLocks noGrp="1"/>
          </p:cNvSpPr>
          <p:nvPr>
            <p:ph type="title"/>
          </p:nvPr>
        </p:nvSpPr>
        <p:spPr/>
        <p:txBody>
          <a:bodyPr/>
          <a:lstStyle/>
          <a:p>
            <a:r>
              <a:rPr lang="en-US" dirty="0"/>
              <a:t>Action Team Routines</a:t>
            </a:r>
          </a:p>
        </p:txBody>
      </p:sp>
    </p:spTree>
    <p:extLst>
      <p:ext uri="{BB962C8B-B14F-4D97-AF65-F5344CB8AC3E}">
        <p14:creationId xmlns:p14="http://schemas.microsoft.com/office/powerpoint/2010/main" val="3019808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6438D8-487B-422A-BA0C-193C17498917}"/>
              </a:ext>
            </a:extLst>
          </p:cNvPr>
          <p:cNvSpPr>
            <a:spLocks noGrp="1"/>
          </p:cNvSpPr>
          <p:nvPr>
            <p:ph idx="1"/>
          </p:nvPr>
        </p:nvSpPr>
        <p:spPr/>
        <p:txBody>
          <a:bodyPr/>
          <a:lstStyle/>
          <a:p>
            <a:r>
              <a:rPr lang="en-US" dirty="0"/>
              <a:t>Action teams continue to work and track progress</a:t>
            </a:r>
          </a:p>
          <a:p>
            <a:r>
              <a:rPr lang="en-US" dirty="0"/>
              <a:t>Core Team continues to meet monthly to coordinate among groups</a:t>
            </a:r>
          </a:p>
          <a:p>
            <a:pPr lvl="1"/>
            <a:r>
              <a:rPr lang="en-US" dirty="0"/>
              <a:t>Expand to include reps from all action teams and other voices in the community</a:t>
            </a:r>
          </a:p>
          <a:p>
            <a:r>
              <a:rPr lang="en-US" dirty="0"/>
              <a:t>Ongoing communication about progress across the work groups</a:t>
            </a:r>
          </a:p>
          <a:p>
            <a:r>
              <a:rPr lang="en-US" dirty="0"/>
              <a:t>Work toward an annual community gathering when the time is right to update baseline data and review progress</a:t>
            </a:r>
          </a:p>
        </p:txBody>
      </p:sp>
      <p:sp>
        <p:nvSpPr>
          <p:cNvPr id="3" name="Title 2">
            <a:extLst>
              <a:ext uri="{FF2B5EF4-FFF2-40B4-BE49-F238E27FC236}">
                <a16:creationId xmlns:a16="http://schemas.microsoft.com/office/drawing/2014/main" id="{A4F51510-D18A-452A-BB20-44B1B408BA1B}"/>
              </a:ext>
            </a:extLst>
          </p:cNvPr>
          <p:cNvSpPr>
            <a:spLocks noGrp="1"/>
          </p:cNvSpPr>
          <p:nvPr>
            <p:ph type="title"/>
          </p:nvPr>
        </p:nvSpPr>
        <p:spPr/>
        <p:txBody>
          <a:bodyPr/>
          <a:lstStyle/>
          <a:p>
            <a:r>
              <a:rPr lang="en-US" dirty="0"/>
              <a:t>Suggestions for Sustaining Momentum</a:t>
            </a:r>
          </a:p>
        </p:txBody>
      </p:sp>
    </p:spTree>
    <p:extLst>
      <p:ext uri="{BB962C8B-B14F-4D97-AF65-F5344CB8AC3E}">
        <p14:creationId xmlns:p14="http://schemas.microsoft.com/office/powerpoint/2010/main" val="2345284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Outcomes</a:t>
            </a:r>
          </a:p>
        </p:txBody>
      </p:sp>
      <p:sp>
        <p:nvSpPr>
          <p:cNvPr id="3" name="Content Placeholder 2"/>
          <p:cNvSpPr>
            <a:spLocks noGrp="1"/>
          </p:cNvSpPr>
          <p:nvPr>
            <p:ph idx="1"/>
          </p:nvPr>
        </p:nvSpPr>
        <p:spPr/>
        <p:txBody>
          <a:bodyPr>
            <a:normAutofit/>
          </a:bodyPr>
          <a:lstStyle/>
          <a:p>
            <a:pPr lvl="0"/>
            <a:r>
              <a:rPr lang="en-US" dirty="0"/>
              <a:t>Understand a results-based approach including population-level results, performance indicators and strategies developed to “Turn the Curve.”</a:t>
            </a:r>
            <a:br>
              <a:rPr lang="en-US" dirty="0"/>
            </a:br>
            <a:endParaRPr lang="en-US" dirty="0"/>
          </a:p>
          <a:p>
            <a:pPr lvl="0"/>
            <a:r>
              <a:rPr lang="en-US" dirty="0"/>
              <a:t>Understand the key elements in developing an Action Map.</a:t>
            </a:r>
          </a:p>
          <a:p>
            <a:pPr marL="0" lvl="0" indent="0">
              <a:buNone/>
            </a:pPr>
            <a:endParaRPr lang="en-US" dirty="0"/>
          </a:p>
          <a:p>
            <a:pPr lvl="0"/>
            <a:r>
              <a:rPr lang="en-US" dirty="0"/>
              <a:t>Understand strategies </a:t>
            </a:r>
            <a:r>
              <a:rPr lang="en-US"/>
              <a:t>and structures that </a:t>
            </a:r>
            <a:r>
              <a:rPr lang="en-US" dirty="0"/>
              <a:t>help sustain Action Teams within a results-based framework. </a:t>
            </a:r>
          </a:p>
          <a:p>
            <a:endParaRPr lang="en-US" dirty="0"/>
          </a:p>
        </p:txBody>
      </p:sp>
    </p:spTree>
    <p:extLst>
      <p:ext uri="{BB962C8B-B14F-4D97-AF65-F5344CB8AC3E}">
        <p14:creationId xmlns:p14="http://schemas.microsoft.com/office/powerpoint/2010/main" val="288525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6B56-E46B-4E19-9384-4A4702B90BF1}"/>
              </a:ext>
            </a:extLst>
          </p:cNvPr>
          <p:cNvSpPr>
            <a:spLocks noGrp="1"/>
          </p:cNvSpPr>
          <p:nvPr>
            <p:ph type="title"/>
          </p:nvPr>
        </p:nvSpPr>
        <p:spPr/>
        <p:txBody>
          <a:bodyPr/>
          <a:lstStyle/>
          <a:p>
            <a:r>
              <a:rPr lang="en-US" dirty="0"/>
              <a:t>Let’s Review. . .</a:t>
            </a:r>
          </a:p>
        </p:txBody>
      </p:sp>
      <p:pic>
        <p:nvPicPr>
          <p:cNvPr id="3" name="Picture 2">
            <a:extLst>
              <a:ext uri="{FF2B5EF4-FFF2-40B4-BE49-F238E27FC236}">
                <a16:creationId xmlns:a16="http://schemas.microsoft.com/office/drawing/2014/main" id="{DA035A7F-38DF-4DEB-A6AD-A2FBC04D0A87}"/>
              </a:ext>
            </a:extLst>
          </p:cNvPr>
          <p:cNvPicPr>
            <a:picLocks noChangeAspect="1"/>
          </p:cNvPicPr>
          <p:nvPr/>
        </p:nvPicPr>
        <p:blipFill>
          <a:blip r:embed="rId2"/>
          <a:stretch>
            <a:fillRect/>
          </a:stretch>
        </p:blipFill>
        <p:spPr>
          <a:xfrm>
            <a:off x="4879672" y="1831312"/>
            <a:ext cx="2947064" cy="2947064"/>
          </a:xfrm>
          <a:prstGeom prst="rect">
            <a:avLst/>
          </a:prstGeom>
        </p:spPr>
      </p:pic>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238869B7-A0AE-4F39-8214-C6AED5E6F6C1}"/>
                  </a:ext>
                </a:extLst>
              </p:cNvPr>
              <p:cNvGraphicFramePr>
                <a:graphicFrameLocks noChangeAspect="1"/>
              </p:cNvGraphicFramePr>
              <p:nvPr>
                <p:extLst>
                  <p:ext uri="{D42A27DB-BD31-4B8C-83A1-F6EECF244321}">
                    <p14:modId xmlns:p14="http://schemas.microsoft.com/office/powerpoint/2010/main" val="2038943006"/>
                  </p:ext>
                </p:extLst>
              </p:nvPr>
            </p:nvGraphicFramePr>
            <p:xfrm>
              <a:off x="6001239" y="157098"/>
              <a:ext cx="2837961" cy="1596353"/>
            </p:xfrm>
            <a:graphic>
              <a:graphicData uri="http://schemas.microsoft.com/office/powerpoint/2016/slidezoom">
                <pslz:sldZm>
                  <pslz:sldZmObj sldId="301" cId="3483535546">
                    <pslz:zmPr id="{F902B9E2-1ECB-4B38-B44D-A9E46B17B9BD}" returnToParent="0" transitionDur="1000">
                      <p166:blipFill xmlns:p166="http://schemas.microsoft.com/office/powerpoint/2016/6/main">
                        <a:blip r:embed="rId3"/>
                        <a:stretch>
                          <a:fillRect/>
                        </a:stretch>
                      </p166:blipFill>
                      <p166:spPr xmlns:p166="http://schemas.microsoft.com/office/powerpoint/2016/6/main">
                        <a:xfrm>
                          <a:off x="0" y="0"/>
                          <a:ext cx="2837961" cy="1596353"/>
                        </a:xfrm>
                        <a:prstGeom prst="rect">
                          <a:avLst/>
                        </a:prstGeom>
                        <a:ln w="3175">
                          <a:solidFill>
                            <a:prstClr val="ltGray"/>
                          </a:solidFill>
                        </a:ln>
                      </p166:spPr>
                    </pslz:zmPr>
                  </pslz:sldZmObj>
                </pslz:sldZm>
              </a:graphicData>
            </a:graphic>
          </p:graphicFrame>
        </mc:Choice>
        <mc:Fallback>
          <p:pic>
            <p:nvPicPr>
              <p:cNvPr id="5" name="Slide Zoom 4">
                <a:extLst>
                  <a:ext uri="{FF2B5EF4-FFF2-40B4-BE49-F238E27FC236}">
                    <a16:creationId xmlns:a16="http://schemas.microsoft.com/office/drawing/2014/main" id="{238869B7-A0AE-4F39-8214-C6AED5E6F6C1}"/>
                  </a:ext>
                </a:extLst>
              </p:cNvPr>
              <p:cNvPicPr>
                <a:picLocks noGrp="1" noRot="1" noChangeAspect="1" noMove="1" noResize="1" noEditPoints="1" noAdjustHandles="1" noChangeArrowheads="1" noChangeShapeType="1"/>
              </p:cNvPicPr>
              <p:nvPr/>
            </p:nvPicPr>
            <p:blipFill>
              <a:blip r:embed="rId3"/>
              <a:stretch>
                <a:fillRect/>
              </a:stretch>
            </p:blipFill>
            <p:spPr>
              <a:xfrm>
                <a:off x="6001239" y="157098"/>
                <a:ext cx="2837961" cy="1596353"/>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7" name="Slide Zoom 6">
                <a:extLst>
                  <a:ext uri="{FF2B5EF4-FFF2-40B4-BE49-F238E27FC236}">
                    <a16:creationId xmlns:a16="http://schemas.microsoft.com/office/drawing/2014/main" id="{A2373397-4229-432B-AF80-52E2B81BE09F}"/>
                  </a:ext>
                </a:extLst>
              </p:cNvPr>
              <p:cNvGraphicFramePr>
                <a:graphicFrameLocks noChangeAspect="1"/>
              </p:cNvGraphicFramePr>
              <p:nvPr>
                <p:extLst>
                  <p:ext uri="{D42A27DB-BD31-4B8C-83A1-F6EECF244321}">
                    <p14:modId xmlns:p14="http://schemas.microsoft.com/office/powerpoint/2010/main" val="3589169108"/>
                  </p:ext>
                </p:extLst>
              </p:nvPr>
            </p:nvGraphicFramePr>
            <p:xfrm>
              <a:off x="8761124" y="1126084"/>
              <a:ext cx="3430876" cy="1929868"/>
            </p:xfrm>
            <a:graphic>
              <a:graphicData uri="http://schemas.microsoft.com/office/powerpoint/2016/slidezoom">
                <pslz:sldZm>
                  <pslz:sldZmObj sldId="452" cId="4249919750">
                    <pslz:zmPr id="{3C9E7148-2503-41E2-9CC8-4CEFA47B0964}" returnToParent="0" transitionDur="1000">
                      <p166:blipFill xmlns:p166="http://schemas.microsoft.com/office/powerpoint/2016/6/main">
                        <a:blip r:embed="rId4"/>
                        <a:stretch>
                          <a:fillRect/>
                        </a:stretch>
                      </p166:blipFill>
                      <p166:spPr xmlns:p166="http://schemas.microsoft.com/office/powerpoint/2016/6/main">
                        <a:xfrm>
                          <a:off x="0" y="0"/>
                          <a:ext cx="3430876" cy="1929868"/>
                        </a:xfrm>
                        <a:prstGeom prst="rect">
                          <a:avLst/>
                        </a:prstGeom>
                        <a:ln w="3175">
                          <a:solidFill>
                            <a:prstClr val="ltGray"/>
                          </a:solidFill>
                        </a:ln>
                      </p166:spPr>
                    </pslz:zmPr>
                  </pslz:sldZmObj>
                </pslz:sldZm>
              </a:graphicData>
            </a:graphic>
          </p:graphicFrame>
        </mc:Choice>
        <mc:Fallback>
          <p:pic>
            <p:nvPicPr>
              <p:cNvPr id="7" name="Slide Zoom 6">
                <a:extLst>
                  <a:ext uri="{FF2B5EF4-FFF2-40B4-BE49-F238E27FC236}">
                    <a16:creationId xmlns:a16="http://schemas.microsoft.com/office/drawing/2014/main" id="{A2373397-4229-432B-AF80-52E2B81BE09F}"/>
                  </a:ext>
                </a:extLst>
              </p:cNvPr>
              <p:cNvPicPr>
                <a:picLocks noGrp="1" noRot="1" noChangeAspect="1" noMove="1" noResize="1" noEditPoints="1" noAdjustHandles="1" noChangeArrowheads="1" noChangeShapeType="1"/>
              </p:cNvPicPr>
              <p:nvPr/>
            </p:nvPicPr>
            <p:blipFill>
              <a:blip r:embed="rId4"/>
              <a:stretch>
                <a:fillRect/>
              </a:stretch>
            </p:blipFill>
            <p:spPr>
              <a:xfrm>
                <a:off x="8761124" y="1126084"/>
                <a:ext cx="3430876" cy="1929868"/>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8A0FB1D8-69B8-4CDE-B252-4ECD2DEA9FCC}"/>
                  </a:ext>
                </a:extLst>
              </p:cNvPr>
              <p:cNvGraphicFramePr>
                <a:graphicFrameLocks noChangeAspect="1"/>
              </p:cNvGraphicFramePr>
              <p:nvPr>
                <p:extLst>
                  <p:ext uri="{D42A27DB-BD31-4B8C-83A1-F6EECF244321}">
                    <p14:modId xmlns:p14="http://schemas.microsoft.com/office/powerpoint/2010/main" val="1117295653"/>
                  </p:ext>
                </p:extLst>
              </p:nvPr>
            </p:nvGraphicFramePr>
            <p:xfrm>
              <a:off x="8604425" y="3304844"/>
              <a:ext cx="3430876" cy="1929868"/>
            </p:xfrm>
            <a:graphic>
              <a:graphicData uri="http://schemas.microsoft.com/office/powerpoint/2016/slidezoom">
                <pslz:sldZm>
                  <pslz:sldZmObj sldId="435" cId="3693919122">
                    <pslz:zmPr id="{BAF83903-0542-4D1B-8A83-1DB46829E1AA}" returnToParent="0" transitionDur="1000">
                      <p166:blipFill xmlns:p166="http://schemas.microsoft.com/office/powerpoint/2016/6/main">
                        <a:blip r:embed="rId5"/>
                        <a:stretch>
                          <a:fillRect/>
                        </a:stretch>
                      </p166:blipFill>
                      <p166:spPr xmlns:p166="http://schemas.microsoft.com/office/powerpoint/2016/6/main">
                        <a:xfrm>
                          <a:off x="0" y="0"/>
                          <a:ext cx="3430876" cy="1929868"/>
                        </a:xfrm>
                        <a:prstGeom prst="rect">
                          <a:avLst/>
                        </a:prstGeom>
                        <a:ln w="3175">
                          <a:solidFill>
                            <a:prstClr val="ltGray"/>
                          </a:solidFill>
                        </a:ln>
                      </p166:spPr>
                    </pslz:zmPr>
                  </pslz:sldZmObj>
                </pslz:sldZm>
              </a:graphicData>
            </a:graphic>
          </p:graphicFrame>
        </mc:Choice>
        <mc:Fallback>
          <p:pic>
            <p:nvPicPr>
              <p:cNvPr id="9" name="Slide Zoom 8">
                <a:extLst>
                  <a:ext uri="{FF2B5EF4-FFF2-40B4-BE49-F238E27FC236}">
                    <a16:creationId xmlns:a16="http://schemas.microsoft.com/office/drawing/2014/main" id="{8A0FB1D8-69B8-4CDE-B252-4ECD2DEA9FCC}"/>
                  </a:ext>
                </a:extLst>
              </p:cNvPr>
              <p:cNvPicPr>
                <a:picLocks noGrp="1" noRot="1" noChangeAspect="1" noMove="1" noResize="1" noEditPoints="1" noAdjustHandles="1" noChangeArrowheads="1" noChangeShapeType="1"/>
              </p:cNvPicPr>
              <p:nvPr/>
            </p:nvPicPr>
            <p:blipFill>
              <a:blip r:embed="rId5"/>
              <a:stretch>
                <a:fillRect/>
              </a:stretch>
            </p:blipFill>
            <p:spPr>
              <a:xfrm>
                <a:off x="8604425" y="3304844"/>
                <a:ext cx="3430876" cy="1929868"/>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1" name="Slide Zoom 10">
                <a:extLst>
                  <a:ext uri="{FF2B5EF4-FFF2-40B4-BE49-F238E27FC236}">
                    <a16:creationId xmlns:a16="http://schemas.microsoft.com/office/drawing/2014/main" id="{9A35FE96-E57F-41BA-A68B-255393CB10CC}"/>
                  </a:ext>
                </a:extLst>
              </p:cNvPr>
              <p:cNvGraphicFramePr>
                <a:graphicFrameLocks noChangeAspect="1"/>
              </p:cNvGraphicFramePr>
              <p:nvPr>
                <p:extLst>
                  <p:ext uri="{D42A27DB-BD31-4B8C-83A1-F6EECF244321}">
                    <p14:modId xmlns:p14="http://schemas.microsoft.com/office/powerpoint/2010/main" val="4260831306"/>
                  </p:ext>
                </p:extLst>
              </p:nvPr>
            </p:nvGraphicFramePr>
            <p:xfrm>
              <a:off x="1527651" y="4495959"/>
              <a:ext cx="3970868" cy="2233613"/>
            </p:xfrm>
            <a:graphic>
              <a:graphicData uri="http://schemas.microsoft.com/office/powerpoint/2016/slidezoom">
                <pslz:sldZm>
                  <pslz:sldZmObj sldId="484" cId="2937529837">
                    <pslz:zmPr id="{AA100972-48B5-4163-8FC2-0D40B49D4FCA}" returnToParent="0" transitionDur="1000">
                      <p166:blipFill xmlns:p166="http://schemas.microsoft.com/office/powerpoint/2016/6/main">
                        <a:blip r:embed="rId6"/>
                        <a:stretch>
                          <a:fillRect/>
                        </a:stretch>
                      </p166:blipFill>
                      <p166:spPr xmlns:p166="http://schemas.microsoft.com/office/powerpoint/2016/6/main">
                        <a:xfrm>
                          <a:off x="0" y="0"/>
                          <a:ext cx="3970868" cy="2233613"/>
                        </a:xfrm>
                        <a:prstGeom prst="rect">
                          <a:avLst/>
                        </a:prstGeom>
                        <a:ln w="3175">
                          <a:solidFill>
                            <a:prstClr val="ltGray"/>
                          </a:solidFill>
                        </a:ln>
                      </p166:spPr>
                    </pslz:zmPr>
                  </pslz:sldZmObj>
                </pslz:sldZm>
              </a:graphicData>
            </a:graphic>
          </p:graphicFrame>
        </mc:Choice>
        <mc:Fallback>
          <p:pic>
            <p:nvPicPr>
              <p:cNvPr id="11" name="Slide Zoom 10">
                <a:extLst>
                  <a:ext uri="{FF2B5EF4-FFF2-40B4-BE49-F238E27FC236}">
                    <a16:creationId xmlns:a16="http://schemas.microsoft.com/office/drawing/2014/main" id="{9A35FE96-E57F-41BA-A68B-255393CB10CC}"/>
                  </a:ext>
                </a:extLst>
              </p:cNvPr>
              <p:cNvPicPr>
                <a:picLocks noGrp="1" noRot="1" noChangeAspect="1" noMove="1" noResize="1" noEditPoints="1" noAdjustHandles="1" noChangeArrowheads="1" noChangeShapeType="1"/>
              </p:cNvPicPr>
              <p:nvPr/>
            </p:nvPicPr>
            <p:blipFill>
              <a:blip r:embed="rId6"/>
              <a:stretch>
                <a:fillRect/>
              </a:stretch>
            </p:blipFill>
            <p:spPr>
              <a:xfrm>
                <a:off x="1527651" y="4495959"/>
                <a:ext cx="3970868" cy="2233613"/>
              </a:xfrm>
              <a:prstGeom prst="rect">
                <a:avLst/>
              </a:prstGeom>
              <a:ln w="3175">
                <a:solidFill>
                  <a:prstClr val="ltGray"/>
                </a:solidFill>
              </a:ln>
            </p:spPr>
          </p:pic>
        </mc:Fallback>
      </mc:AlternateContent>
      <p:pic>
        <p:nvPicPr>
          <p:cNvPr id="4" name="Picture 3">
            <a:extLst>
              <a:ext uri="{FF2B5EF4-FFF2-40B4-BE49-F238E27FC236}">
                <a16:creationId xmlns:a16="http://schemas.microsoft.com/office/drawing/2014/main" id="{BACAB52B-6914-4C04-BA15-81D7E3F13217}"/>
              </a:ext>
            </a:extLst>
          </p:cNvPr>
          <p:cNvPicPr>
            <a:picLocks noChangeAspect="1"/>
          </p:cNvPicPr>
          <p:nvPr/>
        </p:nvPicPr>
        <p:blipFill>
          <a:blip r:embed="rId7"/>
          <a:stretch>
            <a:fillRect/>
          </a:stretch>
        </p:blipFill>
        <p:spPr>
          <a:xfrm>
            <a:off x="307394" y="1898713"/>
            <a:ext cx="4114629" cy="2314479"/>
          </a:xfrm>
          <a:prstGeom prst="rect">
            <a:avLst/>
          </a:prstGeom>
        </p:spPr>
      </p:pic>
      <p:pic>
        <p:nvPicPr>
          <p:cNvPr id="10" name="Content Placeholder 3">
            <a:extLst>
              <a:ext uri="{FF2B5EF4-FFF2-40B4-BE49-F238E27FC236}">
                <a16:creationId xmlns:a16="http://schemas.microsoft.com/office/drawing/2014/main" id="{B36D337A-80F6-4453-AF0B-769350E316CE}"/>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5583133" y="5027268"/>
            <a:ext cx="3256067" cy="1668538"/>
          </a:xfrm>
          <a:prstGeom prst="rect">
            <a:avLst/>
          </a:prstGeom>
        </p:spPr>
      </p:pic>
    </p:spTree>
    <p:extLst>
      <p:ext uri="{BB962C8B-B14F-4D97-AF65-F5344CB8AC3E}">
        <p14:creationId xmlns:p14="http://schemas.microsoft.com/office/powerpoint/2010/main" val="2318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3431-2BD8-4C90-8EC1-D9F6FDD8DA53}"/>
              </a:ext>
            </a:extLst>
          </p:cNvPr>
          <p:cNvSpPr>
            <a:spLocks noGrp="1"/>
          </p:cNvSpPr>
          <p:nvPr>
            <p:ph type="title"/>
          </p:nvPr>
        </p:nvSpPr>
        <p:spPr/>
        <p:txBody>
          <a:bodyPr/>
          <a:lstStyle/>
          <a:p>
            <a:r>
              <a:rPr lang="en-US" b="1">
                <a:latin typeface="TradeGothic" pitchFamily="2" charset="0"/>
              </a:rPr>
              <a:t>Civic </a:t>
            </a:r>
            <a:r>
              <a:rPr lang="en-US" b="1">
                <a:latin typeface="TradeGothic Light" pitchFamily="2" charset="0"/>
              </a:rPr>
              <a:t>Network – </a:t>
            </a:r>
            <a:r>
              <a:rPr lang="en-US" b="1">
                <a:latin typeface="TradeGothic Light" pitchFamily="2" charset="0"/>
                <a:hlinkClick r:id="rId4"/>
              </a:rPr>
              <a:t>www.civicnetwork.io</a:t>
            </a:r>
            <a:r>
              <a:rPr lang="en-US" b="1">
                <a:latin typeface="TradeGothic Light" pitchFamily="2" charset="0"/>
              </a:rPr>
              <a:t> </a:t>
            </a:r>
          </a:p>
        </p:txBody>
      </p:sp>
      <p:pic>
        <p:nvPicPr>
          <p:cNvPr id="4" name="Online Media 3" title="Civic Network:  Doing Good, Better">
            <a:hlinkClick r:id="" action="ppaction://media"/>
            <a:extLst>
              <a:ext uri="{FF2B5EF4-FFF2-40B4-BE49-F238E27FC236}">
                <a16:creationId xmlns:a16="http://schemas.microsoft.com/office/drawing/2014/main" id="{B624A9C3-4D4A-4E3F-AD95-6A22ADC2ACE6}"/>
              </a:ext>
            </a:extLst>
          </p:cNvPr>
          <p:cNvPicPr>
            <a:picLocks noGrp="1" noRot="1" noChangeAspect="1"/>
          </p:cNvPicPr>
          <p:nvPr>
            <p:ph idx="1"/>
            <a:videoFile r:link="rId1"/>
          </p:nvPr>
        </p:nvPicPr>
        <p:blipFill>
          <a:blip r:embed="rId5"/>
          <a:stretch>
            <a:fillRect/>
          </a:stretch>
        </p:blipFill>
        <p:spPr>
          <a:xfrm>
            <a:off x="2139775" y="1900844"/>
            <a:ext cx="7999922" cy="4499956"/>
          </a:xfrm>
          <a:prstGeom prst="rect">
            <a:avLst/>
          </a:prstGeom>
        </p:spPr>
      </p:pic>
    </p:spTree>
    <p:extLst>
      <p:ext uri="{BB962C8B-B14F-4D97-AF65-F5344CB8AC3E}">
        <p14:creationId xmlns:p14="http://schemas.microsoft.com/office/powerpoint/2010/main" val="2115167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7FF41F-0D9A-4347-9145-307DBAC14782}"/>
              </a:ext>
            </a:extLst>
          </p:cNvPr>
          <p:cNvPicPr>
            <a:picLocks noChangeAspect="1"/>
          </p:cNvPicPr>
          <p:nvPr/>
        </p:nvPicPr>
        <p:blipFill rotWithShape="1">
          <a:blip r:embed="rId3"/>
          <a:srcRect l="32344" t="13333" b="5555"/>
          <a:stretch/>
        </p:blipFill>
        <p:spPr>
          <a:xfrm>
            <a:off x="0" y="22869"/>
            <a:ext cx="10101743" cy="6812261"/>
          </a:xfrm>
          <a:prstGeom prst="rect">
            <a:avLst/>
          </a:prstGeom>
        </p:spPr>
      </p:pic>
      <p:pic>
        <p:nvPicPr>
          <p:cNvPr id="7" name="Picture 6">
            <a:extLst>
              <a:ext uri="{FF2B5EF4-FFF2-40B4-BE49-F238E27FC236}">
                <a16:creationId xmlns:a16="http://schemas.microsoft.com/office/drawing/2014/main" id="{A324AC6D-8D50-4D97-A002-6146885B2C31}"/>
              </a:ext>
            </a:extLst>
          </p:cNvPr>
          <p:cNvPicPr>
            <a:picLocks noChangeAspect="1"/>
          </p:cNvPicPr>
          <p:nvPr/>
        </p:nvPicPr>
        <p:blipFill rotWithShape="1">
          <a:blip r:embed="rId4"/>
          <a:srcRect l="62875" t="26000" r="2625" b="17162"/>
          <a:stretch/>
        </p:blipFill>
        <p:spPr>
          <a:xfrm>
            <a:off x="8058364" y="442821"/>
            <a:ext cx="3962400" cy="3671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1BD99DE-624A-4E6F-8931-BDCC2FC60C61}"/>
              </a:ext>
            </a:extLst>
          </p:cNvPr>
          <p:cNvPicPr>
            <a:picLocks noChangeAspect="1"/>
          </p:cNvPicPr>
          <p:nvPr/>
        </p:nvPicPr>
        <p:blipFill rotWithShape="1">
          <a:blip r:embed="rId5"/>
          <a:srcRect l="62375" t="22666" r="4750" b="7333"/>
          <a:stretch/>
        </p:blipFill>
        <p:spPr>
          <a:xfrm>
            <a:off x="9851729" y="3887202"/>
            <a:ext cx="2252182" cy="2697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B037A42-F695-43F0-BC1A-6602069BB497}"/>
              </a:ext>
            </a:extLst>
          </p:cNvPr>
          <p:cNvPicPr>
            <a:picLocks noChangeAspect="1"/>
          </p:cNvPicPr>
          <p:nvPr/>
        </p:nvPicPr>
        <p:blipFill rotWithShape="1">
          <a:blip r:embed="rId6"/>
          <a:srcRect l="62625" t="27777" r="3914" b="38680"/>
          <a:stretch/>
        </p:blipFill>
        <p:spPr>
          <a:xfrm>
            <a:off x="5451608" y="4534752"/>
            <a:ext cx="4079527" cy="2300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90546FD-FFCB-4783-9460-720AA9231166}"/>
              </a:ext>
            </a:extLst>
          </p:cNvPr>
          <p:cNvPicPr>
            <a:picLocks noChangeAspect="1"/>
          </p:cNvPicPr>
          <p:nvPr/>
        </p:nvPicPr>
        <p:blipFill rotWithShape="1">
          <a:blip r:embed="rId7"/>
          <a:srcRect l="62875" t="26889" r="20375" b="37994"/>
          <a:stretch/>
        </p:blipFill>
        <p:spPr>
          <a:xfrm>
            <a:off x="2340271" y="4426777"/>
            <a:ext cx="2042160" cy="240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DCF98BF1-355E-4BEA-B8E0-E9B8DB74035F}"/>
              </a:ext>
            </a:extLst>
          </p:cNvPr>
          <p:cNvPicPr>
            <a:picLocks noChangeAspect="1"/>
          </p:cNvPicPr>
          <p:nvPr/>
        </p:nvPicPr>
        <p:blipFill rotWithShape="1">
          <a:blip r:embed="rId8"/>
          <a:srcRect l="55125" t="24444" r="8750" b="10222"/>
          <a:stretch/>
        </p:blipFill>
        <p:spPr>
          <a:xfrm>
            <a:off x="1919021" y="442821"/>
            <a:ext cx="3175933" cy="3230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17B1165D-456B-4610-8FC0-D45DAD36B83C}"/>
              </a:ext>
            </a:extLst>
          </p:cNvPr>
          <p:cNvSpPr txBox="1"/>
          <p:nvPr/>
        </p:nvSpPr>
        <p:spPr>
          <a:xfrm flipH="1">
            <a:off x="5614217" y="796413"/>
            <a:ext cx="2192595" cy="646331"/>
          </a:xfrm>
          <a:prstGeom prst="rect">
            <a:avLst/>
          </a:prstGeom>
          <a:solidFill>
            <a:schemeClr val="accent2">
              <a:lumMod val="40000"/>
              <a:lumOff val="60000"/>
            </a:schemeClr>
          </a:solidFill>
          <a:ln>
            <a:solidFill>
              <a:srgbClr val="002060"/>
            </a:solidFill>
          </a:ln>
        </p:spPr>
        <p:txBody>
          <a:bodyPr wrap="square" rtlCol="0">
            <a:spAutoFit/>
          </a:bodyPr>
          <a:lstStyle/>
          <a:p>
            <a:r>
              <a:rPr lang="en-US"/>
              <a:t>Visit: civicnetwork.io to explore!</a:t>
            </a:r>
          </a:p>
        </p:txBody>
      </p:sp>
    </p:spTree>
    <p:extLst>
      <p:ext uri="{BB962C8B-B14F-4D97-AF65-F5344CB8AC3E}">
        <p14:creationId xmlns:p14="http://schemas.microsoft.com/office/powerpoint/2010/main" val="285570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8C25-2D56-4279-9610-B1AB55670649}"/>
              </a:ext>
            </a:extLst>
          </p:cNvPr>
          <p:cNvSpPr>
            <a:spLocks noGrp="1"/>
          </p:cNvSpPr>
          <p:nvPr>
            <p:ph type="title"/>
          </p:nvPr>
        </p:nvSpPr>
        <p:spPr/>
        <p:txBody>
          <a:bodyPr/>
          <a:lstStyle/>
          <a:p>
            <a:r>
              <a:rPr lang="en-US" dirty="0"/>
              <a:t>Presentation in Brief</a:t>
            </a:r>
          </a:p>
        </p:txBody>
      </p:sp>
      <p:sp>
        <p:nvSpPr>
          <p:cNvPr id="4" name="Content Placeholder 3">
            <a:extLst>
              <a:ext uri="{FF2B5EF4-FFF2-40B4-BE49-F238E27FC236}">
                <a16:creationId xmlns:a16="http://schemas.microsoft.com/office/drawing/2014/main" id="{31D25D3F-9617-4B55-995C-D249FD95830D}"/>
              </a:ext>
            </a:extLst>
          </p:cNvPr>
          <p:cNvSpPr>
            <a:spLocks noGrp="1"/>
          </p:cNvSpPr>
          <p:nvPr>
            <p:ph idx="1"/>
          </p:nvPr>
        </p:nvSpPr>
        <p:spPr/>
        <p:txBody>
          <a:bodyPr/>
          <a:lstStyle/>
          <a:p>
            <a:endParaRPr lang="en-US"/>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BCB3EC38-2169-47A2-A6A1-EDC2C1A2E6C4}"/>
                  </a:ext>
                </a:extLst>
              </p:cNvPr>
              <p:cNvGraphicFramePr>
                <a:graphicFrameLocks noChangeAspect="1"/>
              </p:cNvGraphicFramePr>
              <p:nvPr>
                <p:extLst>
                  <p:ext uri="{D42A27DB-BD31-4B8C-83A1-F6EECF244321}">
                    <p14:modId xmlns:p14="http://schemas.microsoft.com/office/powerpoint/2010/main" val="266915453"/>
                  </p:ext>
                </p:extLst>
              </p:nvPr>
            </p:nvGraphicFramePr>
            <p:xfrm>
              <a:off x="1382713" y="1847850"/>
              <a:ext cx="9971087" cy="4351338"/>
            </p:xfrm>
            <a:graphic>
              <a:graphicData uri="http://schemas.microsoft.com/office/powerpoint/2016/summaryzoom">
                <psuz:summaryZm>
                  <psuz:summaryZmObj sectionId="{09C0AF80-3DC3-4336-A86E-7074F654A885}">
                    <psuz:zmPr id="{126EA94B-1D30-4A4D-9C3B-7AB0635A7B56}" transitionDur="1000">
                      <p166:blipFill xmlns:p166="http://schemas.microsoft.com/office/powerpoint/2016/6/main">
                        <a:blip r:embed="rId3"/>
                        <a:stretch>
                          <a:fillRect/>
                        </a:stretch>
                      </p166:blipFill>
                      <p166:spPr xmlns:p166="http://schemas.microsoft.com/office/powerpoint/2016/6/main">
                        <a:xfrm>
                          <a:off x="1439204" y="152297"/>
                          <a:ext cx="3481070" cy="1958102"/>
                        </a:xfrm>
                        <a:prstGeom prst="rect">
                          <a:avLst/>
                        </a:prstGeom>
                        <a:ln w="3175">
                          <a:solidFill>
                            <a:prstClr val="ltGray"/>
                          </a:solidFill>
                        </a:ln>
                      </p166:spPr>
                    </psuz:zmPr>
                  </psuz:summaryZmObj>
                  <psuz:summaryZmObj sectionId="{0DF3115A-3DC1-4517-846F-687DBC0F4D0A}">
                    <psuz:zmPr id="{6A71C646-6092-46D5-BA1C-0B4E2FFA56D9}" transitionDur="1000">
                      <p166:blipFill xmlns:p166="http://schemas.microsoft.com/office/powerpoint/2016/6/main">
                        <a:blip r:embed="rId4"/>
                        <a:stretch>
                          <a:fillRect/>
                        </a:stretch>
                      </p166:blipFill>
                      <p166:spPr xmlns:p166="http://schemas.microsoft.com/office/powerpoint/2016/6/main">
                        <a:xfrm>
                          <a:off x="5050814" y="152297"/>
                          <a:ext cx="3481070" cy="1958102"/>
                        </a:xfrm>
                        <a:prstGeom prst="rect">
                          <a:avLst/>
                        </a:prstGeom>
                        <a:ln w="3175">
                          <a:solidFill>
                            <a:prstClr val="ltGray"/>
                          </a:solidFill>
                        </a:ln>
                      </p166:spPr>
                    </psuz:zmPr>
                  </psuz:summaryZmObj>
                  <psuz:summaryZmObj sectionId="{38FA7237-0919-417A-B32C-8BEF73BB8BFE}">
                    <psuz:zmPr id="{563851A8-F527-408B-8277-341BA2E9C53A}" transitionDur="1000">
                      <p166:blipFill xmlns:p166="http://schemas.microsoft.com/office/powerpoint/2016/6/main">
                        <a:blip r:embed="rId5"/>
                        <a:stretch>
                          <a:fillRect/>
                        </a:stretch>
                      </p166:blipFill>
                      <p166:spPr xmlns:p166="http://schemas.microsoft.com/office/powerpoint/2016/6/main">
                        <a:xfrm>
                          <a:off x="1439204" y="2240939"/>
                          <a:ext cx="3481070" cy="1958102"/>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BCB3EC38-2169-47A2-A6A1-EDC2C1A2E6C4}"/>
                  </a:ext>
                </a:extLst>
              </p:cNvPr>
              <p:cNvGrpSpPr>
                <a:grpSpLocks noGrp="1" noUngrp="1" noRot="1" noChangeAspect="1" noMove="1" noResize="1"/>
              </p:cNvGrpSpPr>
              <p:nvPr/>
            </p:nvGrpSpPr>
            <p:grpSpPr>
              <a:xfrm>
                <a:off x="1382713" y="1847850"/>
                <a:ext cx="9971087" cy="4351338"/>
                <a:chOff x="1382713" y="1847850"/>
                <a:chExt cx="9971087" cy="4351338"/>
              </a:xfrm>
            </p:grpSpPr>
            <p:pic>
              <p:nvPicPr>
                <p:cNvPr id="3" name="Picture 3">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821917" y="2000147"/>
                  <a:ext cx="3481070" cy="1958102"/>
                </a:xfrm>
                <a:prstGeom prst="rect">
                  <a:avLst/>
                </a:prstGeom>
                <a:ln w="3175">
                  <a:solidFill>
                    <a:prstClr val="ltGray"/>
                  </a:solidFill>
                </a:ln>
              </p:spPr>
            </p:pic>
            <p:pic>
              <p:nvPicPr>
                <p:cNvPr id="7" name="Picture 7">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433527" y="2000147"/>
                  <a:ext cx="3481070" cy="1958102"/>
                </a:xfrm>
                <a:prstGeom prst="rect">
                  <a:avLst/>
                </a:prstGeom>
                <a:ln w="3175">
                  <a:solidFill>
                    <a:prstClr val="ltGray"/>
                  </a:solidFill>
                </a:ln>
              </p:spPr>
            </p:pic>
            <p:pic>
              <p:nvPicPr>
                <p:cNvPr id="8" name="Picture 8">
                  <a:hlinkClick r:id="rId8"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2821917" y="4088789"/>
                  <a:ext cx="3481070" cy="1958102"/>
                </a:xfrm>
                <a:prstGeom prst="rect">
                  <a:avLst/>
                </a:prstGeom>
                <a:ln w="3175">
                  <a:solidFill>
                    <a:prstClr val="ltGray"/>
                  </a:solidFill>
                </a:ln>
              </p:spPr>
            </p:pic>
          </p:grpSp>
        </mc:Fallback>
      </mc:AlternateContent>
      <p:pic>
        <p:nvPicPr>
          <p:cNvPr id="6" name="Picture 5">
            <a:extLst>
              <a:ext uri="{FF2B5EF4-FFF2-40B4-BE49-F238E27FC236}">
                <a16:creationId xmlns:a16="http://schemas.microsoft.com/office/drawing/2014/main" id="{7BFE8B50-E462-471D-A891-887536A7EC14}"/>
              </a:ext>
            </a:extLst>
          </p:cNvPr>
          <p:cNvPicPr>
            <a:picLocks noChangeAspect="1"/>
          </p:cNvPicPr>
          <p:nvPr/>
        </p:nvPicPr>
        <p:blipFill>
          <a:blip r:embed="rId9"/>
          <a:stretch>
            <a:fillRect/>
          </a:stretch>
        </p:blipFill>
        <p:spPr>
          <a:xfrm>
            <a:off x="6723384" y="4084514"/>
            <a:ext cx="3139631" cy="1766043"/>
          </a:xfrm>
          <a:prstGeom prst="rect">
            <a:avLst/>
          </a:prstGeom>
        </p:spPr>
      </p:pic>
    </p:spTree>
    <p:extLst>
      <p:ext uri="{BB962C8B-B14F-4D97-AF65-F5344CB8AC3E}">
        <p14:creationId xmlns:p14="http://schemas.microsoft.com/office/powerpoint/2010/main" val="130148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14206" y="166928"/>
            <a:ext cx="4181522" cy="4181522"/>
          </a:xfrm>
          <a:prstGeom prst="rect">
            <a:avLst/>
          </a:prstGeom>
        </p:spPr>
      </p:pic>
      <p:sp>
        <p:nvSpPr>
          <p:cNvPr id="7" name="Title 6"/>
          <p:cNvSpPr>
            <a:spLocks noGrp="1"/>
          </p:cNvSpPr>
          <p:nvPr>
            <p:ph type="title"/>
          </p:nvPr>
        </p:nvSpPr>
        <p:spPr/>
        <p:txBody>
          <a:bodyPr/>
          <a:lstStyle/>
          <a:p>
            <a:r>
              <a:rPr lang="en-US" dirty="0"/>
              <a:t>Results  </a:t>
            </a:r>
            <a:endParaRPr lang="en-US" sz="4800" dirty="0"/>
          </a:p>
        </p:txBody>
      </p:sp>
      <p:sp>
        <p:nvSpPr>
          <p:cNvPr id="8" name="Text Placeholder 7"/>
          <p:cNvSpPr>
            <a:spLocks noGrp="1"/>
          </p:cNvSpPr>
          <p:nvPr>
            <p:ph type="body" idx="1"/>
          </p:nvPr>
        </p:nvSpPr>
        <p:spPr/>
        <p:txBody>
          <a:bodyPr/>
          <a:lstStyle/>
          <a:p>
            <a:r>
              <a:rPr lang="en-US" dirty="0"/>
              <a:t>What are we striving to achieve?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2474" t="31708" r="37432" b="36755"/>
          <a:stretch/>
        </p:blipFill>
        <p:spPr>
          <a:xfrm>
            <a:off x="8764459" y="1421079"/>
            <a:ext cx="1347380" cy="1411963"/>
          </a:xfrm>
          <a:prstGeom prst="ellipse">
            <a:avLst/>
          </a:prstGeom>
        </p:spPr>
      </p:pic>
    </p:spTree>
    <p:extLst>
      <p:ext uri="{BB962C8B-B14F-4D97-AF65-F5344CB8AC3E}">
        <p14:creationId xmlns:p14="http://schemas.microsoft.com/office/powerpoint/2010/main" val="377076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35502" y="1818022"/>
          <a:ext cx="8896680" cy="4297680"/>
        </p:xfrm>
        <a:graphic>
          <a:graphicData uri="http://schemas.openxmlformats.org/drawingml/2006/table">
            <a:tbl>
              <a:tblPr firstRow="1" bandRow="1">
                <a:tableStyleId>{5C22544A-7EE6-4342-B048-85BDC9FD1C3A}</a:tableStyleId>
              </a:tblPr>
              <a:tblGrid>
                <a:gridCol w="1754708">
                  <a:extLst>
                    <a:ext uri="{9D8B030D-6E8A-4147-A177-3AD203B41FA5}">
                      <a16:colId xmlns:a16="http://schemas.microsoft.com/office/drawing/2014/main" val="20001"/>
                    </a:ext>
                  </a:extLst>
                </a:gridCol>
                <a:gridCol w="1797464">
                  <a:extLst>
                    <a:ext uri="{9D8B030D-6E8A-4147-A177-3AD203B41FA5}">
                      <a16:colId xmlns:a16="http://schemas.microsoft.com/office/drawing/2014/main" val="20002"/>
                    </a:ext>
                  </a:extLst>
                </a:gridCol>
                <a:gridCol w="1877846">
                  <a:extLst>
                    <a:ext uri="{9D8B030D-6E8A-4147-A177-3AD203B41FA5}">
                      <a16:colId xmlns:a16="http://schemas.microsoft.com/office/drawing/2014/main" val="20003"/>
                    </a:ext>
                  </a:extLst>
                </a:gridCol>
                <a:gridCol w="1877846">
                  <a:extLst>
                    <a:ext uri="{9D8B030D-6E8A-4147-A177-3AD203B41FA5}">
                      <a16:colId xmlns:a16="http://schemas.microsoft.com/office/drawing/2014/main" val="1802196978"/>
                    </a:ext>
                  </a:extLst>
                </a:gridCol>
                <a:gridCol w="1588816">
                  <a:extLst>
                    <a:ext uri="{9D8B030D-6E8A-4147-A177-3AD203B41FA5}">
                      <a16:colId xmlns:a16="http://schemas.microsoft.com/office/drawing/2014/main" val="20004"/>
                    </a:ext>
                  </a:extLst>
                </a:gridCol>
              </a:tblGrid>
              <a:tr h="370840">
                <a:tc>
                  <a:txBody>
                    <a:bodyPr/>
                    <a:lstStyle/>
                    <a:p>
                      <a:pPr algn="ctr"/>
                      <a:r>
                        <a:rPr lang="en-US" sz="2400"/>
                        <a:t>Definition</a:t>
                      </a:r>
                      <a:r>
                        <a:rPr lang="en-US" sz="2400" baseline="0"/>
                        <a:t> of Problem</a:t>
                      </a:r>
                      <a:endParaRPr lang="en-US" sz="2400"/>
                    </a:p>
                  </a:txBody>
                  <a:tcPr/>
                </a:tc>
                <a:tc>
                  <a:txBody>
                    <a:bodyPr/>
                    <a:lstStyle/>
                    <a:p>
                      <a:pPr algn="ctr"/>
                      <a:r>
                        <a:rPr lang="en-US" sz="2400"/>
                        <a:t>Definition of Solution</a:t>
                      </a:r>
                    </a:p>
                  </a:txBody>
                  <a:tcPr/>
                </a:tc>
                <a:tc>
                  <a:txBody>
                    <a:bodyPr/>
                    <a:lstStyle/>
                    <a:p>
                      <a:pPr algn="ctr"/>
                      <a:r>
                        <a:rPr lang="en-US" sz="2400" dirty="0"/>
                        <a:t>Kind of Challenge</a:t>
                      </a:r>
                    </a:p>
                  </a:txBody>
                  <a:tcPr/>
                </a:tc>
                <a:tc>
                  <a:txBody>
                    <a:bodyPr/>
                    <a:lstStyle/>
                    <a:p>
                      <a:pPr algn="ctr"/>
                      <a:r>
                        <a:rPr lang="en-US" sz="2400" dirty="0"/>
                        <a:t>Type of Solution</a:t>
                      </a:r>
                    </a:p>
                  </a:txBody>
                  <a:tcPr/>
                </a:tc>
                <a:tc>
                  <a:txBody>
                    <a:bodyPr/>
                    <a:lstStyle/>
                    <a:p>
                      <a:pPr algn="ctr"/>
                      <a:r>
                        <a:rPr lang="en-US" sz="2400"/>
                        <a:t>Examples</a:t>
                      </a:r>
                    </a:p>
                  </a:txBody>
                  <a:tcPr/>
                </a:tc>
                <a:extLst>
                  <a:ext uri="{0D108BD9-81ED-4DB2-BD59-A6C34878D82A}">
                    <a16:rowId xmlns:a16="http://schemas.microsoft.com/office/drawing/2014/main" val="10000"/>
                  </a:ext>
                </a:extLst>
              </a:tr>
              <a:tr h="370840">
                <a:tc>
                  <a:txBody>
                    <a:bodyPr/>
                    <a:lstStyle/>
                    <a:p>
                      <a:pPr algn="ctr"/>
                      <a:r>
                        <a:rPr lang="en-US" sz="2400" dirty="0"/>
                        <a:t>Clear</a:t>
                      </a:r>
                    </a:p>
                  </a:txBody>
                  <a:tcPr/>
                </a:tc>
                <a:tc>
                  <a:txBody>
                    <a:bodyPr/>
                    <a:lstStyle/>
                    <a:p>
                      <a:pPr algn="ctr"/>
                      <a:r>
                        <a:rPr lang="en-US" sz="2400" dirty="0"/>
                        <a:t>Clear</a:t>
                      </a:r>
                    </a:p>
                  </a:txBody>
                  <a:tcPr/>
                </a:tc>
                <a:tc>
                  <a:txBody>
                    <a:bodyPr/>
                    <a:lstStyle/>
                    <a:p>
                      <a:pPr algn="ctr"/>
                      <a:r>
                        <a:rPr lang="en-US" sz="2400" dirty="0"/>
                        <a:t>Simple</a:t>
                      </a:r>
                      <a:br>
                        <a:rPr lang="en-US" sz="2400" dirty="0"/>
                      </a:br>
                      <a:endParaRPr lang="en-US" sz="2400" dirty="0"/>
                    </a:p>
                  </a:txBody>
                  <a:tcPr/>
                </a:tc>
                <a:tc>
                  <a:txBody>
                    <a:bodyPr/>
                    <a:lstStyle/>
                    <a:p>
                      <a:pPr algn="ctr"/>
                      <a:r>
                        <a:rPr lang="en-US" sz="2400" dirty="0"/>
                        <a:t>Technical Problem Solving</a:t>
                      </a:r>
                    </a:p>
                  </a:txBody>
                  <a:tcPr/>
                </a:tc>
                <a:tc>
                  <a:txBody>
                    <a:bodyPr/>
                    <a:lstStyle/>
                    <a:p>
                      <a:pPr algn="ctr"/>
                      <a:endParaRPr lang="en-US" sz="2400" baseline="0" dirty="0"/>
                    </a:p>
                    <a:p>
                      <a:pPr algn="ctr"/>
                      <a:endParaRPr lang="en-US" sz="2400" baseline="0" dirty="0"/>
                    </a:p>
                    <a:p>
                      <a:pPr algn="ctr"/>
                      <a:endParaRPr lang="en-US" sz="2400" baseline="0" dirty="0"/>
                    </a:p>
                  </a:txBody>
                  <a:tcPr/>
                </a:tc>
                <a:extLst>
                  <a:ext uri="{0D108BD9-81ED-4DB2-BD59-A6C34878D82A}">
                    <a16:rowId xmlns:a16="http://schemas.microsoft.com/office/drawing/2014/main" val="10001"/>
                  </a:ext>
                </a:extLst>
              </a:tr>
              <a:tr h="370840">
                <a:tc>
                  <a:txBody>
                    <a:bodyPr/>
                    <a:lstStyle/>
                    <a:p>
                      <a:pPr algn="ctr"/>
                      <a:r>
                        <a:rPr lang="en-US" sz="2400"/>
                        <a:t>Clear</a:t>
                      </a:r>
                    </a:p>
                  </a:txBody>
                  <a:tcPr/>
                </a:tc>
                <a:tc>
                  <a:txBody>
                    <a:bodyPr/>
                    <a:lstStyle/>
                    <a:p>
                      <a:pPr algn="ctr"/>
                      <a:r>
                        <a:rPr lang="en-US" sz="2400"/>
                        <a:t>Unclear</a:t>
                      </a:r>
                    </a:p>
                  </a:txBody>
                  <a:tcPr/>
                </a:tc>
                <a:tc>
                  <a:txBody>
                    <a:bodyPr/>
                    <a:lstStyle/>
                    <a:p>
                      <a:pPr algn="ctr"/>
                      <a:r>
                        <a:rPr lang="en-US" sz="2400" dirty="0"/>
                        <a:t>Complicated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Adaptive Strategy</a:t>
                      </a:r>
                      <a:endParaRPr lang="en-US" sz="32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a:tc>
                <a:tc>
                  <a:txBody>
                    <a:bodyPr/>
                    <a:lstStyle/>
                    <a:p>
                      <a:pPr algn="ctr"/>
                      <a:endParaRPr lang="en-US" sz="2400"/>
                    </a:p>
                  </a:txBody>
                  <a:tcPr/>
                </a:tc>
                <a:extLst>
                  <a:ext uri="{0D108BD9-81ED-4DB2-BD59-A6C34878D82A}">
                    <a16:rowId xmlns:a16="http://schemas.microsoft.com/office/drawing/2014/main" val="10002"/>
                  </a:ext>
                </a:extLst>
              </a:tr>
              <a:tr h="370840">
                <a:tc>
                  <a:txBody>
                    <a:bodyPr/>
                    <a:lstStyle/>
                    <a:p>
                      <a:pPr algn="ctr"/>
                      <a:r>
                        <a:rPr lang="en-US" sz="2400" dirty="0"/>
                        <a:t>Unclear</a:t>
                      </a:r>
                    </a:p>
                  </a:txBody>
                  <a:tcPr/>
                </a:tc>
                <a:tc>
                  <a:txBody>
                    <a:bodyPr/>
                    <a:lstStyle/>
                    <a:p>
                      <a:pPr algn="ctr"/>
                      <a:r>
                        <a:rPr lang="en-US" sz="2400"/>
                        <a:t>Unclear</a:t>
                      </a:r>
                    </a:p>
                  </a:txBody>
                  <a:tcPr/>
                </a:tc>
                <a:tc>
                  <a:txBody>
                    <a:bodyPr/>
                    <a:lstStyle/>
                    <a:p>
                      <a:pPr algn="ctr"/>
                      <a:r>
                        <a:rPr lang="en-US" sz="2400" dirty="0"/>
                        <a:t>Complex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Emergent Solutions</a:t>
                      </a:r>
                    </a:p>
                    <a:p>
                      <a:pPr algn="ctr"/>
                      <a:endParaRPr lang="en-US" sz="1800" dirty="0"/>
                    </a:p>
                  </a:txBody>
                  <a:tcPr/>
                </a:tc>
                <a:tc>
                  <a:txBody>
                    <a:bodyPr/>
                    <a:lstStyle/>
                    <a:p>
                      <a:pPr algn="ctr"/>
                      <a:endParaRPr lang="en-US" sz="2400" dirty="0"/>
                    </a:p>
                    <a:p>
                      <a:pPr algn="ctr"/>
                      <a:endParaRPr lang="en-US" sz="2400" dirty="0"/>
                    </a:p>
                    <a:p>
                      <a:pPr algn="ctr"/>
                      <a:endParaRPr lang="en-US" sz="2400" dirty="0"/>
                    </a:p>
                  </a:txBody>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a:xfrm>
            <a:off x="1404256" y="370114"/>
            <a:ext cx="10339170" cy="1320574"/>
          </a:xfrm>
        </p:spPr>
        <p:txBody>
          <a:bodyPr/>
          <a:lstStyle/>
          <a:p>
            <a:r>
              <a:rPr lang="en-US" dirty="0"/>
              <a:t>Problem Types and Solution Orientations</a:t>
            </a:r>
          </a:p>
        </p:txBody>
      </p:sp>
      <p:pic>
        <p:nvPicPr>
          <p:cNvPr id="6" name="Picture 4" descr="C:\Users\TheCivicCanopy\AppData\Local\Microsoft\Windows\Temporary Internet Files\Content.IE5\JRTPYUQD\MC9004387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8042" y="3839806"/>
            <a:ext cx="1394186" cy="1045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i.ytimg.com/vi/zZOg4RMe_K0/hqdefault.jpg">
            <a:extLst>
              <a:ext uri="{FF2B5EF4-FFF2-40B4-BE49-F238E27FC236}">
                <a16:creationId xmlns:a16="http://schemas.microsoft.com/office/drawing/2014/main" id="{9E1E991F-D478-48C1-8A8B-85273F10CE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2041" y="2696086"/>
            <a:ext cx="1426189" cy="10696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63CB45-3F14-442B-8283-68A117130E3B}"/>
              </a:ext>
            </a:extLst>
          </p:cNvPr>
          <p:cNvSpPr txBox="1"/>
          <p:nvPr/>
        </p:nvSpPr>
        <p:spPr>
          <a:xfrm>
            <a:off x="529389" y="6352992"/>
            <a:ext cx="11214037" cy="307777"/>
          </a:xfrm>
          <a:prstGeom prst="rect">
            <a:avLst/>
          </a:prstGeom>
          <a:noFill/>
        </p:spPr>
        <p:txBody>
          <a:bodyPr wrap="square" rtlCol="0">
            <a:spAutoFit/>
          </a:bodyPr>
          <a:lstStyle/>
          <a:p>
            <a:r>
              <a:rPr lang="en-US" sz="1400" dirty="0"/>
              <a:t>Adapted from Ron Heifetz,</a:t>
            </a:r>
            <a:r>
              <a:rPr lang="en-US" sz="1400" i="1" dirty="0"/>
              <a:t> Leadership Without Easy Answers</a:t>
            </a:r>
            <a:r>
              <a:rPr lang="en-US" sz="1400" dirty="0"/>
              <a:t>, 1994, and Fourth Quadrant Partners, </a:t>
            </a:r>
            <a:r>
              <a:rPr lang="en-US" sz="1400" i="1" dirty="0"/>
              <a:t>A Whole Greater Than Its Parts</a:t>
            </a:r>
            <a:r>
              <a:rPr lang="en-US" sz="1400" dirty="0"/>
              <a:t>, 2018.</a:t>
            </a:r>
          </a:p>
        </p:txBody>
      </p:sp>
      <p:pic>
        <p:nvPicPr>
          <p:cNvPr id="5" name="Picture 2" descr="https://ktul.com/resources/media/a26e42a4-4e55-4c94-8004-8a9b4327e5f2-large16x9_dfb55c4b4e9a4356ad6ee1f00010b097MENTAL20HEALTH1.jpg?1459255970347">
            <a:extLst>
              <a:ext uri="{FF2B5EF4-FFF2-40B4-BE49-F238E27FC236}">
                <a16:creationId xmlns:a16="http://schemas.microsoft.com/office/drawing/2014/main" id="{A9EDBBEB-1184-4283-9982-340CEE1A55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03" r="6633"/>
          <a:stretch/>
        </p:blipFill>
        <p:spPr bwMode="auto">
          <a:xfrm>
            <a:off x="8905663" y="5041603"/>
            <a:ext cx="1416565" cy="91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52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64A6-CC74-4FE1-90F1-905CF6DEE7E1}"/>
              </a:ext>
            </a:extLst>
          </p:cNvPr>
          <p:cNvSpPr>
            <a:spLocks noGrp="1"/>
          </p:cNvSpPr>
          <p:nvPr>
            <p:ph type="title"/>
          </p:nvPr>
        </p:nvSpPr>
        <p:spPr>
          <a:xfrm>
            <a:off x="1404255" y="706290"/>
            <a:ext cx="9949543" cy="525236"/>
          </a:xfrm>
        </p:spPr>
        <p:txBody>
          <a:bodyPr>
            <a:normAutofit fontScale="90000"/>
          </a:bodyPr>
          <a:lstStyle/>
          <a:p>
            <a:r>
              <a:rPr lang="en-US" sz="4300" dirty="0">
                <a:latin typeface="TradeGothic Light" pitchFamily="2" charset="0"/>
              </a:rPr>
              <a:t>The Big Picture: </a:t>
            </a:r>
            <a:br>
              <a:rPr lang="en-US" sz="4300" dirty="0">
                <a:latin typeface="TradeGothic Light" pitchFamily="2" charset="0"/>
              </a:rPr>
            </a:br>
            <a:r>
              <a:rPr lang="en-US" sz="4300" dirty="0">
                <a:latin typeface="TradeGothic Light" pitchFamily="2" charset="0"/>
              </a:rPr>
              <a:t>A Framework for Complex Collaboration</a:t>
            </a:r>
          </a:p>
        </p:txBody>
      </p:sp>
      <p:graphicFrame>
        <p:nvGraphicFramePr>
          <p:cNvPr id="4" name="Content Placeholder 3">
            <a:extLst>
              <a:ext uri="{FF2B5EF4-FFF2-40B4-BE49-F238E27FC236}">
                <a16:creationId xmlns:a16="http://schemas.microsoft.com/office/drawing/2014/main" id="{F85696F9-1557-4780-A288-9B89482496E0}"/>
              </a:ext>
            </a:extLst>
          </p:cNvPr>
          <p:cNvGraphicFramePr>
            <a:graphicFrameLocks noGrp="1"/>
          </p:cNvGraphicFramePr>
          <p:nvPr>
            <p:ph idx="1"/>
            <p:extLst>
              <p:ext uri="{D42A27DB-BD31-4B8C-83A1-F6EECF244321}">
                <p14:modId xmlns:p14="http://schemas.microsoft.com/office/powerpoint/2010/main" val="3306451377"/>
              </p:ext>
            </p:extLst>
          </p:nvPr>
        </p:nvGraphicFramePr>
        <p:xfrm>
          <a:off x="999460" y="1847850"/>
          <a:ext cx="10823944" cy="4511040"/>
        </p:xfrm>
        <a:graphic>
          <a:graphicData uri="http://schemas.openxmlformats.org/drawingml/2006/table">
            <a:tbl>
              <a:tblPr firstRow="1" bandRow="1">
                <a:tableStyleId>{5C22544A-7EE6-4342-B048-85BDC9FD1C3A}</a:tableStyleId>
              </a:tblPr>
              <a:tblGrid>
                <a:gridCol w="1352993">
                  <a:extLst>
                    <a:ext uri="{9D8B030D-6E8A-4147-A177-3AD203B41FA5}">
                      <a16:colId xmlns:a16="http://schemas.microsoft.com/office/drawing/2014/main" val="3979281334"/>
                    </a:ext>
                  </a:extLst>
                </a:gridCol>
                <a:gridCol w="1352993">
                  <a:extLst>
                    <a:ext uri="{9D8B030D-6E8A-4147-A177-3AD203B41FA5}">
                      <a16:colId xmlns:a16="http://schemas.microsoft.com/office/drawing/2014/main" val="3617996016"/>
                    </a:ext>
                  </a:extLst>
                </a:gridCol>
                <a:gridCol w="1352993">
                  <a:extLst>
                    <a:ext uri="{9D8B030D-6E8A-4147-A177-3AD203B41FA5}">
                      <a16:colId xmlns:a16="http://schemas.microsoft.com/office/drawing/2014/main" val="2916686966"/>
                    </a:ext>
                  </a:extLst>
                </a:gridCol>
                <a:gridCol w="1352993">
                  <a:extLst>
                    <a:ext uri="{9D8B030D-6E8A-4147-A177-3AD203B41FA5}">
                      <a16:colId xmlns:a16="http://schemas.microsoft.com/office/drawing/2014/main" val="3486131695"/>
                    </a:ext>
                  </a:extLst>
                </a:gridCol>
                <a:gridCol w="1352993">
                  <a:extLst>
                    <a:ext uri="{9D8B030D-6E8A-4147-A177-3AD203B41FA5}">
                      <a16:colId xmlns:a16="http://schemas.microsoft.com/office/drawing/2014/main" val="1131939929"/>
                    </a:ext>
                  </a:extLst>
                </a:gridCol>
                <a:gridCol w="1352993">
                  <a:extLst>
                    <a:ext uri="{9D8B030D-6E8A-4147-A177-3AD203B41FA5}">
                      <a16:colId xmlns:a16="http://schemas.microsoft.com/office/drawing/2014/main" val="313532335"/>
                    </a:ext>
                  </a:extLst>
                </a:gridCol>
                <a:gridCol w="1352993">
                  <a:extLst>
                    <a:ext uri="{9D8B030D-6E8A-4147-A177-3AD203B41FA5}">
                      <a16:colId xmlns:a16="http://schemas.microsoft.com/office/drawing/2014/main" val="434221216"/>
                    </a:ext>
                  </a:extLst>
                </a:gridCol>
                <a:gridCol w="1352993">
                  <a:extLst>
                    <a:ext uri="{9D8B030D-6E8A-4147-A177-3AD203B41FA5}">
                      <a16:colId xmlns:a16="http://schemas.microsoft.com/office/drawing/2014/main" val="2900159871"/>
                    </a:ext>
                  </a:extLst>
                </a:gridCol>
              </a:tblGrid>
              <a:tr h="370840">
                <a:tc gridSpan="2">
                  <a:txBody>
                    <a:bodyPr/>
                    <a:lstStyle/>
                    <a:p>
                      <a:r>
                        <a:rPr lang="en-US"/>
                        <a:t>Key partners aligning efforts. . .</a:t>
                      </a:r>
                    </a:p>
                  </a:txBody>
                  <a:tcPr/>
                </a:tc>
                <a:tc hMerge="1">
                  <a:txBody>
                    <a:bodyPr/>
                    <a:lstStyle/>
                    <a:p>
                      <a:endParaRPr lang="en-US"/>
                    </a:p>
                  </a:txBody>
                  <a:tcPr/>
                </a:tc>
                <a:tc gridSpan="2">
                  <a:txBody>
                    <a:bodyPr/>
                    <a:lstStyle/>
                    <a:p>
                      <a:r>
                        <a:rPr lang="en-US"/>
                        <a:t>around strategies that make a difference. . .</a:t>
                      </a:r>
                    </a:p>
                  </a:txBody>
                  <a:tcPr/>
                </a:tc>
                <a:tc hMerge="1">
                  <a:txBody>
                    <a:bodyPr/>
                    <a:lstStyle/>
                    <a:p>
                      <a:endParaRPr lang="en-US"/>
                    </a:p>
                  </a:txBody>
                  <a:tcPr/>
                </a:tc>
                <a:tc gridSpan="2">
                  <a:txBody>
                    <a:bodyPr/>
                    <a:lstStyle/>
                    <a:p>
                      <a:r>
                        <a:rPr lang="en-US"/>
                        <a:t>on measures at a population level. . .</a:t>
                      </a:r>
                    </a:p>
                  </a:txBody>
                  <a:tcPr>
                    <a:solidFill>
                      <a:srgbClr val="5B9BD5"/>
                    </a:solidFill>
                  </a:tcPr>
                </a:tc>
                <a:tc hMerge="1">
                  <a:txBody>
                    <a:bodyPr/>
                    <a:lstStyle/>
                    <a:p>
                      <a:endParaRPr lang="en-US"/>
                    </a:p>
                  </a:txBody>
                  <a:tcPr/>
                </a:tc>
                <a:tc gridSpan="2">
                  <a:txBody>
                    <a:bodyPr/>
                    <a:lstStyle/>
                    <a:p>
                      <a:r>
                        <a:rPr lang="en-US"/>
                        <a:t>leading to our desired future.</a:t>
                      </a:r>
                    </a:p>
                  </a:txBody>
                  <a:tcPr/>
                </a:tc>
                <a:tc hMerge="1">
                  <a:txBody>
                    <a:bodyPr/>
                    <a:lstStyle/>
                    <a:p>
                      <a:endParaRPr lang="en-US"/>
                    </a:p>
                  </a:txBody>
                  <a:tcPr/>
                </a:tc>
                <a:extLst>
                  <a:ext uri="{0D108BD9-81ED-4DB2-BD59-A6C34878D82A}">
                    <a16:rowId xmlns:a16="http://schemas.microsoft.com/office/drawing/2014/main" val="2373845602"/>
                  </a:ext>
                </a:extLst>
              </a:tr>
              <a:tr h="370840">
                <a:tc>
                  <a:txBody>
                    <a:bodyPr/>
                    <a:lstStyle/>
                    <a:p>
                      <a:pPr algn="ctr"/>
                      <a:r>
                        <a:rPr lang="en-US" sz="1400"/>
                        <a:t>Organizations and Institutions</a:t>
                      </a:r>
                    </a:p>
                  </a:txBody>
                  <a:tcPr/>
                </a:tc>
                <a:tc>
                  <a:txBody>
                    <a:bodyPr/>
                    <a:lstStyle/>
                    <a:p>
                      <a:pPr algn="ctr"/>
                      <a:r>
                        <a:rPr lang="en-US" sz="1400"/>
                        <a:t>Residents and Community Members</a:t>
                      </a:r>
                    </a:p>
                  </a:txBody>
                  <a:tcPr>
                    <a:lnR w="12700" cap="flat" cmpd="sng" algn="ctr">
                      <a:solidFill>
                        <a:schemeClr val="tx1"/>
                      </a:solidFill>
                      <a:prstDash val="solid"/>
                      <a:round/>
                      <a:headEnd type="none" w="med" len="med"/>
                      <a:tailEnd type="none" w="med" len="med"/>
                    </a:lnR>
                  </a:tcPr>
                </a:tc>
                <a:tc>
                  <a:txBody>
                    <a:bodyPr/>
                    <a:lstStyle/>
                    <a:p>
                      <a:pPr algn="ctr"/>
                      <a:r>
                        <a:rPr lang="en-US" sz="1400"/>
                        <a:t>Strategies</a:t>
                      </a:r>
                    </a:p>
                  </a:txBody>
                  <a:tcPr>
                    <a:lnL w="12700" cap="flat" cmpd="sng" algn="ctr">
                      <a:solidFill>
                        <a:schemeClr val="tx1"/>
                      </a:solidFill>
                      <a:prstDash val="solid"/>
                      <a:round/>
                      <a:headEnd type="none" w="med" len="med"/>
                      <a:tailEnd type="none" w="med" len="med"/>
                    </a:lnL>
                  </a:tcPr>
                </a:tc>
                <a:tc>
                  <a:txBody>
                    <a:bodyPr/>
                    <a:lstStyle/>
                    <a:p>
                      <a:pPr algn="ctr"/>
                      <a:r>
                        <a:rPr lang="en-US" sz="1400"/>
                        <a:t>Performance Measures</a:t>
                      </a:r>
                    </a:p>
                  </a:txBody>
                  <a:tcPr>
                    <a:lnR w="12700" cap="flat" cmpd="sng" algn="ctr">
                      <a:solidFill>
                        <a:schemeClr val="tx1"/>
                      </a:solidFill>
                      <a:prstDash val="solid"/>
                      <a:round/>
                      <a:headEnd type="none" w="med" len="med"/>
                      <a:tailEnd type="none" w="med" len="med"/>
                    </a:lnR>
                  </a:tcPr>
                </a:tc>
                <a:tc>
                  <a:txBody>
                    <a:bodyPr/>
                    <a:lstStyle/>
                    <a:p>
                      <a:pPr algn="ctr"/>
                      <a:r>
                        <a:rPr lang="en-US" sz="1400"/>
                        <a:t>Results</a:t>
                      </a:r>
                    </a:p>
                  </a:txBody>
                  <a:tcPr>
                    <a:lnL w="12700" cap="flat" cmpd="sng" algn="ctr">
                      <a:solidFill>
                        <a:schemeClr val="tx1"/>
                      </a:solidFill>
                      <a:prstDash val="solid"/>
                      <a:round/>
                      <a:headEnd type="none" w="med" len="med"/>
                      <a:tailEnd type="none" w="med" len="med"/>
                    </a:lnL>
                  </a:tcPr>
                </a:tc>
                <a:tc>
                  <a:txBody>
                    <a:bodyPr/>
                    <a:lstStyle/>
                    <a:p>
                      <a:pPr algn="ctr"/>
                      <a:r>
                        <a:rPr lang="en-US" sz="1400"/>
                        <a:t>Indicators</a:t>
                      </a:r>
                    </a:p>
                  </a:txBody>
                  <a:tcPr>
                    <a:lnR w="12700" cap="flat" cmpd="sng" algn="ctr">
                      <a:solidFill>
                        <a:schemeClr val="tx1"/>
                      </a:solidFill>
                      <a:prstDash val="solid"/>
                      <a:round/>
                      <a:headEnd type="none" w="med" len="med"/>
                      <a:tailEnd type="none" w="med" len="med"/>
                    </a:lnR>
                  </a:tcPr>
                </a:tc>
                <a:tc gridSpan="2">
                  <a:txBody>
                    <a:bodyPr/>
                    <a:lstStyle/>
                    <a:p>
                      <a:pPr algn="ctr"/>
                      <a:r>
                        <a:rPr lang="en-US" sz="1400"/>
                        <a:t>Shared Vision</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3127828153"/>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1796322938"/>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744596476"/>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4285057703"/>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3102510964"/>
                  </a:ext>
                </a:extLst>
              </a:tr>
              <a:tr h="370840">
                <a:tc>
                  <a:txBody>
                    <a:bodyPr/>
                    <a:lstStyle/>
                    <a:p>
                      <a:endParaRPr lang="en-US"/>
                    </a:p>
                  </a:txBody>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lnR w="12700" cap="flat" cmpd="sng" algn="ctr">
                      <a:solidFill>
                        <a:schemeClr val="tx1"/>
                      </a:solidFill>
                      <a:prstDash val="solid"/>
                      <a:round/>
                      <a:headEnd type="none" w="med" len="med"/>
                      <a:tailEnd type="none" w="med" len="med"/>
                    </a:lnR>
                  </a:tcPr>
                </a:tc>
                <a:tc>
                  <a:txBody>
                    <a:bodyPr/>
                    <a:lstStyle/>
                    <a:p>
                      <a:endParaRPr lang="en-US"/>
                    </a:p>
                  </a:txBody>
                  <a:tcPr>
                    <a:lnL w="12700" cap="flat" cmpd="sng" algn="ctr">
                      <a:solidFill>
                        <a:schemeClr val="tx1"/>
                      </a:solidFill>
                      <a:prstDash val="solid"/>
                      <a:round/>
                      <a:headEnd type="none" w="med" len="med"/>
                      <a:tailEnd type="none" w="med" len="med"/>
                    </a:lnL>
                  </a:tcPr>
                </a:tc>
                <a:tc>
                  <a:txBody>
                    <a:bodyPr/>
                    <a:lstStyle/>
                    <a:p>
                      <a:endParaRPr lang="en-US"/>
                    </a:p>
                  </a:txBody>
                  <a:tcPr/>
                </a:tc>
                <a:extLst>
                  <a:ext uri="{0D108BD9-81ED-4DB2-BD59-A6C34878D82A}">
                    <a16:rowId xmlns:a16="http://schemas.microsoft.com/office/drawing/2014/main" val="3337977649"/>
                  </a:ext>
                </a:extLst>
              </a:tr>
              <a:tr h="370840">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rPr>
                        <a:t>Reinforced by a set of ongoing supports:</a:t>
                      </a:r>
                    </a:p>
                  </a:txBody>
                  <a:tcPr>
                    <a:solidFill>
                      <a:srgbClr val="5B9BD5"/>
                    </a:solidFill>
                  </a:tcPr>
                </a:tc>
                <a:tc hMerge="1">
                  <a:txBody>
                    <a:bodyPr/>
                    <a:lstStyle/>
                    <a:p>
                      <a:endParaRPr lang="en-US"/>
                    </a:p>
                  </a:txBody>
                  <a:tcPr>
                    <a:lnR w="12700" cap="flat" cmpd="sng" algn="ctr">
                      <a:solidFill>
                        <a:schemeClr val="tx1"/>
                      </a:solidFill>
                      <a:prstDash val="solid"/>
                      <a:round/>
                      <a:headEnd type="none" w="med" len="med"/>
                      <a:tailEnd type="none" w="med" len="med"/>
                    </a:lnR>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R w="12700" cap="flat" cmpd="sng" algn="ctr">
                      <a:solidFill>
                        <a:schemeClr val="tx1"/>
                      </a:solidFill>
                      <a:prstDash val="solid"/>
                      <a:round/>
                      <a:headEnd type="none" w="med" len="med"/>
                      <a:tailEnd type="none" w="med" len="med"/>
                    </a:lnR>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R w="12700" cap="flat" cmpd="sng" algn="ctr">
                      <a:solidFill>
                        <a:schemeClr val="tx1"/>
                      </a:solidFill>
                      <a:prstDash val="solid"/>
                      <a:round/>
                      <a:headEnd type="none" w="med" len="med"/>
                      <a:tailEnd type="none" w="med" len="med"/>
                    </a:lnR>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798868976"/>
                  </a:ext>
                </a:extLst>
              </a:tr>
              <a:tr h="370840">
                <a:tc gridSpan="4">
                  <a:txBody>
                    <a:bodyPr/>
                    <a:lstStyle/>
                    <a:p>
                      <a:pPr marL="285750" indent="-285750">
                        <a:buFont typeface="Arial" panose="020B0604020202020204" pitchFamily="34" charset="0"/>
                        <a:buChar char="•"/>
                      </a:pPr>
                      <a:r>
                        <a:rPr lang="en-US" b="1">
                          <a:solidFill>
                            <a:schemeClr val="bg1"/>
                          </a:solidFill>
                        </a:rPr>
                        <a:t>Continuous communication</a:t>
                      </a:r>
                    </a:p>
                    <a:p>
                      <a:pPr marL="0" indent="0">
                        <a:buFont typeface="Arial" panose="020B0604020202020204" pitchFamily="34" charset="0"/>
                        <a:buNone/>
                      </a:pPr>
                      <a:endParaRPr lang="en-US" b="1">
                        <a:solidFill>
                          <a:schemeClr val="bg1"/>
                        </a:solidFill>
                      </a:endParaRPr>
                    </a:p>
                    <a:p>
                      <a:pPr marL="285750" indent="-285750">
                        <a:buFont typeface="Arial" panose="020B0604020202020204" pitchFamily="34" charset="0"/>
                        <a:buChar char="•"/>
                      </a:pPr>
                      <a:r>
                        <a:rPr lang="en-US" b="1">
                          <a:solidFill>
                            <a:schemeClr val="bg1"/>
                          </a:solidFill>
                        </a:rPr>
                        <a:t>Collaborative infrastructure and routines</a:t>
                      </a:r>
                    </a:p>
                  </a:txBody>
                  <a:tcPr>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285750" indent="-285750">
                        <a:buFont typeface="Arial" panose="020B0604020202020204" pitchFamily="34" charset="0"/>
                        <a:buChar char="•"/>
                      </a:pPr>
                      <a:r>
                        <a:rPr lang="en-US" b="1">
                          <a:solidFill>
                            <a:schemeClr val="bg1"/>
                          </a:solidFill>
                        </a:rPr>
                        <a:t>Shared data</a:t>
                      </a:r>
                    </a:p>
                    <a:p>
                      <a:pPr marL="285750" indent="-285750">
                        <a:buFont typeface="Arial" panose="020B0604020202020204" pitchFamily="34" charset="0"/>
                        <a:buChar char="•"/>
                      </a:pPr>
                      <a:r>
                        <a:rPr lang="en-US" b="1">
                          <a:solidFill>
                            <a:schemeClr val="bg1"/>
                          </a:solidFill>
                        </a:rPr>
                        <a:t>Mutual accountability</a:t>
                      </a:r>
                    </a:p>
                    <a:p>
                      <a:pPr marL="285750" indent="-285750">
                        <a:buFont typeface="Arial" panose="020B0604020202020204" pitchFamily="34" charset="0"/>
                        <a:buChar char="•"/>
                      </a:pPr>
                      <a:r>
                        <a:rPr lang="en-US" b="1">
                          <a:solidFill>
                            <a:schemeClr val="bg1"/>
                          </a:solidFill>
                        </a:rPr>
                        <a:t>Sustainable resources</a:t>
                      </a:r>
                    </a:p>
                  </a:txBody>
                  <a:tcPr>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8560111"/>
                  </a:ext>
                </a:extLst>
              </a:tr>
            </a:tbl>
          </a:graphicData>
        </a:graphic>
      </p:graphicFrame>
      <p:sp>
        <p:nvSpPr>
          <p:cNvPr id="5" name="Arrow: Right 4">
            <a:extLst>
              <a:ext uri="{FF2B5EF4-FFF2-40B4-BE49-F238E27FC236}">
                <a16:creationId xmlns:a16="http://schemas.microsoft.com/office/drawing/2014/main" id="{708C51D1-153B-453E-8BF2-CF972C362224}"/>
              </a:ext>
            </a:extLst>
          </p:cNvPr>
          <p:cNvSpPr/>
          <p:nvPr/>
        </p:nvSpPr>
        <p:spPr>
          <a:xfrm>
            <a:off x="4816617" y="2882981"/>
            <a:ext cx="576596" cy="19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adeGothic Light" pitchFamily="2" charset="0"/>
            </a:endParaRPr>
          </a:p>
        </p:txBody>
      </p:sp>
      <p:sp>
        <p:nvSpPr>
          <p:cNvPr id="6" name="Arrow: Right 5">
            <a:extLst>
              <a:ext uri="{FF2B5EF4-FFF2-40B4-BE49-F238E27FC236}">
                <a16:creationId xmlns:a16="http://schemas.microsoft.com/office/drawing/2014/main" id="{2FA559F1-C823-4EE9-A7D8-F5D4366FA0A6}"/>
              </a:ext>
            </a:extLst>
          </p:cNvPr>
          <p:cNvSpPr/>
          <p:nvPr/>
        </p:nvSpPr>
        <p:spPr>
          <a:xfrm>
            <a:off x="7333643" y="2882980"/>
            <a:ext cx="576596" cy="198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adeGothic Light" pitchFamily="2" charset="0"/>
            </a:endParaRPr>
          </a:p>
        </p:txBody>
      </p:sp>
      <p:pic>
        <p:nvPicPr>
          <p:cNvPr id="10" name="Picture 9" descr="A close up of a logo&#10;&#10;Description automatically generated">
            <a:extLst>
              <a:ext uri="{FF2B5EF4-FFF2-40B4-BE49-F238E27FC236}">
                <a16:creationId xmlns:a16="http://schemas.microsoft.com/office/drawing/2014/main" id="{C9ACA016-2E95-4CC0-954C-ECAAB6A942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655" y="3331445"/>
            <a:ext cx="1680744" cy="1680744"/>
          </a:xfrm>
          <a:prstGeom prst="rect">
            <a:avLst/>
          </a:prstGeom>
        </p:spPr>
      </p:pic>
    </p:spTree>
    <p:extLst>
      <p:ext uri="{BB962C8B-B14F-4D97-AF65-F5344CB8AC3E}">
        <p14:creationId xmlns:p14="http://schemas.microsoft.com/office/powerpoint/2010/main" val="3734458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Based on the work of:</a:t>
            </a:r>
          </a:p>
        </p:txBody>
      </p:sp>
      <p:pic>
        <p:nvPicPr>
          <p:cNvPr id="1026" name="Picture 2" descr="Image result for clear imp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00" y="4472083"/>
            <a:ext cx="3445817" cy="20158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trying hard is not good enough">
            <a:extLst>
              <a:ext uri="{FF2B5EF4-FFF2-40B4-BE49-F238E27FC236}">
                <a16:creationId xmlns:a16="http://schemas.microsoft.com/office/drawing/2014/main" id="{F068A010-FE88-42D5-AC85-C93E84D6B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43" y="1897439"/>
            <a:ext cx="3068780" cy="39172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mike schmoker results now">
            <a:extLst>
              <a:ext uri="{FF2B5EF4-FFF2-40B4-BE49-F238E27FC236}">
                <a16:creationId xmlns:a16="http://schemas.microsoft.com/office/drawing/2014/main" id="{248AD7E4-BBB4-4516-89A3-5ABBD056F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014" y="1793006"/>
            <a:ext cx="1603898" cy="24322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0526823-1106-48FC-886E-DD8721620ED5}"/>
              </a:ext>
            </a:extLst>
          </p:cNvPr>
          <p:cNvPicPr>
            <a:picLocks noChangeAspect="1"/>
          </p:cNvPicPr>
          <p:nvPr/>
        </p:nvPicPr>
        <p:blipFill>
          <a:blip r:embed="rId6"/>
          <a:stretch>
            <a:fillRect/>
          </a:stretch>
        </p:blipFill>
        <p:spPr>
          <a:xfrm>
            <a:off x="4595714" y="1897439"/>
            <a:ext cx="3119325" cy="4004581"/>
          </a:xfrm>
          <a:prstGeom prst="rect">
            <a:avLst/>
          </a:prstGeom>
        </p:spPr>
      </p:pic>
    </p:spTree>
    <p:extLst>
      <p:ext uri="{BB962C8B-B14F-4D97-AF65-F5344CB8AC3E}">
        <p14:creationId xmlns:p14="http://schemas.microsoft.com/office/powerpoint/2010/main" val="2955908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9DDBAEE-C321-445B-A462-367D75BEE395}" vid="{772234AF-4574-4072-A6DB-FF6FBE5D7FC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opy Workshop Template.potx" id="{1C8050DD-78F5-49C5-A39B-DEF7B3F7D0B3}" vid="{CC7443E2-0074-4E4E-BE90-F5024B1CFAE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opy Workshop Template.potx" id="{1C8050DD-78F5-49C5-A39B-DEF7B3F7D0B3}" vid="{CC7443E2-0074-4E4E-BE90-F5024B1CFA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e5ea4b3-e6a5-4854-b8c8-91e7a5b68632">V634YEW6DXCK-1333008149-24660</_dlc_DocId>
    <_dlc_DocIdUrl xmlns="0e5ea4b3-e6a5-4854-b8c8-91e7a5b68632">
      <Url>https://theciviccanopy.sharepoint.com/_layouts/15/DocIdRedir.aspx?ID=V634YEW6DXCK-1333008149-24660</Url>
      <Description>V634YEW6DXCK-1333008149-24660</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27BC29E7EE4341B061C98A5BAC863A" ma:contentTypeVersion="16" ma:contentTypeDescription="Create a new document." ma:contentTypeScope="" ma:versionID="40a439122f1726bf7d03ee8adca4e6b8">
  <xsd:schema xmlns:xsd="http://www.w3.org/2001/XMLSchema" xmlns:xs="http://www.w3.org/2001/XMLSchema" xmlns:p="http://schemas.microsoft.com/office/2006/metadata/properties" xmlns:ns2="0e5ea4b3-e6a5-4854-b8c8-91e7a5b68632" xmlns:ns3="d4df95e4-5125-4d6a-8b49-81861fa0a616" targetNamespace="http://schemas.microsoft.com/office/2006/metadata/properties" ma:root="true" ma:fieldsID="b3dfe35c86299280949af79b1903a6ee" ns2:_="" ns3:_="">
    <xsd:import namespace="0e5ea4b3-e6a5-4854-b8c8-91e7a5b68632"/>
    <xsd:import namespace="d4df95e4-5125-4d6a-8b49-81861fa0a616"/>
    <xsd:element name="properties">
      <xsd:complexType>
        <xsd:sequence>
          <xsd:element name="documentManagement">
            <xsd:complexType>
              <xsd:all>
                <xsd:element ref="ns2:SharedWithUsers" minOccurs="0"/>
                <xsd:element ref="ns2:SharingHintHash" minOccurs="0"/>
                <xsd:element ref="ns2:SharedWithDetails" minOccurs="0"/>
                <xsd:element ref="ns2:_dlc_DocId" minOccurs="0"/>
                <xsd:element ref="ns2:_dlc_DocIdUrl" minOccurs="0"/>
                <xsd:element ref="ns2:_dlc_DocIdPersistId"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5ea4b3-e6a5-4854-b8c8-91e7a5b6863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4df95e4-5125-4d6a-8b49-81861fa0a616"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7D4A62A-17EF-4791-9C7F-DDA5113116B9}">
  <ds:schemaRefs>
    <ds:schemaRef ds:uri="http://schemas.openxmlformats.org/package/2006/metadata/core-properties"/>
    <ds:schemaRef ds:uri="http://purl.org/dc/terms/"/>
    <ds:schemaRef ds:uri="d4df95e4-5125-4d6a-8b49-81861fa0a616"/>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0e5ea4b3-e6a5-4854-b8c8-91e7a5b68632"/>
    <ds:schemaRef ds:uri="http://www.w3.org/XML/1998/namespace"/>
  </ds:schemaRefs>
</ds:datastoreItem>
</file>

<file path=customXml/itemProps2.xml><?xml version="1.0" encoding="utf-8"?>
<ds:datastoreItem xmlns:ds="http://schemas.openxmlformats.org/officeDocument/2006/customXml" ds:itemID="{97CC8ED4-F6A8-41E4-A6BE-74A465E47163}">
  <ds:schemaRefs>
    <ds:schemaRef ds:uri="http://schemas.microsoft.com/sharepoint/v3/contenttype/forms"/>
  </ds:schemaRefs>
</ds:datastoreItem>
</file>

<file path=customXml/itemProps3.xml><?xml version="1.0" encoding="utf-8"?>
<ds:datastoreItem xmlns:ds="http://schemas.openxmlformats.org/officeDocument/2006/customXml" ds:itemID="{B472D57C-909E-4954-99A6-5A93322902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5ea4b3-e6a5-4854-b8c8-91e7a5b68632"/>
    <ds:schemaRef ds:uri="d4df95e4-5125-4d6a-8b49-81861fa0a6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C60E2F7-F183-4F70-A360-33052C79D5A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2995</TotalTime>
  <Words>2341</Words>
  <Application>Microsoft Office PowerPoint</Application>
  <PresentationFormat>Widescreen</PresentationFormat>
  <Paragraphs>386</Paragraphs>
  <Slides>42</Slides>
  <Notes>29</Notes>
  <HiddenSlides>3</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Arial</vt:lpstr>
      <vt:lpstr>Arial Narrow</vt:lpstr>
      <vt:lpstr>Calibri</vt:lpstr>
      <vt:lpstr>Calibri Light</vt:lpstr>
      <vt:lpstr>Century Gothic</vt:lpstr>
      <vt:lpstr>Times New Roman</vt:lpstr>
      <vt:lpstr>TradeGothic</vt:lpstr>
      <vt:lpstr>TradeGothic Light</vt:lpstr>
      <vt:lpstr>Office Theme</vt:lpstr>
      <vt:lpstr>1_Office Theme</vt:lpstr>
      <vt:lpstr>1_Office Theme</vt:lpstr>
      <vt:lpstr>Canopy Associates Training 4:  Getting to Results</vt:lpstr>
      <vt:lpstr>PowerPoint Presentation</vt:lpstr>
      <vt:lpstr>PowerPoint Presentation</vt:lpstr>
      <vt:lpstr>Training Outcomes</vt:lpstr>
      <vt:lpstr>Presentation in Brief</vt:lpstr>
      <vt:lpstr>Results  </vt:lpstr>
      <vt:lpstr>Problem Types and Solution Orientations</vt:lpstr>
      <vt:lpstr>The Big Picture:  A Framework for Complex Collaboration</vt:lpstr>
      <vt:lpstr>Based on the work of:</vt:lpstr>
      <vt:lpstr>PowerPoint Presentation</vt:lpstr>
      <vt:lpstr>PowerPoint Presentation</vt:lpstr>
      <vt:lpstr>PowerPoint Presentation</vt:lpstr>
      <vt:lpstr>PowerPoint Presentation</vt:lpstr>
      <vt:lpstr>PowerPoint Presentation</vt:lpstr>
      <vt:lpstr>PowerPoint Presentation</vt:lpstr>
      <vt:lpstr>Checking for Understanding</vt:lpstr>
      <vt:lpstr>Turn the Curve  Thinking</vt:lpstr>
      <vt:lpstr>Turn the Curve</vt:lpstr>
      <vt:lpstr>PowerPoint Presentation</vt:lpstr>
      <vt:lpstr>PowerPoint Presentation</vt:lpstr>
      <vt:lpstr>PowerPoint Presentation</vt:lpstr>
      <vt:lpstr>PowerPoint Presentation</vt:lpstr>
      <vt:lpstr>Strategy as Hypothesis Testing</vt:lpstr>
      <vt:lpstr>Establishing Performance Measures</vt:lpstr>
      <vt:lpstr>A Framework for Complex Collaboration</vt:lpstr>
      <vt:lpstr>PowerPoint Presentation</vt:lpstr>
      <vt:lpstr>Pulling It All Together</vt:lpstr>
      <vt:lpstr>Building and Action Map</vt:lpstr>
      <vt:lpstr>Sustaining Action Toward Results  </vt:lpstr>
      <vt:lpstr>Ready for Action, But. . .</vt:lpstr>
      <vt:lpstr>Ready for Action, But. . .</vt:lpstr>
      <vt:lpstr>PowerPoint Presentation</vt:lpstr>
      <vt:lpstr>Slime Mold as Emergent Solution</vt:lpstr>
      <vt:lpstr>Emergent Solutions Fourth Quadrant Partners   </vt:lpstr>
      <vt:lpstr>Comparing Adaptive and Emergent</vt:lpstr>
      <vt:lpstr>Action Map Characteristics</vt:lpstr>
      <vt:lpstr>Before and After Action Reviews</vt:lpstr>
      <vt:lpstr>Action Team Routines</vt:lpstr>
      <vt:lpstr>Suggestions for Sustaining Momentum</vt:lpstr>
      <vt:lpstr>Let’s Review. . .</vt:lpstr>
      <vt:lpstr>Civic Network – www.civicnetwork.io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Canopy Associates Training 4:  Getting to Results</dc:title>
  <dc:creator>Bill Fulton</dc:creator>
  <cp:lastModifiedBy>Bill Fulton</cp:lastModifiedBy>
  <cp:revision>3</cp:revision>
  <cp:lastPrinted>2019-08-23T14:05:44Z</cp:lastPrinted>
  <dcterms:created xsi:type="dcterms:W3CDTF">2018-09-03T14:40:07Z</dcterms:created>
  <dcterms:modified xsi:type="dcterms:W3CDTF">2019-08-23T14:20:03Z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0x0101001227BC29E7EE4341B061C98A5BAC863A</vt:lpwstr>
  </property>
</Properties>
</file>