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57"/>
  </p:notesMasterIdLst>
  <p:sldIdLst>
    <p:sldId id="256" r:id="rId6"/>
    <p:sldId id="257" r:id="rId7"/>
    <p:sldId id="311" r:id="rId8"/>
    <p:sldId id="310" r:id="rId9"/>
    <p:sldId id="259" r:id="rId10"/>
    <p:sldId id="269" r:id="rId11"/>
    <p:sldId id="261" r:id="rId12"/>
    <p:sldId id="262" r:id="rId13"/>
    <p:sldId id="270" r:id="rId14"/>
    <p:sldId id="271" r:id="rId15"/>
    <p:sldId id="272" r:id="rId16"/>
    <p:sldId id="273" r:id="rId17"/>
    <p:sldId id="274" r:id="rId18"/>
    <p:sldId id="442"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2" r:id="rId35"/>
    <p:sldId id="293" r:id="rId36"/>
    <p:sldId id="312" r:id="rId37"/>
    <p:sldId id="315" r:id="rId38"/>
    <p:sldId id="413" r:id="rId39"/>
    <p:sldId id="400" r:id="rId40"/>
    <p:sldId id="449" r:id="rId41"/>
    <p:sldId id="446" r:id="rId42"/>
    <p:sldId id="450" r:id="rId43"/>
    <p:sldId id="320" r:id="rId44"/>
    <p:sldId id="451" r:id="rId45"/>
    <p:sldId id="423" r:id="rId46"/>
    <p:sldId id="321" r:id="rId47"/>
    <p:sldId id="297" r:id="rId48"/>
    <p:sldId id="298" r:id="rId49"/>
    <p:sldId id="452" r:id="rId50"/>
    <p:sldId id="300" r:id="rId51"/>
    <p:sldId id="453" r:id="rId52"/>
    <p:sldId id="455" r:id="rId53"/>
    <p:sldId id="454" r:id="rId54"/>
    <p:sldId id="302" r:id="rId55"/>
    <p:sldId id="260"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70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50322D-06A8-458D-A0DB-723DAFB4414B}" v="1" dt="2019-01-24T20:32:52.7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6" autoAdjust="0"/>
    <p:restoredTop sz="90664" autoAdjust="0"/>
  </p:normalViewPr>
  <p:slideViewPr>
    <p:cSldViewPr snapToGrid="0">
      <p:cViewPr varScale="1">
        <p:scale>
          <a:sx n="63" d="100"/>
          <a:sy n="63" d="100"/>
        </p:scale>
        <p:origin x="78" y="64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ll Fulton" userId="6b7d4a80-3a17-48b4-be3b-c0e1aadb3ff7" providerId="ADAL" clId="{EF50322D-06A8-458D-A0DB-723DAFB4414B}"/>
    <pc:docChg chg="addSld modSld">
      <pc:chgData name="Bill Fulton" userId="6b7d4a80-3a17-48b4-be3b-c0e1aadb3ff7" providerId="ADAL" clId="{EF50322D-06A8-458D-A0DB-723DAFB4414B}" dt="2019-01-24T20:32:52.738" v="0"/>
      <pc:docMkLst>
        <pc:docMk/>
      </pc:docMkLst>
      <pc:sldChg chg="add">
        <pc:chgData name="Bill Fulton" userId="6b7d4a80-3a17-48b4-be3b-c0e1aadb3ff7" providerId="ADAL" clId="{EF50322D-06A8-458D-A0DB-723DAFB4414B}" dt="2019-01-24T20:32:52.738" v="0"/>
        <pc:sldMkLst>
          <pc:docMk/>
          <pc:sldMk cId="3125936713" sldId="44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50DE65-138D-42E9-91C2-D5F9C38A48CE}" type="doc">
      <dgm:prSet loTypeId="urn:microsoft.com/office/officeart/2005/8/layout/hProcess4" loCatId="process" qsTypeId="urn:microsoft.com/office/officeart/2005/8/quickstyle/simple1" qsCatId="simple" csTypeId="urn:microsoft.com/office/officeart/2005/8/colors/accent2_2" csCatId="accent2" phldr="1"/>
      <dgm:spPr/>
      <dgm:t>
        <a:bodyPr/>
        <a:lstStyle/>
        <a:p>
          <a:endParaRPr lang="en-US"/>
        </a:p>
      </dgm:t>
    </dgm:pt>
    <dgm:pt modelId="{AAEED0BF-9779-4F0D-B14E-D16AE3C2BD5C}">
      <dgm:prSet phldrT="[Text]"/>
      <dgm:spPr/>
      <dgm:t>
        <a:bodyPr/>
        <a:lstStyle/>
        <a:p>
          <a:r>
            <a:rPr lang="en-US" dirty="0"/>
            <a:t>Establishing a Foundation</a:t>
          </a:r>
        </a:p>
        <a:p>
          <a:r>
            <a:rPr lang="en-US" dirty="0"/>
            <a:t>January 2019</a:t>
          </a:r>
        </a:p>
      </dgm:t>
    </dgm:pt>
    <dgm:pt modelId="{19581B6C-99F0-4E8B-BD59-BAB39C81C81B}" type="parTrans" cxnId="{3BF0895D-CDBC-4F48-A188-2051AB8184B4}">
      <dgm:prSet/>
      <dgm:spPr/>
      <dgm:t>
        <a:bodyPr/>
        <a:lstStyle/>
        <a:p>
          <a:endParaRPr lang="en-US"/>
        </a:p>
      </dgm:t>
    </dgm:pt>
    <dgm:pt modelId="{35EA23A8-8373-4561-81FB-CE2553005BF3}" type="sibTrans" cxnId="{3BF0895D-CDBC-4F48-A188-2051AB8184B4}">
      <dgm:prSet/>
      <dgm:spPr/>
      <dgm:t>
        <a:bodyPr/>
        <a:lstStyle/>
        <a:p>
          <a:endParaRPr lang="en-US"/>
        </a:p>
      </dgm:t>
    </dgm:pt>
    <dgm:pt modelId="{013C13B2-14E3-47F8-A347-ABFEC34DA3F3}">
      <dgm:prSet phldrT="[Text]"/>
      <dgm:spPr>
        <a:solidFill>
          <a:schemeClr val="accent2">
            <a:lumMod val="60000"/>
            <a:lumOff val="40000"/>
          </a:schemeClr>
        </a:solidFill>
        <a:ln>
          <a:solidFill>
            <a:schemeClr val="accent4"/>
          </a:solidFill>
        </a:ln>
      </dgm:spPr>
      <dgm:t>
        <a:bodyPr/>
        <a:lstStyle/>
        <a:p>
          <a:r>
            <a:rPr lang="en-US" dirty="0"/>
            <a:t>Review research on collaboration</a:t>
          </a:r>
        </a:p>
      </dgm:t>
    </dgm:pt>
    <dgm:pt modelId="{0D93EEE0-E649-439D-B93D-7FC34D9E5C2E}" type="parTrans" cxnId="{62AAE835-CDC8-44DA-A227-3DB1496942C7}">
      <dgm:prSet/>
      <dgm:spPr/>
      <dgm:t>
        <a:bodyPr/>
        <a:lstStyle/>
        <a:p>
          <a:endParaRPr lang="en-US"/>
        </a:p>
      </dgm:t>
    </dgm:pt>
    <dgm:pt modelId="{351EE6C1-AC44-475C-ADC6-AA9326DE6670}" type="sibTrans" cxnId="{62AAE835-CDC8-44DA-A227-3DB1496942C7}">
      <dgm:prSet/>
      <dgm:spPr/>
      <dgm:t>
        <a:bodyPr/>
        <a:lstStyle/>
        <a:p>
          <a:endParaRPr lang="en-US"/>
        </a:p>
      </dgm:t>
    </dgm:pt>
    <dgm:pt modelId="{ADD81429-0404-428F-A640-4F72106AB8DB}">
      <dgm:prSet phldrT="[Text]"/>
      <dgm:spPr>
        <a:solidFill>
          <a:schemeClr val="accent2">
            <a:lumMod val="60000"/>
            <a:lumOff val="40000"/>
          </a:schemeClr>
        </a:solidFill>
        <a:ln>
          <a:solidFill>
            <a:schemeClr val="accent4"/>
          </a:solidFill>
        </a:ln>
      </dgm:spPr>
      <dgm:t>
        <a:bodyPr/>
        <a:lstStyle/>
        <a:p>
          <a:r>
            <a:rPr lang="en-US" dirty="0"/>
            <a:t>Draft result statements</a:t>
          </a:r>
        </a:p>
      </dgm:t>
    </dgm:pt>
    <dgm:pt modelId="{07C73AB6-99E2-4FCC-8001-78CFECC22062}" type="parTrans" cxnId="{C319FE58-9675-4F5D-BC2F-AAC74148985F}">
      <dgm:prSet/>
      <dgm:spPr/>
      <dgm:t>
        <a:bodyPr/>
        <a:lstStyle/>
        <a:p>
          <a:endParaRPr lang="en-US"/>
        </a:p>
      </dgm:t>
    </dgm:pt>
    <dgm:pt modelId="{DE5E3649-ED04-4035-929D-149BAFD3CCAE}" type="sibTrans" cxnId="{C319FE58-9675-4F5D-BC2F-AAC74148985F}">
      <dgm:prSet/>
      <dgm:spPr/>
      <dgm:t>
        <a:bodyPr/>
        <a:lstStyle/>
        <a:p>
          <a:endParaRPr lang="en-US"/>
        </a:p>
      </dgm:t>
    </dgm:pt>
    <dgm:pt modelId="{6F0B9A4D-5257-4F80-BD10-2D55C96FCF5E}">
      <dgm:prSet phldrT="[Text]"/>
      <dgm:spPr/>
      <dgm:t>
        <a:bodyPr/>
        <a:lstStyle/>
        <a:p>
          <a:r>
            <a:rPr lang="en-US" dirty="0"/>
            <a:t>Turning the Curve</a:t>
          </a:r>
        </a:p>
        <a:p>
          <a:r>
            <a:rPr lang="en-US" dirty="0"/>
            <a:t>April 2019</a:t>
          </a:r>
        </a:p>
      </dgm:t>
    </dgm:pt>
    <dgm:pt modelId="{8BAE1DC9-C440-4D3F-9992-FCD14D959CAF}" type="parTrans" cxnId="{9E1457CD-AB1C-4100-A31C-DE5BE47327AA}">
      <dgm:prSet/>
      <dgm:spPr/>
      <dgm:t>
        <a:bodyPr/>
        <a:lstStyle/>
        <a:p>
          <a:endParaRPr lang="en-US"/>
        </a:p>
      </dgm:t>
    </dgm:pt>
    <dgm:pt modelId="{052D492F-80D2-42E5-BC35-C270C84E80C4}" type="sibTrans" cxnId="{9E1457CD-AB1C-4100-A31C-DE5BE47327AA}">
      <dgm:prSet/>
      <dgm:spPr/>
      <dgm:t>
        <a:bodyPr/>
        <a:lstStyle/>
        <a:p>
          <a:endParaRPr lang="en-US"/>
        </a:p>
      </dgm:t>
    </dgm:pt>
    <dgm:pt modelId="{7D8D04D3-E4C0-4FDE-8A92-D3EEA7178ECA}">
      <dgm:prSet phldrT="[Text]"/>
      <dgm:spPr>
        <a:noFill/>
      </dgm:spPr>
      <dgm:t>
        <a:bodyPr/>
        <a:lstStyle/>
        <a:p>
          <a:r>
            <a:rPr lang="en-US" dirty="0"/>
            <a:t>Reviewing data on indicators</a:t>
          </a:r>
        </a:p>
      </dgm:t>
    </dgm:pt>
    <dgm:pt modelId="{35F75FDE-3296-4533-B223-F7D9E31AF1FC}" type="parTrans" cxnId="{4CFE3C9A-2500-421C-8072-415B24F8B741}">
      <dgm:prSet/>
      <dgm:spPr/>
      <dgm:t>
        <a:bodyPr/>
        <a:lstStyle/>
        <a:p>
          <a:endParaRPr lang="en-US"/>
        </a:p>
      </dgm:t>
    </dgm:pt>
    <dgm:pt modelId="{8502E87C-E42E-4D3F-AD9F-C564DB15565C}" type="sibTrans" cxnId="{4CFE3C9A-2500-421C-8072-415B24F8B741}">
      <dgm:prSet/>
      <dgm:spPr/>
      <dgm:t>
        <a:bodyPr/>
        <a:lstStyle/>
        <a:p>
          <a:endParaRPr lang="en-US"/>
        </a:p>
      </dgm:t>
    </dgm:pt>
    <dgm:pt modelId="{62B6B249-96B7-43C7-A23F-5AE0D62A9114}">
      <dgm:prSet phldrT="[Text]"/>
      <dgm:spPr>
        <a:noFill/>
      </dgm:spPr>
      <dgm:t>
        <a:bodyPr/>
        <a:lstStyle/>
        <a:p>
          <a:r>
            <a:rPr lang="en-US" dirty="0"/>
            <a:t>Identifying root causes</a:t>
          </a:r>
        </a:p>
      </dgm:t>
    </dgm:pt>
    <dgm:pt modelId="{E7AD27D7-8D79-4756-AB88-DA5BDE0A74B9}" type="parTrans" cxnId="{5B9FB071-1667-41F4-BFFE-51B1845D44E2}">
      <dgm:prSet/>
      <dgm:spPr/>
      <dgm:t>
        <a:bodyPr/>
        <a:lstStyle/>
        <a:p>
          <a:endParaRPr lang="en-US"/>
        </a:p>
      </dgm:t>
    </dgm:pt>
    <dgm:pt modelId="{DF5BE9D6-B8EE-4029-BD29-2C8760909A96}" type="sibTrans" cxnId="{5B9FB071-1667-41F4-BFFE-51B1845D44E2}">
      <dgm:prSet/>
      <dgm:spPr/>
      <dgm:t>
        <a:bodyPr/>
        <a:lstStyle/>
        <a:p>
          <a:endParaRPr lang="en-US"/>
        </a:p>
      </dgm:t>
    </dgm:pt>
    <dgm:pt modelId="{2B72D162-BA31-4AAE-B92A-ADAF3163E44A}">
      <dgm:prSet phldrT="[Text]"/>
      <dgm:spPr/>
      <dgm:t>
        <a:bodyPr/>
        <a:lstStyle/>
        <a:p>
          <a:r>
            <a:rPr lang="en-US" dirty="0"/>
            <a:t>Organizing for Action May 2019</a:t>
          </a:r>
        </a:p>
      </dgm:t>
    </dgm:pt>
    <dgm:pt modelId="{97053C38-83E0-437E-B4AF-5706953F5238}" type="parTrans" cxnId="{15F62AD3-124A-4FB8-BEB9-50CF44D0A3C9}">
      <dgm:prSet/>
      <dgm:spPr/>
      <dgm:t>
        <a:bodyPr/>
        <a:lstStyle/>
        <a:p>
          <a:endParaRPr lang="en-US"/>
        </a:p>
      </dgm:t>
    </dgm:pt>
    <dgm:pt modelId="{2CD3B9B1-026D-437A-97B4-5470954DC718}" type="sibTrans" cxnId="{15F62AD3-124A-4FB8-BEB9-50CF44D0A3C9}">
      <dgm:prSet/>
      <dgm:spPr/>
      <dgm:t>
        <a:bodyPr/>
        <a:lstStyle/>
        <a:p>
          <a:endParaRPr lang="en-US"/>
        </a:p>
      </dgm:t>
    </dgm:pt>
    <dgm:pt modelId="{8E3952C0-9C50-4669-8FD4-E98F20735F5E}">
      <dgm:prSet phldrT="[Text]"/>
      <dgm:spPr/>
      <dgm:t>
        <a:bodyPr/>
        <a:lstStyle/>
        <a:p>
          <a:r>
            <a:rPr lang="en-US" dirty="0"/>
            <a:t>Finalize strategies</a:t>
          </a:r>
        </a:p>
      </dgm:t>
    </dgm:pt>
    <dgm:pt modelId="{E0F13F85-8AA3-4349-A338-9189EE6EFE76}" type="parTrans" cxnId="{A9E7A8CC-C553-4824-8672-8D2ECC4810C1}">
      <dgm:prSet/>
      <dgm:spPr/>
      <dgm:t>
        <a:bodyPr/>
        <a:lstStyle/>
        <a:p>
          <a:endParaRPr lang="en-US"/>
        </a:p>
      </dgm:t>
    </dgm:pt>
    <dgm:pt modelId="{1F4BF7D6-0EC6-44F5-AA74-458D50D42FAE}" type="sibTrans" cxnId="{A9E7A8CC-C553-4824-8672-8D2ECC4810C1}">
      <dgm:prSet/>
      <dgm:spPr/>
      <dgm:t>
        <a:bodyPr/>
        <a:lstStyle/>
        <a:p>
          <a:endParaRPr lang="en-US"/>
        </a:p>
      </dgm:t>
    </dgm:pt>
    <dgm:pt modelId="{E2927F45-91A6-405E-95E2-4108AF1D8CEF}">
      <dgm:prSet phldrT="[Text]"/>
      <dgm:spPr/>
      <dgm:t>
        <a:bodyPr/>
        <a:lstStyle/>
        <a:p>
          <a:r>
            <a:rPr lang="en-US" dirty="0"/>
            <a:t>Launch Action Teams</a:t>
          </a:r>
        </a:p>
      </dgm:t>
    </dgm:pt>
    <dgm:pt modelId="{AD437422-4931-4263-AA8E-2C1005294A9D}" type="parTrans" cxnId="{1C0FBD63-3B1C-4673-85F0-4D9A0B0311C0}">
      <dgm:prSet/>
      <dgm:spPr/>
      <dgm:t>
        <a:bodyPr/>
        <a:lstStyle/>
        <a:p>
          <a:endParaRPr lang="en-US"/>
        </a:p>
      </dgm:t>
    </dgm:pt>
    <dgm:pt modelId="{C3AA7FB0-15B3-44AA-87B9-68686BBEBCED}" type="sibTrans" cxnId="{1C0FBD63-3B1C-4673-85F0-4D9A0B0311C0}">
      <dgm:prSet/>
      <dgm:spPr/>
      <dgm:t>
        <a:bodyPr/>
        <a:lstStyle/>
        <a:p>
          <a:endParaRPr lang="en-US"/>
        </a:p>
      </dgm:t>
    </dgm:pt>
    <dgm:pt modelId="{B211A8FD-A573-43C0-B8BB-1AC695D071BC}">
      <dgm:prSet/>
      <dgm:spPr/>
      <dgm:t>
        <a:bodyPr/>
        <a:lstStyle/>
        <a:p>
          <a:r>
            <a:rPr lang="en-US" dirty="0">
              <a:solidFill>
                <a:schemeClr val="bg1"/>
              </a:solidFill>
            </a:rPr>
            <a:t>Defining Results</a:t>
          </a:r>
          <a:br>
            <a:rPr lang="en-US" dirty="0">
              <a:solidFill>
                <a:schemeClr val="bg1"/>
              </a:solidFill>
            </a:rPr>
          </a:br>
          <a:r>
            <a:rPr lang="en-US" dirty="0">
              <a:solidFill>
                <a:schemeClr val="bg1"/>
              </a:solidFill>
            </a:rPr>
            <a:t>February 2019</a:t>
          </a:r>
        </a:p>
      </dgm:t>
    </dgm:pt>
    <dgm:pt modelId="{FD4141D2-C90A-49FA-B9C7-66CFF3732702}" type="parTrans" cxnId="{6ED95196-9501-4595-BE73-13E11EF873B2}">
      <dgm:prSet/>
      <dgm:spPr/>
      <dgm:t>
        <a:bodyPr/>
        <a:lstStyle/>
        <a:p>
          <a:endParaRPr lang="en-US"/>
        </a:p>
      </dgm:t>
    </dgm:pt>
    <dgm:pt modelId="{4AC8909D-FDE1-461C-96B9-E42543C496BA}" type="sibTrans" cxnId="{6ED95196-9501-4595-BE73-13E11EF873B2}">
      <dgm:prSet/>
      <dgm:spPr/>
      <dgm:t>
        <a:bodyPr/>
        <a:lstStyle/>
        <a:p>
          <a:endParaRPr lang="en-US"/>
        </a:p>
      </dgm:t>
    </dgm:pt>
    <dgm:pt modelId="{AE3483F9-8C17-4435-8D45-C83511EB1427}">
      <dgm:prSet/>
      <dgm:spPr>
        <a:noFill/>
      </dgm:spPr>
      <dgm:t>
        <a:bodyPr/>
        <a:lstStyle/>
        <a:p>
          <a:r>
            <a:rPr lang="en-US" dirty="0"/>
            <a:t>Finalize Result Statements</a:t>
          </a:r>
        </a:p>
      </dgm:t>
    </dgm:pt>
    <dgm:pt modelId="{6CE94348-7BBC-45E6-AD89-91A72AC98A1C}" type="parTrans" cxnId="{41E59138-739E-4D7C-8AD9-5EB1C40FA4DB}">
      <dgm:prSet/>
      <dgm:spPr/>
      <dgm:t>
        <a:bodyPr/>
        <a:lstStyle/>
        <a:p>
          <a:endParaRPr lang="en-US"/>
        </a:p>
      </dgm:t>
    </dgm:pt>
    <dgm:pt modelId="{75086F14-93EC-495D-B0A1-5F690F2A35B3}" type="sibTrans" cxnId="{41E59138-739E-4D7C-8AD9-5EB1C40FA4DB}">
      <dgm:prSet/>
      <dgm:spPr/>
      <dgm:t>
        <a:bodyPr/>
        <a:lstStyle/>
        <a:p>
          <a:endParaRPr lang="en-US"/>
        </a:p>
      </dgm:t>
    </dgm:pt>
    <dgm:pt modelId="{79176A4D-0362-4F33-8F38-7DEB3A85CBA1}">
      <dgm:prSet/>
      <dgm:spPr>
        <a:noFill/>
      </dgm:spPr>
      <dgm:t>
        <a:bodyPr/>
        <a:lstStyle/>
        <a:p>
          <a:endParaRPr lang="en-US"/>
        </a:p>
      </dgm:t>
    </dgm:pt>
    <dgm:pt modelId="{82C6C995-0BCB-4978-AF6E-4728E5E33C08}" type="parTrans" cxnId="{F87FB591-9795-41A5-A376-BF3BFADD573D}">
      <dgm:prSet/>
      <dgm:spPr/>
      <dgm:t>
        <a:bodyPr/>
        <a:lstStyle/>
        <a:p>
          <a:endParaRPr lang="en-US"/>
        </a:p>
      </dgm:t>
    </dgm:pt>
    <dgm:pt modelId="{CBF4A3D2-8828-47A8-BD49-BCA1EB8DA1CD}" type="sibTrans" cxnId="{F87FB591-9795-41A5-A376-BF3BFADD573D}">
      <dgm:prSet/>
      <dgm:spPr/>
      <dgm:t>
        <a:bodyPr/>
        <a:lstStyle/>
        <a:p>
          <a:endParaRPr lang="en-US"/>
        </a:p>
      </dgm:t>
    </dgm:pt>
    <dgm:pt modelId="{35548DFC-C3B6-42A6-9167-27DB410406BB}">
      <dgm:prSet/>
      <dgm:spPr>
        <a:noFill/>
      </dgm:spPr>
      <dgm:t>
        <a:bodyPr/>
        <a:lstStyle/>
        <a:p>
          <a:r>
            <a:rPr lang="en-US" dirty="0"/>
            <a:t>Identify potential indicators</a:t>
          </a:r>
        </a:p>
      </dgm:t>
    </dgm:pt>
    <dgm:pt modelId="{E2512762-6662-4090-8D10-AEC573A3D316}" type="parTrans" cxnId="{7F6B3EE0-51F5-48ED-98A3-F22655761DCF}">
      <dgm:prSet/>
      <dgm:spPr/>
      <dgm:t>
        <a:bodyPr/>
        <a:lstStyle/>
        <a:p>
          <a:endParaRPr lang="en-US"/>
        </a:p>
      </dgm:t>
    </dgm:pt>
    <dgm:pt modelId="{9399E1C0-3747-4B5B-A667-29AACDFFA81D}" type="sibTrans" cxnId="{7F6B3EE0-51F5-48ED-98A3-F22655761DCF}">
      <dgm:prSet/>
      <dgm:spPr/>
      <dgm:t>
        <a:bodyPr/>
        <a:lstStyle/>
        <a:p>
          <a:endParaRPr lang="en-US"/>
        </a:p>
      </dgm:t>
    </dgm:pt>
    <dgm:pt modelId="{884942F6-9325-478B-B198-CE7662017678}">
      <dgm:prSet phldrT="[Text]"/>
      <dgm:spPr/>
      <dgm:t>
        <a:bodyPr/>
        <a:lstStyle/>
        <a:p>
          <a:r>
            <a:rPr lang="en-US" dirty="0"/>
            <a:t>Build Action Map</a:t>
          </a:r>
        </a:p>
      </dgm:t>
    </dgm:pt>
    <dgm:pt modelId="{4F627F58-9F71-43F5-BCED-8FA54325CD58}" type="parTrans" cxnId="{4868DA67-B8A7-4067-A107-3B8E2DDDAE38}">
      <dgm:prSet/>
      <dgm:spPr/>
      <dgm:t>
        <a:bodyPr/>
        <a:lstStyle/>
        <a:p>
          <a:endParaRPr lang="en-US"/>
        </a:p>
      </dgm:t>
    </dgm:pt>
    <dgm:pt modelId="{B7ABD170-A945-439A-953E-2CC1C3B7BD1D}" type="sibTrans" cxnId="{4868DA67-B8A7-4067-A107-3B8E2DDDAE38}">
      <dgm:prSet/>
      <dgm:spPr/>
      <dgm:t>
        <a:bodyPr/>
        <a:lstStyle/>
        <a:p>
          <a:endParaRPr lang="en-US"/>
        </a:p>
      </dgm:t>
    </dgm:pt>
    <dgm:pt modelId="{7C1C3E8E-AA4E-49CB-8ABA-2CB5BD9BCB68}">
      <dgm:prSet phldrT="[Text]"/>
      <dgm:spPr>
        <a:noFill/>
      </dgm:spPr>
      <dgm:t>
        <a:bodyPr/>
        <a:lstStyle/>
        <a:p>
          <a:r>
            <a:rPr lang="en-US" dirty="0"/>
            <a:t>Drafting strategies</a:t>
          </a:r>
        </a:p>
      </dgm:t>
    </dgm:pt>
    <dgm:pt modelId="{4DCEEDF1-E6D4-4830-ADF6-A2F1DCD9C887}" type="parTrans" cxnId="{C9AC10E5-1229-446A-99E6-F01353879A6C}">
      <dgm:prSet/>
      <dgm:spPr/>
      <dgm:t>
        <a:bodyPr/>
        <a:lstStyle/>
        <a:p>
          <a:endParaRPr lang="en-US"/>
        </a:p>
      </dgm:t>
    </dgm:pt>
    <dgm:pt modelId="{9208C239-0A83-4508-A108-DC5428038FCC}" type="sibTrans" cxnId="{C9AC10E5-1229-446A-99E6-F01353879A6C}">
      <dgm:prSet/>
      <dgm:spPr/>
      <dgm:t>
        <a:bodyPr/>
        <a:lstStyle/>
        <a:p>
          <a:endParaRPr lang="en-US"/>
        </a:p>
      </dgm:t>
    </dgm:pt>
    <dgm:pt modelId="{F8740001-8E60-4CBD-84E9-6C08E3794B3D}" type="pres">
      <dgm:prSet presAssocID="{E750DE65-138D-42E9-91C2-D5F9C38A48CE}" presName="Name0" presStyleCnt="0">
        <dgm:presLayoutVars>
          <dgm:dir/>
          <dgm:animLvl val="lvl"/>
          <dgm:resizeHandles val="exact"/>
        </dgm:presLayoutVars>
      </dgm:prSet>
      <dgm:spPr/>
    </dgm:pt>
    <dgm:pt modelId="{EE680C0B-6C42-4EAF-AB9E-F79AC957A5DC}" type="pres">
      <dgm:prSet presAssocID="{E750DE65-138D-42E9-91C2-D5F9C38A48CE}" presName="tSp" presStyleCnt="0"/>
      <dgm:spPr/>
    </dgm:pt>
    <dgm:pt modelId="{E8F293EB-E01C-401F-9B96-C641B1F231C3}" type="pres">
      <dgm:prSet presAssocID="{E750DE65-138D-42E9-91C2-D5F9C38A48CE}" presName="bSp" presStyleCnt="0"/>
      <dgm:spPr/>
    </dgm:pt>
    <dgm:pt modelId="{6B62D57B-005E-4255-990D-13426D8F173C}" type="pres">
      <dgm:prSet presAssocID="{E750DE65-138D-42E9-91C2-D5F9C38A48CE}" presName="process" presStyleCnt="0"/>
      <dgm:spPr/>
    </dgm:pt>
    <dgm:pt modelId="{F55A52F1-098A-486F-9F8C-8A223911FD71}" type="pres">
      <dgm:prSet presAssocID="{AAEED0BF-9779-4F0D-B14E-D16AE3C2BD5C}" presName="composite1" presStyleCnt="0"/>
      <dgm:spPr/>
    </dgm:pt>
    <dgm:pt modelId="{AAE08F7F-2E05-4595-B256-5ECA48896EB7}" type="pres">
      <dgm:prSet presAssocID="{AAEED0BF-9779-4F0D-B14E-D16AE3C2BD5C}" presName="dummyNode1" presStyleLbl="node1" presStyleIdx="0" presStyleCnt="4"/>
      <dgm:spPr/>
    </dgm:pt>
    <dgm:pt modelId="{674D4D9A-BCD9-48B8-8C46-1E0E8B0ACA91}" type="pres">
      <dgm:prSet presAssocID="{AAEED0BF-9779-4F0D-B14E-D16AE3C2BD5C}" presName="childNode1" presStyleLbl="bgAcc1" presStyleIdx="0" presStyleCnt="4">
        <dgm:presLayoutVars>
          <dgm:bulletEnabled val="1"/>
        </dgm:presLayoutVars>
      </dgm:prSet>
      <dgm:spPr/>
    </dgm:pt>
    <dgm:pt modelId="{25EA933B-34E9-4677-8A05-648449F864BC}" type="pres">
      <dgm:prSet presAssocID="{AAEED0BF-9779-4F0D-B14E-D16AE3C2BD5C}" presName="childNode1tx" presStyleLbl="bgAcc1" presStyleIdx="0" presStyleCnt="4">
        <dgm:presLayoutVars>
          <dgm:bulletEnabled val="1"/>
        </dgm:presLayoutVars>
      </dgm:prSet>
      <dgm:spPr/>
    </dgm:pt>
    <dgm:pt modelId="{27A8773E-2648-4283-A561-A232F51EBCAA}" type="pres">
      <dgm:prSet presAssocID="{AAEED0BF-9779-4F0D-B14E-D16AE3C2BD5C}" presName="parentNode1" presStyleLbl="node1" presStyleIdx="0" presStyleCnt="4">
        <dgm:presLayoutVars>
          <dgm:chMax val="1"/>
          <dgm:bulletEnabled val="1"/>
        </dgm:presLayoutVars>
      </dgm:prSet>
      <dgm:spPr/>
    </dgm:pt>
    <dgm:pt modelId="{4BFB9AB3-072F-42D2-AAA4-A5948E25DEC5}" type="pres">
      <dgm:prSet presAssocID="{AAEED0BF-9779-4F0D-B14E-D16AE3C2BD5C}" presName="connSite1" presStyleCnt="0"/>
      <dgm:spPr/>
    </dgm:pt>
    <dgm:pt modelId="{CE1F412A-F655-411D-B255-02568CF1DBFD}" type="pres">
      <dgm:prSet presAssocID="{35EA23A8-8373-4561-81FB-CE2553005BF3}" presName="Name9" presStyleLbl="sibTrans2D1" presStyleIdx="0" presStyleCnt="3"/>
      <dgm:spPr/>
    </dgm:pt>
    <dgm:pt modelId="{EBE8D9BB-8FA0-4056-A8DF-6909240AA38D}" type="pres">
      <dgm:prSet presAssocID="{B211A8FD-A573-43C0-B8BB-1AC695D071BC}" presName="composite2" presStyleCnt="0"/>
      <dgm:spPr/>
    </dgm:pt>
    <dgm:pt modelId="{D3E40BCD-88E9-4C9E-81A2-C3E291817B22}" type="pres">
      <dgm:prSet presAssocID="{B211A8FD-A573-43C0-B8BB-1AC695D071BC}" presName="dummyNode2" presStyleLbl="node1" presStyleIdx="0" presStyleCnt="4"/>
      <dgm:spPr/>
    </dgm:pt>
    <dgm:pt modelId="{41B1FDE2-FCEA-4BE8-B1E1-6208DCA55A77}" type="pres">
      <dgm:prSet presAssocID="{B211A8FD-A573-43C0-B8BB-1AC695D071BC}" presName="childNode2" presStyleLbl="bgAcc1" presStyleIdx="1" presStyleCnt="4">
        <dgm:presLayoutVars>
          <dgm:bulletEnabled val="1"/>
        </dgm:presLayoutVars>
      </dgm:prSet>
      <dgm:spPr/>
    </dgm:pt>
    <dgm:pt modelId="{6C842B5B-DE42-4CDA-9CE4-8248FE539E00}" type="pres">
      <dgm:prSet presAssocID="{B211A8FD-A573-43C0-B8BB-1AC695D071BC}" presName="childNode2tx" presStyleLbl="bgAcc1" presStyleIdx="1" presStyleCnt="4">
        <dgm:presLayoutVars>
          <dgm:bulletEnabled val="1"/>
        </dgm:presLayoutVars>
      </dgm:prSet>
      <dgm:spPr/>
    </dgm:pt>
    <dgm:pt modelId="{AF9836C2-48DC-44D4-8C2A-90D83BA37FBD}" type="pres">
      <dgm:prSet presAssocID="{B211A8FD-A573-43C0-B8BB-1AC695D071BC}" presName="parentNode2" presStyleLbl="node1" presStyleIdx="1" presStyleCnt="4">
        <dgm:presLayoutVars>
          <dgm:chMax val="0"/>
          <dgm:bulletEnabled val="1"/>
        </dgm:presLayoutVars>
      </dgm:prSet>
      <dgm:spPr/>
    </dgm:pt>
    <dgm:pt modelId="{1202AF99-A785-474A-B27C-64725FC1A788}" type="pres">
      <dgm:prSet presAssocID="{B211A8FD-A573-43C0-B8BB-1AC695D071BC}" presName="connSite2" presStyleCnt="0"/>
      <dgm:spPr/>
    </dgm:pt>
    <dgm:pt modelId="{618433DA-EE56-4FD2-865A-BC7E8D60F8F5}" type="pres">
      <dgm:prSet presAssocID="{4AC8909D-FDE1-461C-96B9-E42543C496BA}" presName="Name18" presStyleLbl="sibTrans2D1" presStyleIdx="1" presStyleCnt="3"/>
      <dgm:spPr/>
    </dgm:pt>
    <dgm:pt modelId="{F2D53893-79B7-4FBD-B950-3822BCA20713}" type="pres">
      <dgm:prSet presAssocID="{6F0B9A4D-5257-4F80-BD10-2D55C96FCF5E}" presName="composite1" presStyleCnt="0"/>
      <dgm:spPr/>
    </dgm:pt>
    <dgm:pt modelId="{BB9769E8-9BFF-4F43-B996-C7FC2460A77A}" type="pres">
      <dgm:prSet presAssocID="{6F0B9A4D-5257-4F80-BD10-2D55C96FCF5E}" presName="dummyNode1" presStyleLbl="node1" presStyleIdx="1" presStyleCnt="4"/>
      <dgm:spPr/>
    </dgm:pt>
    <dgm:pt modelId="{7E21C823-25D2-4C84-9368-0751D66E9DD9}" type="pres">
      <dgm:prSet presAssocID="{6F0B9A4D-5257-4F80-BD10-2D55C96FCF5E}" presName="childNode1" presStyleLbl="bgAcc1" presStyleIdx="2" presStyleCnt="4">
        <dgm:presLayoutVars>
          <dgm:bulletEnabled val="1"/>
        </dgm:presLayoutVars>
      </dgm:prSet>
      <dgm:spPr/>
    </dgm:pt>
    <dgm:pt modelId="{622190E8-AFE1-4E8C-8F25-7C217ED8F3A2}" type="pres">
      <dgm:prSet presAssocID="{6F0B9A4D-5257-4F80-BD10-2D55C96FCF5E}" presName="childNode1tx" presStyleLbl="bgAcc1" presStyleIdx="2" presStyleCnt="4">
        <dgm:presLayoutVars>
          <dgm:bulletEnabled val="1"/>
        </dgm:presLayoutVars>
      </dgm:prSet>
      <dgm:spPr/>
    </dgm:pt>
    <dgm:pt modelId="{49037C6F-2081-4943-BB2E-6687DB8A6D44}" type="pres">
      <dgm:prSet presAssocID="{6F0B9A4D-5257-4F80-BD10-2D55C96FCF5E}" presName="parentNode1" presStyleLbl="node1" presStyleIdx="2" presStyleCnt="4">
        <dgm:presLayoutVars>
          <dgm:chMax val="1"/>
          <dgm:bulletEnabled val="1"/>
        </dgm:presLayoutVars>
      </dgm:prSet>
      <dgm:spPr/>
    </dgm:pt>
    <dgm:pt modelId="{754AC879-91E3-47B3-AA5C-5EAB782723A8}" type="pres">
      <dgm:prSet presAssocID="{6F0B9A4D-5257-4F80-BD10-2D55C96FCF5E}" presName="connSite1" presStyleCnt="0"/>
      <dgm:spPr/>
    </dgm:pt>
    <dgm:pt modelId="{D2065C15-41B2-47EF-83D4-05A45F71C7B5}" type="pres">
      <dgm:prSet presAssocID="{052D492F-80D2-42E5-BC35-C270C84E80C4}" presName="Name9" presStyleLbl="sibTrans2D1" presStyleIdx="2" presStyleCnt="3"/>
      <dgm:spPr/>
    </dgm:pt>
    <dgm:pt modelId="{6F39B60B-9243-4565-9679-07DE18E12002}" type="pres">
      <dgm:prSet presAssocID="{2B72D162-BA31-4AAE-B92A-ADAF3163E44A}" presName="composite2" presStyleCnt="0"/>
      <dgm:spPr/>
    </dgm:pt>
    <dgm:pt modelId="{C62B8691-20C9-4330-AE7E-2EA60A07AD01}" type="pres">
      <dgm:prSet presAssocID="{2B72D162-BA31-4AAE-B92A-ADAF3163E44A}" presName="dummyNode2" presStyleLbl="node1" presStyleIdx="2" presStyleCnt="4"/>
      <dgm:spPr/>
    </dgm:pt>
    <dgm:pt modelId="{010180F8-E4ED-4B91-A7FE-29C6F0B28796}" type="pres">
      <dgm:prSet presAssocID="{2B72D162-BA31-4AAE-B92A-ADAF3163E44A}" presName="childNode2" presStyleLbl="bgAcc1" presStyleIdx="3" presStyleCnt="4">
        <dgm:presLayoutVars>
          <dgm:bulletEnabled val="1"/>
        </dgm:presLayoutVars>
      </dgm:prSet>
      <dgm:spPr/>
    </dgm:pt>
    <dgm:pt modelId="{65F5A40B-2E4C-4B28-9F32-8300C1B304C4}" type="pres">
      <dgm:prSet presAssocID="{2B72D162-BA31-4AAE-B92A-ADAF3163E44A}" presName="childNode2tx" presStyleLbl="bgAcc1" presStyleIdx="3" presStyleCnt="4">
        <dgm:presLayoutVars>
          <dgm:bulletEnabled val="1"/>
        </dgm:presLayoutVars>
      </dgm:prSet>
      <dgm:spPr/>
    </dgm:pt>
    <dgm:pt modelId="{BABAAEFD-60A1-4C08-8344-F5D2763B1C84}" type="pres">
      <dgm:prSet presAssocID="{2B72D162-BA31-4AAE-B92A-ADAF3163E44A}" presName="parentNode2" presStyleLbl="node1" presStyleIdx="3" presStyleCnt="4">
        <dgm:presLayoutVars>
          <dgm:chMax val="0"/>
          <dgm:bulletEnabled val="1"/>
        </dgm:presLayoutVars>
      </dgm:prSet>
      <dgm:spPr/>
    </dgm:pt>
    <dgm:pt modelId="{C3F30FAD-8C62-4E5B-AF17-29A3082B9C75}" type="pres">
      <dgm:prSet presAssocID="{2B72D162-BA31-4AAE-B92A-ADAF3163E44A}" presName="connSite2" presStyleCnt="0"/>
      <dgm:spPr/>
    </dgm:pt>
  </dgm:ptLst>
  <dgm:cxnLst>
    <dgm:cxn modelId="{8F127F08-1C55-4ED9-AA92-B75F0EA79175}" type="presOf" srcId="{35548DFC-C3B6-42A6-9167-27DB410406BB}" destId="{41B1FDE2-FCEA-4BE8-B1E1-6208DCA55A77}" srcOrd="0" destOrd="1" presId="urn:microsoft.com/office/officeart/2005/8/layout/hProcess4"/>
    <dgm:cxn modelId="{16BCDF16-CE19-4E4C-8E9A-FCE1171B788A}" type="presOf" srcId="{62B6B249-96B7-43C7-A23F-5AE0D62A9114}" destId="{622190E8-AFE1-4E8C-8F25-7C217ED8F3A2}" srcOrd="1" destOrd="1" presId="urn:microsoft.com/office/officeart/2005/8/layout/hProcess4"/>
    <dgm:cxn modelId="{DC062118-356C-4492-8EE9-6722670E9C82}" type="presOf" srcId="{013C13B2-14E3-47F8-A347-ABFEC34DA3F3}" destId="{25EA933B-34E9-4677-8A05-648449F864BC}" srcOrd="1" destOrd="0" presId="urn:microsoft.com/office/officeart/2005/8/layout/hProcess4"/>
    <dgm:cxn modelId="{6AD75225-25ED-459D-A96B-AF570981B7F7}" type="presOf" srcId="{ADD81429-0404-428F-A640-4F72106AB8DB}" destId="{25EA933B-34E9-4677-8A05-648449F864BC}" srcOrd="1" destOrd="1" presId="urn:microsoft.com/office/officeart/2005/8/layout/hProcess4"/>
    <dgm:cxn modelId="{638B4426-1D49-4122-B01F-8A75DCE3864C}" type="presOf" srcId="{7D8D04D3-E4C0-4FDE-8A92-D3EEA7178ECA}" destId="{622190E8-AFE1-4E8C-8F25-7C217ED8F3A2}" srcOrd="1" destOrd="0" presId="urn:microsoft.com/office/officeart/2005/8/layout/hProcess4"/>
    <dgm:cxn modelId="{6FD59632-BB12-4A44-AA0B-3C314B4C68EF}" type="presOf" srcId="{7D8D04D3-E4C0-4FDE-8A92-D3EEA7178ECA}" destId="{7E21C823-25D2-4C84-9368-0751D66E9DD9}" srcOrd="0" destOrd="0" presId="urn:microsoft.com/office/officeart/2005/8/layout/hProcess4"/>
    <dgm:cxn modelId="{62AAE835-CDC8-44DA-A227-3DB1496942C7}" srcId="{AAEED0BF-9779-4F0D-B14E-D16AE3C2BD5C}" destId="{013C13B2-14E3-47F8-A347-ABFEC34DA3F3}" srcOrd="0" destOrd="0" parTransId="{0D93EEE0-E649-439D-B93D-7FC34D9E5C2E}" sibTransId="{351EE6C1-AC44-475C-ADC6-AA9326DE6670}"/>
    <dgm:cxn modelId="{55300D36-04DA-49A8-965A-EC2F4D468F99}" type="presOf" srcId="{AE3483F9-8C17-4435-8D45-C83511EB1427}" destId="{41B1FDE2-FCEA-4BE8-B1E1-6208DCA55A77}" srcOrd="0" destOrd="0" presId="urn:microsoft.com/office/officeart/2005/8/layout/hProcess4"/>
    <dgm:cxn modelId="{41E59138-739E-4D7C-8AD9-5EB1C40FA4DB}" srcId="{B211A8FD-A573-43C0-B8BB-1AC695D071BC}" destId="{AE3483F9-8C17-4435-8D45-C83511EB1427}" srcOrd="0" destOrd="0" parTransId="{6CE94348-7BBC-45E6-AD89-91A72AC98A1C}" sibTransId="{75086F14-93EC-495D-B0A1-5F690F2A35B3}"/>
    <dgm:cxn modelId="{1DFF1E39-6507-490D-9724-23EBC95FA164}" type="presOf" srcId="{052D492F-80D2-42E5-BC35-C270C84E80C4}" destId="{D2065C15-41B2-47EF-83D4-05A45F71C7B5}" srcOrd="0" destOrd="0" presId="urn:microsoft.com/office/officeart/2005/8/layout/hProcess4"/>
    <dgm:cxn modelId="{6779463F-EFD0-4CC1-B347-E037D044C8BB}" type="presOf" srcId="{B211A8FD-A573-43C0-B8BB-1AC695D071BC}" destId="{AF9836C2-48DC-44D4-8C2A-90D83BA37FBD}" srcOrd="0" destOrd="0" presId="urn:microsoft.com/office/officeart/2005/8/layout/hProcess4"/>
    <dgm:cxn modelId="{091B8F3F-CFEF-4FF5-BDB8-8B43EB2BB966}" type="presOf" srcId="{E2927F45-91A6-405E-95E2-4108AF1D8CEF}" destId="{65F5A40B-2E4C-4B28-9F32-8300C1B304C4}" srcOrd="1" destOrd="1" presId="urn:microsoft.com/office/officeart/2005/8/layout/hProcess4"/>
    <dgm:cxn modelId="{39F2D85B-756B-4340-BF13-2DB8BC00AA7D}" type="presOf" srcId="{79176A4D-0362-4F33-8F38-7DEB3A85CBA1}" destId="{41B1FDE2-FCEA-4BE8-B1E1-6208DCA55A77}" srcOrd="0" destOrd="2" presId="urn:microsoft.com/office/officeart/2005/8/layout/hProcess4"/>
    <dgm:cxn modelId="{3BF0895D-CDBC-4F48-A188-2051AB8184B4}" srcId="{E750DE65-138D-42E9-91C2-D5F9C38A48CE}" destId="{AAEED0BF-9779-4F0D-B14E-D16AE3C2BD5C}" srcOrd="0" destOrd="0" parTransId="{19581B6C-99F0-4E8B-BD59-BAB39C81C81B}" sibTransId="{35EA23A8-8373-4561-81FB-CE2553005BF3}"/>
    <dgm:cxn modelId="{1C0FBD63-3B1C-4673-85F0-4D9A0B0311C0}" srcId="{2B72D162-BA31-4AAE-B92A-ADAF3163E44A}" destId="{E2927F45-91A6-405E-95E2-4108AF1D8CEF}" srcOrd="1" destOrd="0" parTransId="{AD437422-4931-4263-AA8E-2C1005294A9D}" sibTransId="{C3AA7FB0-15B3-44AA-87B9-68686BBEBCED}"/>
    <dgm:cxn modelId="{0F886846-1901-46B3-A3E2-C957F01BC7D2}" type="presOf" srcId="{62B6B249-96B7-43C7-A23F-5AE0D62A9114}" destId="{7E21C823-25D2-4C84-9368-0751D66E9DD9}" srcOrd="0" destOrd="1" presId="urn:microsoft.com/office/officeart/2005/8/layout/hProcess4"/>
    <dgm:cxn modelId="{54669466-393B-4C3C-8AE9-F34BA7D29E29}" type="presOf" srcId="{4AC8909D-FDE1-461C-96B9-E42543C496BA}" destId="{618433DA-EE56-4FD2-865A-BC7E8D60F8F5}" srcOrd="0" destOrd="0" presId="urn:microsoft.com/office/officeart/2005/8/layout/hProcess4"/>
    <dgm:cxn modelId="{4868DA67-B8A7-4067-A107-3B8E2DDDAE38}" srcId="{2B72D162-BA31-4AAE-B92A-ADAF3163E44A}" destId="{884942F6-9325-478B-B198-CE7662017678}" srcOrd="2" destOrd="0" parTransId="{4F627F58-9F71-43F5-BCED-8FA54325CD58}" sibTransId="{B7ABD170-A945-439A-953E-2CC1C3B7BD1D}"/>
    <dgm:cxn modelId="{5B9FB071-1667-41F4-BFFE-51B1845D44E2}" srcId="{6F0B9A4D-5257-4F80-BD10-2D55C96FCF5E}" destId="{62B6B249-96B7-43C7-A23F-5AE0D62A9114}" srcOrd="1" destOrd="0" parTransId="{E7AD27D7-8D79-4756-AB88-DA5BDE0A74B9}" sibTransId="{DF5BE9D6-B8EE-4029-BD29-2C8760909A96}"/>
    <dgm:cxn modelId="{3D246952-3F7A-49E9-9FED-FDF387060845}" type="presOf" srcId="{2B72D162-BA31-4AAE-B92A-ADAF3163E44A}" destId="{BABAAEFD-60A1-4C08-8344-F5D2763B1C84}" srcOrd="0" destOrd="0" presId="urn:microsoft.com/office/officeart/2005/8/layout/hProcess4"/>
    <dgm:cxn modelId="{C319FE58-9675-4F5D-BC2F-AAC74148985F}" srcId="{AAEED0BF-9779-4F0D-B14E-D16AE3C2BD5C}" destId="{ADD81429-0404-428F-A640-4F72106AB8DB}" srcOrd="1" destOrd="0" parTransId="{07C73AB6-99E2-4FCC-8001-78CFECC22062}" sibTransId="{DE5E3649-ED04-4035-929D-149BAFD3CCAE}"/>
    <dgm:cxn modelId="{A94FF57E-4ECD-4DA1-97C9-0663D8D0D8D8}" type="presOf" srcId="{884942F6-9325-478B-B198-CE7662017678}" destId="{010180F8-E4ED-4B91-A7FE-29C6F0B28796}" srcOrd="0" destOrd="2" presId="urn:microsoft.com/office/officeart/2005/8/layout/hProcess4"/>
    <dgm:cxn modelId="{585BBD81-932C-49A0-B9E5-17D2404E2C9E}" type="presOf" srcId="{8E3952C0-9C50-4669-8FD4-E98F20735F5E}" destId="{65F5A40B-2E4C-4B28-9F32-8300C1B304C4}" srcOrd="1" destOrd="0" presId="urn:microsoft.com/office/officeart/2005/8/layout/hProcess4"/>
    <dgm:cxn modelId="{CA2D3C8E-F21E-4B53-BF50-45E1FB359A07}" type="presOf" srcId="{79176A4D-0362-4F33-8F38-7DEB3A85CBA1}" destId="{6C842B5B-DE42-4CDA-9CE4-8248FE539E00}" srcOrd="1" destOrd="2" presId="urn:microsoft.com/office/officeart/2005/8/layout/hProcess4"/>
    <dgm:cxn modelId="{5BF3D090-B2E9-4751-A0C9-455B35BF12B7}" type="presOf" srcId="{7C1C3E8E-AA4E-49CB-8ABA-2CB5BD9BCB68}" destId="{622190E8-AFE1-4E8C-8F25-7C217ED8F3A2}" srcOrd="1" destOrd="2" presId="urn:microsoft.com/office/officeart/2005/8/layout/hProcess4"/>
    <dgm:cxn modelId="{F87FB591-9795-41A5-A376-BF3BFADD573D}" srcId="{B211A8FD-A573-43C0-B8BB-1AC695D071BC}" destId="{79176A4D-0362-4F33-8F38-7DEB3A85CBA1}" srcOrd="2" destOrd="0" parTransId="{82C6C995-0BCB-4978-AF6E-4728E5E33C08}" sibTransId="{CBF4A3D2-8828-47A8-BD49-BCA1EB8DA1CD}"/>
    <dgm:cxn modelId="{6ED95196-9501-4595-BE73-13E11EF873B2}" srcId="{E750DE65-138D-42E9-91C2-D5F9C38A48CE}" destId="{B211A8FD-A573-43C0-B8BB-1AC695D071BC}" srcOrd="1" destOrd="0" parTransId="{FD4141D2-C90A-49FA-B9C7-66CFF3732702}" sibTransId="{4AC8909D-FDE1-461C-96B9-E42543C496BA}"/>
    <dgm:cxn modelId="{4CFE3C9A-2500-421C-8072-415B24F8B741}" srcId="{6F0B9A4D-5257-4F80-BD10-2D55C96FCF5E}" destId="{7D8D04D3-E4C0-4FDE-8A92-D3EEA7178ECA}" srcOrd="0" destOrd="0" parTransId="{35F75FDE-3296-4533-B223-F7D9E31AF1FC}" sibTransId="{8502E87C-E42E-4D3F-AD9F-C564DB15565C}"/>
    <dgm:cxn modelId="{B367D3A1-3498-4C19-94A3-DF3A9DD3A7B8}" type="presOf" srcId="{AE3483F9-8C17-4435-8D45-C83511EB1427}" destId="{6C842B5B-DE42-4CDA-9CE4-8248FE539E00}" srcOrd="1" destOrd="0" presId="urn:microsoft.com/office/officeart/2005/8/layout/hProcess4"/>
    <dgm:cxn modelId="{B812D2A3-0924-4DFE-8A87-A5122366BD72}" type="presOf" srcId="{E750DE65-138D-42E9-91C2-D5F9C38A48CE}" destId="{F8740001-8E60-4CBD-84E9-6C08E3794B3D}" srcOrd="0" destOrd="0" presId="urn:microsoft.com/office/officeart/2005/8/layout/hProcess4"/>
    <dgm:cxn modelId="{903301A5-8977-4012-8752-B72A2F908E15}" type="presOf" srcId="{7C1C3E8E-AA4E-49CB-8ABA-2CB5BD9BCB68}" destId="{7E21C823-25D2-4C84-9368-0751D66E9DD9}" srcOrd="0" destOrd="2" presId="urn:microsoft.com/office/officeart/2005/8/layout/hProcess4"/>
    <dgm:cxn modelId="{B501B8B5-9AA0-4D0E-B501-097DC1471B55}" type="presOf" srcId="{8E3952C0-9C50-4669-8FD4-E98F20735F5E}" destId="{010180F8-E4ED-4B91-A7FE-29C6F0B28796}" srcOrd="0" destOrd="0" presId="urn:microsoft.com/office/officeart/2005/8/layout/hProcess4"/>
    <dgm:cxn modelId="{F38CEDB5-7842-40BA-9149-8D451D355249}" type="presOf" srcId="{35EA23A8-8373-4561-81FB-CE2553005BF3}" destId="{CE1F412A-F655-411D-B255-02568CF1DBFD}" srcOrd="0" destOrd="0" presId="urn:microsoft.com/office/officeart/2005/8/layout/hProcess4"/>
    <dgm:cxn modelId="{20321CB6-CFDF-4A2C-A0FF-3BDC2BC9572B}" type="presOf" srcId="{ADD81429-0404-428F-A640-4F72106AB8DB}" destId="{674D4D9A-BCD9-48B8-8C46-1E0E8B0ACA91}" srcOrd="0" destOrd="1" presId="urn:microsoft.com/office/officeart/2005/8/layout/hProcess4"/>
    <dgm:cxn modelId="{6522E0C8-9C62-4F12-887D-F5CC7D561550}" type="presOf" srcId="{6F0B9A4D-5257-4F80-BD10-2D55C96FCF5E}" destId="{49037C6F-2081-4943-BB2E-6687DB8A6D44}" srcOrd="0" destOrd="0" presId="urn:microsoft.com/office/officeart/2005/8/layout/hProcess4"/>
    <dgm:cxn modelId="{A9E7A8CC-C553-4824-8672-8D2ECC4810C1}" srcId="{2B72D162-BA31-4AAE-B92A-ADAF3163E44A}" destId="{8E3952C0-9C50-4669-8FD4-E98F20735F5E}" srcOrd="0" destOrd="0" parTransId="{E0F13F85-8AA3-4349-A338-9189EE6EFE76}" sibTransId="{1F4BF7D6-0EC6-44F5-AA74-458D50D42FAE}"/>
    <dgm:cxn modelId="{9E1457CD-AB1C-4100-A31C-DE5BE47327AA}" srcId="{E750DE65-138D-42E9-91C2-D5F9C38A48CE}" destId="{6F0B9A4D-5257-4F80-BD10-2D55C96FCF5E}" srcOrd="2" destOrd="0" parTransId="{8BAE1DC9-C440-4D3F-9992-FCD14D959CAF}" sibTransId="{052D492F-80D2-42E5-BC35-C270C84E80C4}"/>
    <dgm:cxn modelId="{15F62AD3-124A-4FB8-BEB9-50CF44D0A3C9}" srcId="{E750DE65-138D-42E9-91C2-D5F9C38A48CE}" destId="{2B72D162-BA31-4AAE-B92A-ADAF3163E44A}" srcOrd="3" destOrd="0" parTransId="{97053C38-83E0-437E-B4AF-5706953F5238}" sibTransId="{2CD3B9B1-026D-437A-97B4-5470954DC718}"/>
    <dgm:cxn modelId="{68A7EAD7-40BF-4134-95FC-AC02E6F4EB9C}" type="presOf" srcId="{E2927F45-91A6-405E-95E2-4108AF1D8CEF}" destId="{010180F8-E4ED-4B91-A7FE-29C6F0B28796}" srcOrd="0" destOrd="1" presId="urn:microsoft.com/office/officeart/2005/8/layout/hProcess4"/>
    <dgm:cxn modelId="{7F6B3EE0-51F5-48ED-98A3-F22655761DCF}" srcId="{B211A8FD-A573-43C0-B8BB-1AC695D071BC}" destId="{35548DFC-C3B6-42A6-9167-27DB410406BB}" srcOrd="1" destOrd="0" parTransId="{E2512762-6662-4090-8D10-AEC573A3D316}" sibTransId="{9399E1C0-3747-4B5B-A667-29AACDFFA81D}"/>
    <dgm:cxn modelId="{C9AC10E5-1229-446A-99E6-F01353879A6C}" srcId="{6F0B9A4D-5257-4F80-BD10-2D55C96FCF5E}" destId="{7C1C3E8E-AA4E-49CB-8ABA-2CB5BD9BCB68}" srcOrd="2" destOrd="0" parTransId="{4DCEEDF1-E6D4-4830-ADF6-A2F1DCD9C887}" sibTransId="{9208C239-0A83-4508-A108-DC5428038FCC}"/>
    <dgm:cxn modelId="{779630F4-9275-4301-95A7-D8BF34AA1AA4}" type="presOf" srcId="{35548DFC-C3B6-42A6-9167-27DB410406BB}" destId="{6C842B5B-DE42-4CDA-9CE4-8248FE539E00}" srcOrd="1" destOrd="1" presId="urn:microsoft.com/office/officeart/2005/8/layout/hProcess4"/>
    <dgm:cxn modelId="{EC0F8AFA-D624-46DA-9EFB-1591246BDB21}" type="presOf" srcId="{013C13B2-14E3-47F8-A347-ABFEC34DA3F3}" destId="{674D4D9A-BCD9-48B8-8C46-1E0E8B0ACA91}" srcOrd="0" destOrd="0" presId="urn:microsoft.com/office/officeart/2005/8/layout/hProcess4"/>
    <dgm:cxn modelId="{910FF8FD-B89A-45BD-B6A2-FC2AA3ED6B8E}" type="presOf" srcId="{884942F6-9325-478B-B198-CE7662017678}" destId="{65F5A40B-2E4C-4B28-9F32-8300C1B304C4}" srcOrd="1" destOrd="2" presId="urn:microsoft.com/office/officeart/2005/8/layout/hProcess4"/>
    <dgm:cxn modelId="{1F953FFF-61B0-4BB9-A6C6-AB29E1B46CCF}" type="presOf" srcId="{AAEED0BF-9779-4F0D-B14E-D16AE3C2BD5C}" destId="{27A8773E-2648-4283-A561-A232F51EBCAA}" srcOrd="0" destOrd="0" presId="urn:microsoft.com/office/officeart/2005/8/layout/hProcess4"/>
    <dgm:cxn modelId="{6AD1951A-63DF-471F-9E58-6455D1E3AAD3}" type="presParOf" srcId="{F8740001-8E60-4CBD-84E9-6C08E3794B3D}" destId="{EE680C0B-6C42-4EAF-AB9E-F79AC957A5DC}" srcOrd="0" destOrd="0" presId="urn:microsoft.com/office/officeart/2005/8/layout/hProcess4"/>
    <dgm:cxn modelId="{A5494D03-A3DD-42D3-80A7-552C4AF3C033}" type="presParOf" srcId="{F8740001-8E60-4CBD-84E9-6C08E3794B3D}" destId="{E8F293EB-E01C-401F-9B96-C641B1F231C3}" srcOrd="1" destOrd="0" presId="urn:microsoft.com/office/officeart/2005/8/layout/hProcess4"/>
    <dgm:cxn modelId="{00110B05-3BBD-44F1-B8C7-1B9893CC73FC}" type="presParOf" srcId="{F8740001-8E60-4CBD-84E9-6C08E3794B3D}" destId="{6B62D57B-005E-4255-990D-13426D8F173C}" srcOrd="2" destOrd="0" presId="urn:microsoft.com/office/officeart/2005/8/layout/hProcess4"/>
    <dgm:cxn modelId="{619E09BE-2692-4A94-A1C8-C44C1719B492}" type="presParOf" srcId="{6B62D57B-005E-4255-990D-13426D8F173C}" destId="{F55A52F1-098A-486F-9F8C-8A223911FD71}" srcOrd="0" destOrd="0" presId="urn:microsoft.com/office/officeart/2005/8/layout/hProcess4"/>
    <dgm:cxn modelId="{E3BF1513-EBE2-4E7F-8560-2A4E2C113BB4}" type="presParOf" srcId="{F55A52F1-098A-486F-9F8C-8A223911FD71}" destId="{AAE08F7F-2E05-4595-B256-5ECA48896EB7}" srcOrd="0" destOrd="0" presId="urn:microsoft.com/office/officeart/2005/8/layout/hProcess4"/>
    <dgm:cxn modelId="{EFFCD9F6-64F8-4D50-A0CC-678F6A5D53F8}" type="presParOf" srcId="{F55A52F1-098A-486F-9F8C-8A223911FD71}" destId="{674D4D9A-BCD9-48B8-8C46-1E0E8B0ACA91}" srcOrd="1" destOrd="0" presId="urn:microsoft.com/office/officeart/2005/8/layout/hProcess4"/>
    <dgm:cxn modelId="{2C18B973-9D9D-47E4-943A-02A36135A891}" type="presParOf" srcId="{F55A52F1-098A-486F-9F8C-8A223911FD71}" destId="{25EA933B-34E9-4677-8A05-648449F864BC}" srcOrd="2" destOrd="0" presId="urn:microsoft.com/office/officeart/2005/8/layout/hProcess4"/>
    <dgm:cxn modelId="{0C2322D5-96A7-4730-8DA7-38381912FCB1}" type="presParOf" srcId="{F55A52F1-098A-486F-9F8C-8A223911FD71}" destId="{27A8773E-2648-4283-A561-A232F51EBCAA}" srcOrd="3" destOrd="0" presId="urn:microsoft.com/office/officeart/2005/8/layout/hProcess4"/>
    <dgm:cxn modelId="{0395647E-B419-4049-9EA6-BF363B1770E2}" type="presParOf" srcId="{F55A52F1-098A-486F-9F8C-8A223911FD71}" destId="{4BFB9AB3-072F-42D2-AAA4-A5948E25DEC5}" srcOrd="4" destOrd="0" presId="urn:microsoft.com/office/officeart/2005/8/layout/hProcess4"/>
    <dgm:cxn modelId="{FD76ED10-DDBE-48F1-8903-BD07A8FD0361}" type="presParOf" srcId="{6B62D57B-005E-4255-990D-13426D8F173C}" destId="{CE1F412A-F655-411D-B255-02568CF1DBFD}" srcOrd="1" destOrd="0" presId="urn:microsoft.com/office/officeart/2005/8/layout/hProcess4"/>
    <dgm:cxn modelId="{374BF17D-9157-4E8B-9481-3D44CD9FFC38}" type="presParOf" srcId="{6B62D57B-005E-4255-990D-13426D8F173C}" destId="{EBE8D9BB-8FA0-4056-A8DF-6909240AA38D}" srcOrd="2" destOrd="0" presId="urn:microsoft.com/office/officeart/2005/8/layout/hProcess4"/>
    <dgm:cxn modelId="{A36171CF-FDA4-4A69-A284-1928D6A3036B}" type="presParOf" srcId="{EBE8D9BB-8FA0-4056-A8DF-6909240AA38D}" destId="{D3E40BCD-88E9-4C9E-81A2-C3E291817B22}" srcOrd="0" destOrd="0" presId="urn:microsoft.com/office/officeart/2005/8/layout/hProcess4"/>
    <dgm:cxn modelId="{5586E563-A337-477E-8965-4EE920FAE5E9}" type="presParOf" srcId="{EBE8D9BB-8FA0-4056-A8DF-6909240AA38D}" destId="{41B1FDE2-FCEA-4BE8-B1E1-6208DCA55A77}" srcOrd="1" destOrd="0" presId="urn:microsoft.com/office/officeart/2005/8/layout/hProcess4"/>
    <dgm:cxn modelId="{82C4A503-FF99-4CB8-9BB6-7B6D3BD03734}" type="presParOf" srcId="{EBE8D9BB-8FA0-4056-A8DF-6909240AA38D}" destId="{6C842B5B-DE42-4CDA-9CE4-8248FE539E00}" srcOrd="2" destOrd="0" presId="urn:microsoft.com/office/officeart/2005/8/layout/hProcess4"/>
    <dgm:cxn modelId="{C6525CA2-A132-470D-9F8C-D3F1E09BA68B}" type="presParOf" srcId="{EBE8D9BB-8FA0-4056-A8DF-6909240AA38D}" destId="{AF9836C2-48DC-44D4-8C2A-90D83BA37FBD}" srcOrd="3" destOrd="0" presId="urn:microsoft.com/office/officeart/2005/8/layout/hProcess4"/>
    <dgm:cxn modelId="{EEA79AC9-F8BB-4618-859D-4ED6260B26A7}" type="presParOf" srcId="{EBE8D9BB-8FA0-4056-A8DF-6909240AA38D}" destId="{1202AF99-A785-474A-B27C-64725FC1A788}" srcOrd="4" destOrd="0" presId="urn:microsoft.com/office/officeart/2005/8/layout/hProcess4"/>
    <dgm:cxn modelId="{548FE505-98E5-4B5A-936F-3937A97DBA06}" type="presParOf" srcId="{6B62D57B-005E-4255-990D-13426D8F173C}" destId="{618433DA-EE56-4FD2-865A-BC7E8D60F8F5}" srcOrd="3" destOrd="0" presId="urn:microsoft.com/office/officeart/2005/8/layout/hProcess4"/>
    <dgm:cxn modelId="{4E37434E-77D6-4807-9AD1-E3EA250F5AC3}" type="presParOf" srcId="{6B62D57B-005E-4255-990D-13426D8F173C}" destId="{F2D53893-79B7-4FBD-B950-3822BCA20713}" srcOrd="4" destOrd="0" presId="urn:microsoft.com/office/officeart/2005/8/layout/hProcess4"/>
    <dgm:cxn modelId="{4306B46F-5FB4-4767-A690-362ADC312714}" type="presParOf" srcId="{F2D53893-79B7-4FBD-B950-3822BCA20713}" destId="{BB9769E8-9BFF-4F43-B996-C7FC2460A77A}" srcOrd="0" destOrd="0" presId="urn:microsoft.com/office/officeart/2005/8/layout/hProcess4"/>
    <dgm:cxn modelId="{0A91F5CE-0986-48BF-B362-DC6A47F26426}" type="presParOf" srcId="{F2D53893-79B7-4FBD-B950-3822BCA20713}" destId="{7E21C823-25D2-4C84-9368-0751D66E9DD9}" srcOrd="1" destOrd="0" presId="urn:microsoft.com/office/officeart/2005/8/layout/hProcess4"/>
    <dgm:cxn modelId="{61AB824F-9D4C-4487-9840-C4247267E418}" type="presParOf" srcId="{F2D53893-79B7-4FBD-B950-3822BCA20713}" destId="{622190E8-AFE1-4E8C-8F25-7C217ED8F3A2}" srcOrd="2" destOrd="0" presId="urn:microsoft.com/office/officeart/2005/8/layout/hProcess4"/>
    <dgm:cxn modelId="{AE8F4F4B-4C73-4AE4-A1DD-01918D40380E}" type="presParOf" srcId="{F2D53893-79B7-4FBD-B950-3822BCA20713}" destId="{49037C6F-2081-4943-BB2E-6687DB8A6D44}" srcOrd="3" destOrd="0" presId="urn:microsoft.com/office/officeart/2005/8/layout/hProcess4"/>
    <dgm:cxn modelId="{80C0BE46-5374-4D1E-9C8A-E7947E735F0F}" type="presParOf" srcId="{F2D53893-79B7-4FBD-B950-3822BCA20713}" destId="{754AC879-91E3-47B3-AA5C-5EAB782723A8}" srcOrd="4" destOrd="0" presId="urn:microsoft.com/office/officeart/2005/8/layout/hProcess4"/>
    <dgm:cxn modelId="{D5FE3DCE-ACBF-4F93-AA2A-EF60A7C70AAB}" type="presParOf" srcId="{6B62D57B-005E-4255-990D-13426D8F173C}" destId="{D2065C15-41B2-47EF-83D4-05A45F71C7B5}" srcOrd="5" destOrd="0" presId="urn:microsoft.com/office/officeart/2005/8/layout/hProcess4"/>
    <dgm:cxn modelId="{36D40B6A-1106-49C5-947E-433E3E5985EF}" type="presParOf" srcId="{6B62D57B-005E-4255-990D-13426D8F173C}" destId="{6F39B60B-9243-4565-9679-07DE18E12002}" srcOrd="6" destOrd="0" presId="urn:microsoft.com/office/officeart/2005/8/layout/hProcess4"/>
    <dgm:cxn modelId="{B6AD7AC0-9438-4F3D-A9B9-ADDA8FFBA4A0}" type="presParOf" srcId="{6F39B60B-9243-4565-9679-07DE18E12002}" destId="{C62B8691-20C9-4330-AE7E-2EA60A07AD01}" srcOrd="0" destOrd="0" presId="urn:microsoft.com/office/officeart/2005/8/layout/hProcess4"/>
    <dgm:cxn modelId="{FDC20966-F6BF-4C11-8C2A-B3E1B8CDAD88}" type="presParOf" srcId="{6F39B60B-9243-4565-9679-07DE18E12002}" destId="{010180F8-E4ED-4B91-A7FE-29C6F0B28796}" srcOrd="1" destOrd="0" presId="urn:microsoft.com/office/officeart/2005/8/layout/hProcess4"/>
    <dgm:cxn modelId="{0ABE0BB0-25C5-4B9C-80D2-E1C49922D0D2}" type="presParOf" srcId="{6F39B60B-9243-4565-9679-07DE18E12002}" destId="{65F5A40B-2E4C-4B28-9F32-8300C1B304C4}" srcOrd="2" destOrd="0" presId="urn:microsoft.com/office/officeart/2005/8/layout/hProcess4"/>
    <dgm:cxn modelId="{07BE5A08-FA2D-48CA-B3CE-FCEB17FFEDD1}" type="presParOf" srcId="{6F39B60B-9243-4565-9679-07DE18E12002}" destId="{BABAAEFD-60A1-4C08-8344-F5D2763B1C84}" srcOrd="3" destOrd="0" presId="urn:microsoft.com/office/officeart/2005/8/layout/hProcess4"/>
    <dgm:cxn modelId="{39F6062B-287A-4066-88A0-3243E0EFF0E3}" type="presParOf" srcId="{6F39B60B-9243-4565-9679-07DE18E12002}" destId="{C3F30FAD-8C62-4E5B-AF17-29A3082B9C75}"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50DE65-138D-42E9-91C2-D5F9C38A48CE}" type="doc">
      <dgm:prSet loTypeId="urn:microsoft.com/office/officeart/2005/8/layout/hProcess4" loCatId="process" qsTypeId="urn:microsoft.com/office/officeart/2005/8/quickstyle/simple1" qsCatId="simple" csTypeId="urn:microsoft.com/office/officeart/2005/8/colors/accent2_2" csCatId="accent2" phldr="1"/>
      <dgm:spPr/>
      <dgm:t>
        <a:bodyPr/>
        <a:lstStyle/>
        <a:p>
          <a:endParaRPr lang="en-US"/>
        </a:p>
      </dgm:t>
    </dgm:pt>
    <dgm:pt modelId="{AAEED0BF-9779-4F0D-B14E-D16AE3C2BD5C}">
      <dgm:prSet phldrT="[Text]"/>
      <dgm:spPr/>
      <dgm:t>
        <a:bodyPr/>
        <a:lstStyle/>
        <a:p>
          <a:r>
            <a:rPr lang="en-US" dirty="0"/>
            <a:t>Establishing a Foundation</a:t>
          </a:r>
        </a:p>
        <a:p>
          <a:r>
            <a:rPr lang="en-US" dirty="0"/>
            <a:t>January 2019</a:t>
          </a:r>
        </a:p>
      </dgm:t>
    </dgm:pt>
    <dgm:pt modelId="{19581B6C-99F0-4E8B-BD59-BAB39C81C81B}" type="parTrans" cxnId="{3BF0895D-CDBC-4F48-A188-2051AB8184B4}">
      <dgm:prSet/>
      <dgm:spPr/>
      <dgm:t>
        <a:bodyPr/>
        <a:lstStyle/>
        <a:p>
          <a:endParaRPr lang="en-US"/>
        </a:p>
      </dgm:t>
    </dgm:pt>
    <dgm:pt modelId="{35EA23A8-8373-4561-81FB-CE2553005BF3}" type="sibTrans" cxnId="{3BF0895D-CDBC-4F48-A188-2051AB8184B4}">
      <dgm:prSet/>
      <dgm:spPr/>
      <dgm:t>
        <a:bodyPr/>
        <a:lstStyle/>
        <a:p>
          <a:endParaRPr lang="en-US"/>
        </a:p>
      </dgm:t>
    </dgm:pt>
    <dgm:pt modelId="{013C13B2-14E3-47F8-A347-ABFEC34DA3F3}">
      <dgm:prSet phldrT="[Text]"/>
      <dgm:spPr>
        <a:solidFill>
          <a:schemeClr val="accent2">
            <a:lumMod val="60000"/>
            <a:lumOff val="40000"/>
          </a:schemeClr>
        </a:solidFill>
        <a:ln>
          <a:solidFill>
            <a:schemeClr val="accent4"/>
          </a:solidFill>
        </a:ln>
      </dgm:spPr>
      <dgm:t>
        <a:bodyPr/>
        <a:lstStyle/>
        <a:p>
          <a:r>
            <a:rPr lang="en-US" dirty="0"/>
            <a:t>Review research on collaboration</a:t>
          </a:r>
        </a:p>
      </dgm:t>
    </dgm:pt>
    <dgm:pt modelId="{0D93EEE0-E649-439D-B93D-7FC34D9E5C2E}" type="parTrans" cxnId="{62AAE835-CDC8-44DA-A227-3DB1496942C7}">
      <dgm:prSet/>
      <dgm:spPr/>
      <dgm:t>
        <a:bodyPr/>
        <a:lstStyle/>
        <a:p>
          <a:endParaRPr lang="en-US"/>
        </a:p>
      </dgm:t>
    </dgm:pt>
    <dgm:pt modelId="{351EE6C1-AC44-475C-ADC6-AA9326DE6670}" type="sibTrans" cxnId="{62AAE835-CDC8-44DA-A227-3DB1496942C7}">
      <dgm:prSet/>
      <dgm:spPr/>
      <dgm:t>
        <a:bodyPr/>
        <a:lstStyle/>
        <a:p>
          <a:endParaRPr lang="en-US"/>
        </a:p>
      </dgm:t>
    </dgm:pt>
    <dgm:pt modelId="{ADD81429-0404-428F-A640-4F72106AB8DB}">
      <dgm:prSet phldrT="[Text]"/>
      <dgm:spPr>
        <a:solidFill>
          <a:schemeClr val="accent2">
            <a:lumMod val="60000"/>
            <a:lumOff val="40000"/>
          </a:schemeClr>
        </a:solidFill>
        <a:ln>
          <a:solidFill>
            <a:schemeClr val="accent4"/>
          </a:solidFill>
        </a:ln>
      </dgm:spPr>
      <dgm:t>
        <a:bodyPr/>
        <a:lstStyle/>
        <a:p>
          <a:r>
            <a:rPr lang="en-US" dirty="0"/>
            <a:t>Draft result statements</a:t>
          </a:r>
        </a:p>
      </dgm:t>
    </dgm:pt>
    <dgm:pt modelId="{07C73AB6-99E2-4FCC-8001-78CFECC22062}" type="parTrans" cxnId="{C319FE58-9675-4F5D-BC2F-AAC74148985F}">
      <dgm:prSet/>
      <dgm:spPr/>
      <dgm:t>
        <a:bodyPr/>
        <a:lstStyle/>
        <a:p>
          <a:endParaRPr lang="en-US"/>
        </a:p>
      </dgm:t>
    </dgm:pt>
    <dgm:pt modelId="{DE5E3649-ED04-4035-929D-149BAFD3CCAE}" type="sibTrans" cxnId="{C319FE58-9675-4F5D-BC2F-AAC74148985F}">
      <dgm:prSet/>
      <dgm:spPr/>
      <dgm:t>
        <a:bodyPr/>
        <a:lstStyle/>
        <a:p>
          <a:endParaRPr lang="en-US"/>
        </a:p>
      </dgm:t>
    </dgm:pt>
    <dgm:pt modelId="{6F0B9A4D-5257-4F80-BD10-2D55C96FCF5E}">
      <dgm:prSet phldrT="[Text]"/>
      <dgm:spPr/>
      <dgm:t>
        <a:bodyPr/>
        <a:lstStyle/>
        <a:p>
          <a:r>
            <a:rPr lang="en-US" dirty="0"/>
            <a:t>Turning the Curve</a:t>
          </a:r>
        </a:p>
        <a:p>
          <a:r>
            <a:rPr lang="en-US" dirty="0"/>
            <a:t>April 2019</a:t>
          </a:r>
        </a:p>
      </dgm:t>
    </dgm:pt>
    <dgm:pt modelId="{8BAE1DC9-C440-4D3F-9992-FCD14D959CAF}" type="parTrans" cxnId="{9E1457CD-AB1C-4100-A31C-DE5BE47327AA}">
      <dgm:prSet/>
      <dgm:spPr/>
      <dgm:t>
        <a:bodyPr/>
        <a:lstStyle/>
        <a:p>
          <a:endParaRPr lang="en-US"/>
        </a:p>
      </dgm:t>
    </dgm:pt>
    <dgm:pt modelId="{052D492F-80D2-42E5-BC35-C270C84E80C4}" type="sibTrans" cxnId="{9E1457CD-AB1C-4100-A31C-DE5BE47327AA}">
      <dgm:prSet/>
      <dgm:spPr/>
      <dgm:t>
        <a:bodyPr/>
        <a:lstStyle/>
        <a:p>
          <a:endParaRPr lang="en-US"/>
        </a:p>
      </dgm:t>
    </dgm:pt>
    <dgm:pt modelId="{7D8D04D3-E4C0-4FDE-8A92-D3EEA7178ECA}">
      <dgm:prSet phldrT="[Text]"/>
      <dgm:spPr>
        <a:noFill/>
      </dgm:spPr>
      <dgm:t>
        <a:bodyPr/>
        <a:lstStyle/>
        <a:p>
          <a:r>
            <a:rPr lang="en-US" dirty="0"/>
            <a:t>Reviewing data on indicators</a:t>
          </a:r>
        </a:p>
      </dgm:t>
    </dgm:pt>
    <dgm:pt modelId="{35F75FDE-3296-4533-B223-F7D9E31AF1FC}" type="parTrans" cxnId="{4CFE3C9A-2500-421C-8072-415B24F8B741}">
      <dgm:prSet/>
      <dgm:spPr/>
      <dgm:t>
        <a:bodyPr/>
        <a:lstStyle/>
        <a:p>
          <a:endParaRPr lang="en-US"/>
        </a:p>
      </dgm:t>
    </dgm:pt>
    <dgm:pt modelId="{8502E87C-E42E-4D3F-AD9F-C564DB15565C}" type="sibTrans" cxnId="{4CFE3C9A-2500-421C-8072-415B24F8B741}">
      <dgm:prSet/>
      <dgm:spPr/>
      <dgm:t>
        <a:bodyPr/>
        <a:lstStyle/>
        <a:p>
          <a:endParaRPr lang="en-US"/>
        </a:p>
      </dgm:t>
    </dgm:pt>
    <dgm:pt modelId="{62B6B249-96B7-43C7-A23F-5AE0D62A9114}">
      <dgm:prSet phldrT="[Text]"/>
      <dgm:spPr>
        <a:noFill/>
      </dgm:spPr>
      <dgm:t>
        <a:bodyPr/>
        <a:lstStyle/>
        <a:p>
          <a:r>
            <a:rPr lang="en-US" dirty="0"/>
            <a:t>Identifying root causes</a:t>
          </a:r>
        </a:p>
      </dgm:t>
    </dgm:pt>
    <dgm:pt modelId="{E7AD27D7-8D79-4756-AB88-DA5BDE0A74B9}" type="parTrans" cxnId="{5B9FB071-1667-41F4-BFFE-51B1845D44E2}">
      <dgm:prSet/>
      <dgm:spPr/>
      <dgm:t>
        <a:bodyPr/>
        <a:lstStyle/>
        <a:p>
          <a:endParaRPr lang="en-US"/>
        </a:p>
      </dgm:t>
    </dgm:pt>
    <dgm:pt modelId="{DF5BE9D6-B8EE-4029-BD29-2C8760909A96}" type="sibTrans" cxnId="{5B9FB071-1667-41F4-BFFE-51B1845D44E2}">
      <dgm:prSet/>
      <dgm:spPr/>
      <dgm:t>
        <a:bodyPr/>
        <a:lstStyle/>
        <a:p>
          <a:endParaRPr lang="en-US"/>
        </a:p>
      </dgm:t>
    </dgm:pt>
    <dgm:pt modelId="{2B72D162-BA31-4AAE-B92A-ADAF3163E44A}">
      <dgm:prSet phldrT="[Text]"/>
      <dgm:spPr/>
      <dgm:t>
        <a:bodyPr/>
        <a:lstStyle/>
        <a:p>
          <a:r>
            <a:rPr lang="en-US" dirty="0"/>
            <a:t>Organizing for Action May 2019</a:t>
          </a:r>
        </a:p>
      </dgm:t>
    </dgm:pt>
    <dgm:pt modelId="{97053C38-83E0-437E-B4AF-5706953F5238}" type="parTrans" cxnId="{15F62AD3-124A-4FB8-BEB9-50CF44D0A3C9}">
      <dgm:prSet/>
      <dgm:spPr/>
      <dgm:t>
        <a:bodyPr/>
        <a:lstStyle/>
        <a:p>
          <a:endParaRPr lang="en-US"/>
        </a:p>
      </dgm:t>
    </dgm:pt>
    <dgm:pt modelId="{2CD3B9B1-026D-437A-97B4-5470954DC718}" type="sibTrans" cxnId="{15F62AD3-124A-4FB8-BEB9-50CF44D0A3C9}">
      <dgm:prSet/>
      <dgm:spPr/>
      <dgm:t>
        <a:bodyPr/>
        <a:lstStyle/>
        <a:p>
          <a:endParaRPr lang="en-US"/>
        </a:p>
      </dgm:t>
    </dgm:pt>
    <dgm:pt modelId="{8E3952C0-9C50-4669-8FD4-E98F20735F5E}">
      <dgm:prSet phldrT="[Text]"/>
      <dgm:spPr/>
      <dgm:t>
        <a:bodyPr/>
        <a:lstStyle/>
        <a:p>
          <a:r>
            <a:rPr lang="en-US" dirty="0"/>
            <a:t>Finalize strategies</a:t>
          </a:r>
        </a:p>
      </dgm:t>
    </dgm:pt>
    <dgm:pt modelId="{E0F13F85-8AA3-4349-A338-9189EE6EFE76}" type="parTrans" cxnId="{A9E7A8CC-C553-4824-8672-8D2ECC4810C1}">
      <dgm:prSet/>
      <dgm:spPr/>
      <dgm:t>
        <a:bodyPr/>
        <a:lstStyle/>
        <a:p>
          <a:endParaRPr lang="en-US"/>
        </a:p>
      </dgm:t>
    </dgm:pt>
    <dgm:pt modelId="{1F4BF7D6-0EC6-44F5-AA74-458D50D42FAE}" type="sibTrans" cxnId="{A9E7A8CC-C553-4824-8672-8D2ECC4810C1}">
      <dgm:prSet/>
      <dgm:spPr/>
      <dgm:t>
        <a:bodyPr/>
        <a:lstStyle/>
        <a:p>
          <a:endParaRPr lang="en-US"/>
        </a:p>
      </dgm:t>
    </dgm:pt>
    <dgm:pt modelId="{E2927F45-91A6-405E-95E2-4108AF1D8CEF}">
      <dgm:prSet phldrT="[Text]"/>
      <dgm:spPr/>
      <dgm:t>
        <a:bodyPr/>
        <a:lstStyle/>
        <a:p>
          <a:r>
            <a:rPr lang="en-US" dirty="0"/>
            <a:t>Launch Action Teams</a:t>
          </a:r>
        </a:p>
      </dgm:t>
    </dgm:pt>
    <dgm:pt modelId="{AD437422-4931-4263-AA8E-2C1005294A9D}" type="parTrans" cxnId="{1C0FBD63-3B1C-4673-85F0-4D9A0B0311C0}">
      <dgm:prSet/>
      <dgm:spPr/>
      <dgm:t>
        <a:bodyPr/>
        <a:lstStyle/>
        <a:p>
          <a:endParaRPr lang="en-US"/>
        </a:p>
      </dgm:t>
    </dgm:pt>
    <dgm:pt modelId="{C3AA7FB0-15B3-44AA-87B9-68686BBEBCED}" type="sibTrans" cxnId="{1C0FBD63-3B1C-4673-85F0-4D9A0B0311C0}">
      <dgm:prSet/>
      <dgm:spPr/>
      <dgm:t>
        <a:bodyPr/>
        <a:lstStyle/>
        <a:p>
          <a:endParaRPr lang="en-US"/>
        </a:p>
      </dgm:t>
    </dgm:pt>
    <dgm:pt modelId="{B211A8FD-A573-43C0-B8BB-1AC695D071BC}">
      <dgm:prSet/>
      <dgm:spPr/>
      <dgm:t>
        <a:bodyPr/>
        <a:lstStyle/>
        <a:p>
          <a:r>
            <a:rPr lang="en-US" dirty="0">
              <a:solidFill>
                <a:schemeClr val="bg1"/>
              </a:solidFill>
            </a:rPr>
            <a:t>Defining Results</a:t>
          </a:r>
          <a:br>
            <a:rPr lang="en-US" dirty="0">
              <a:solidFill>
                <a:schemeClr val="bg1"/>
              </a:solidFill>
            </a:rPr>
          </a:br>
          <a:r>
            <a:rPr lang="en-US" dirty="0">
              <a:solidFill>
                <a:schemeClr val="bg1"/>
              </a:solidFill>
            </a:rPr>
            <a:t>February 2019</a:t>
          </a:r>
        </a:p>
      </dgm:t>
    </dgm:pt>
    <dgm:pt modelId="{FD4141D2-C90A-49FA-B9C7-66CFF3732702}" type="parTrans" cxnId="{6ED95196-9501-4595-BE73-13E11EF873B2}">
      <dgm:prSet/>
      <dgm:spPr/>
      <dgm:t>
        <a:bodyPr/>
        <a:lstStyle/>
        <a:p>
          <a:endParaRPr lang="en-US"/>
        </a:p>
      </dgm:t>
    </dgm:pt>
    <dgm:pt modelId="{4AC8909D-FDE1-461C-96B9-E42543C496BA}" type="sibTrans" cxnId="{6ED95196-9501-4595-BE73-13E11EF873B2}">
      <dgm:prSet/>
      <dgm:spPr/>
      <dgm:t>
        <a:bodyPr/>
        <a:lstStyle/>
        <a:p>
          <a:endParaRPr lang="en-US"/>
        </a:p>
      </dgm:t>
    </dgm:pt>
    <dgm:pt modelId="{AE3483F9-8C17-4435-8D45-C83511EB1427}">
      <dgm:prSet/>
      <dgm:spPr>
        <a:noFill/>
      </dgm:spPr>
      <dgm:t>
        <a:bodyPr/>
        <a:lstStyle/>
        <a:p>
          <a:r>
            <a:rPr lang="en-US" dirty="0"/>
            <a:t>Finalize Result Statements</a:t>
          </a:r>
        </a:p>
      </dgm:t>
    </dgm:pt>
    <dgm:pt modelId="{6CE94348-7BBC-45E6-AD89-91A72AC98A1C}" type="parTrans" cxnId="{41E59138-739E-4D7C-8AD9-5EB1C40FA4DB}">
      <dgm:prSet/>
      <dgm:spPr/>
      <dgm:t>
        <a:bodyPr/>
        <a:lstStyle/>
        <a:p>
          <a:endParaRPr lang="en-US"/>
        </a:p>
      </dgm:t>
    </dgm:pt>
    <dgm:pt modelId="{75086F14-93EC-495D-B0A1-5F690F2A35B3}" type="sibTrans" cxnId="{41E59138-739E-4D7C-8AD9-5EB1C40FA4DB}">
      <dgm:prSet/>
      <dgm:spPr/>
      <dgm:t>
        <a:bodyPr/>
        <a:lstStyle/>
        <a:p>
          <a:endParaRPr lang="en-US"/>
        </a:p>
      </dgm:t>
    </dgm:pt>
    <dgm:pt modelId="{79176A4D-0362-4F33-8F38-7DEB3A85CBA1}">
      <dgm:prSet/>
      <dgm:spPr>
        <a:noFill/>
      </dgm:spPr>
      <dgm:t>
        <a:bodyPr/>
        <a:lstStyle/>
        <a:p>
          <a:endParaRPr lang="en-US"/>
        </a:p>
      </dgm:t>
    </dgm:pt>
    <dgm:pt modelId="{82C6C995-0BCB-4978-AF6E-4728E5E33C08}" type="parTrans" cxnId="{F87FB591-9795-41A5-A376-BF3BFADD573D}">
      <dgm:prSet/>
      <dgm:spPr/>
      <dgm:t>
        <a:bodyPr/>
        <a:lstStyle/>
        <a:p>
          <a:endParaRPr lang="en-US"/>
        </a:p>
      </dgm:t>
    </dgm:pt>
    <dgm:pt modelId="{CBF4A3D2-8828-47A8-BD49-BCA1EB8DA1CD}" type="sibTrans" cxnId="{F87FB591-9795-41A5-A376-BF3BFADD573D}">
      <dgm:prSet/>
      <dgm:spPr/>
      <dgm:t>
        <a:bodyPr/>
        <a:lstStyle/>
        <a:p>
          <a:endParaRPr lang="en-US"/>
        </a:p>
      </dgm:t>
    </dgm:pt>
    <dgm:pt modelId="{35548DFC-C3B6-42A6-9167-27DB410406BB}">
      <dgm:prSet/>
      <dgm:spPr>
        <a:noFill/>
      </dgm:spPr>
      <dgm:t>
        <a:bodyPr/>
        <a:lstStyle/>
        <a:p>
          <a:r>
            <a:rPr lang="en-US" dirty="0"/>
            <a:t>Identify potential indicators</a:t>
          </a:r>
        </a:p>
      </dgm:t>
    </dgm:pt>
    <dgm:pt modelId="{E2512762-6662-4090-8D10-AEC573A3D316}" type="parTrans" cxnId="{7F6B3EE0-51F5-48ED-98A3-F22655761DCF}">
      <dgm:prSet/>
      <dgm:spPr/>
      <dgm:t>
        <a:bodyPr/>
        <a:lstStyle/>
        <a:p>
          <a:endParaRPr lang="en-US"/>
        </a:p>
      </dgm:t>
    </dgm:pt>
    <dgm:pt modelId="{9399E1C0-3747-4B5B-A667-29AACDFFA81D}" type="sibTrans" cxnId="{7F6B3EE0-51F5-48ED-98A3-F22655761DCF}">
      <dgm:prSet/>
      <dgm:spPr/>
      <dgm:t>
        <a:bodyPr/>
        <a:lstStyle/>
        <a:p>
          <a:endParaRPr lang="en-US"/>
        </a:p>
      </dgm:t>
    </dgm:pt>
    <dgm:pt modelId="{884942F6-9325-478B-B198-CE7662017678}">
      <dgm:prSet phldrT="[Text]"/>
      <dgm:spPr/>
      <dgm:t>
        <a:bodyPr/>
        <a:lstStyle/>
        <a:p>
          <a:r>
            <a:rPr lang="en-US" dirty="0"/>
            <a:t>Build Action Map</a:t>
          </a:r>
        </a:p>
      </dgm:t>
    </dgm:pt>
    <dgm:pt modelId="{4F627F58-9F71-43F5-BCED-8FA54325CD58}" type="parTrans" cxnId="{4868DA67-B8A7-4067-A107-3B8E2DDDAE38}">
      <dgm:prSet/>
      <dgm:spPr/>
      <dgm:t>
        <a:bodyPr/>
        <a:lstStyle/>
        <a:p>
          <a:endParaRPr lang="en-US"/>
        </a:p>
      </dgm:t>
    </dgm:pt>
    <dgm:pt modelId="{B7ABD170-A945-439A-953E-2CC1C3B7BD1D}" type="sibTrans" cxnId="{4868DA67-B8A7-4067-A107-3B8E2DDDAE38}">
      <dgm:prSet/>
      <dgm:spPr/>
      <dgm:t>
        <a:bodyPr/>
        <a:lstStyle/>
        <a:p>
          <a:endParaRPr lang="en-US"/>
        </a:p>
      </dgm:t>
    </dgm:pt>
    <dgm:pt modelId="{7C1C3E8E-AA4E-49CB-8ABA-2CB5BD9BCB68}">
      <dgm:prSet phldrT="[Text]"/>
      <dgm:spPr>
        <a:noFill/>
      </dgm:spPr>
      <dgm:t>
        <a:bodyPr/>
        <a:lstStyle/>
        <a:p>
          <a:r>
            <a:rPr lang="en-US" dirty="0"/>
            <a:t>Drafting strategies</a:t>
          </a:r>
        </a:p>
      </dgm:t>
    </dgm:pt>
    <dgm:pt modelId="{4DCEEDF1-E6D4-4830-ADF6-A2F1DCD9C887}" type="parTrans" cxnId="{C9AC10E5-1229-446A-99E6-F01353879A6C}">
      <dgm:prSet/>
      <dgm:spPr/>
      <dgm:t>
        <a:bodyPr/>
        <a:lstStyle/>
        <a:p>
          <a:endParaRPr lang="en-US"/>
        </a:p>
      </dgm:t>
    </dgm:pt>
    <dgm:pt modelId="{9208C239-0A83-4508-A108-DC5428038FCC}" type="sibTrans" cxnId="{C9AC10E5-1229-446A-99E6-F01353879A6C}">
      <dgm:prSet/>
      <dgm:spPr/>
      <dgm:t>
        <a:bodyPr/>
        <a:lstStyle/>
        <a:p>
          <a:endParaRPr lang="en-US"/>
        </a:p>
      </dgm:t>
    </dgm:pt>
    <dgm:pt modelId="{F8740001-8E60-4CBD-84E9-6C08E3794B3D}" type="pres">
      <dgm:prSet presAssocID="{E750DE65-138D-42E9-91C2-D5F9C38A48CE}" presName="Name0" presStyleCnt="0">
        <dgm:presLayoutVars>
          <dgm:dir/>
          <dgm:animLvl val="lvl"/>
          <dgm:resizeHandles val="exact"/>
        </dgm:presLayoutVars>
      </dgm:prSet>
      <dgm:spPr/>
    </dgm:pt>
    <dgm:pt modelId="{EE680C0B-6C42-4EAF-AB9E-F79AC957A5DC}" type="pres">
      <dgm:prSet presAssocID="{E750DE65-138D-42E9-91C2-D5F9C38A48CE}" presName="tSp" presStyleCnt="0"/>
      <dgm:spPr/>
    </dgm:pt>
    <dgm:pt modelId="{E8F293EB-E01C-401F-9B96-C641B1F231C3}" type="pres">
      <dgm:prSet presAssocID="{E750DE65-138D-42E9-91C2-D5F9C38A48CE}" presName="bSp" presStyleCnt="0"/>
      <dgm:spPr/>
    </dgm:pt>
    <dgm:pt modelId="{6B62D57B-005E-4255-990D-13426D8F173C}" type="pres">
      <dgm:prSet presAssocID="{E750DE65-138D-42E9-91C2-D5F9C38A48CE}" presName="process" presStyleCnt="0"/>
      <dgm:spPr/>
    </dgm:pt>
    <dgm:pt modelId="{F55A52F1-098A-486F-9F8C-8A223911FD71}" type="pres">
      <dgm:prSet presAssocID="{AAEED0BF-9779-4F0D-B14E-D16AE3C2BD5C}" presName="composite1" presStyleCnt="0"/>
      <dgm:spPr/>
    </dgm:pt>
    <dgm:pt modelId="{AAE08F7F-2E05-4595-B256-5ECA48896EB7}" type="pres">
      <dgm:prSet presAssocID="{AAEED0BF-9779-4F0D-B14E-D16AE3C2BD5C}" presName="dummyNode1" presStyleLbl="node1" presStyleIdx="0" presStyleCnt="4"/>
      <dgm:spPr/>
    </dgm:pt>
    <dgm:pt modelId="{674D4D9A-BCD9-48B8-8C46-1E0E8B0ACA91}" type="pres">
      <dgm:prSet presAssocID="{AAEED0BF-9779-4F0D-B14E-D16AE3C2BD5C}" presName="childNode1" presStyleLbl="bgAcc1" presStyleIdx="0" presStyleCnt="4">
        <dgm:presLayoutVars>
          <dgm:bulletEnabled val="1"/>
        </dgm:presLayoutVars>
      </dgm:prSet>
      <dgm:spPr/>
    </dgm:pt>
    <dgm:pt modelId="{25EA933B-34E9-4677-8A05-648449F864BC}" type="pres">
      <dgm:prSet presAssocID="{AAEED0BF-9779-4F0D-B14E-D16AE3C2BD5C}" presName="childNode1tx" presStyleLbl="bgAcc1" presStyleIdx="0" presStyleCnt="4">
        <dgm:presLayoutVars>
          <dgm:bulletEnabled val="1"/>
        </dgm:presLayoutVars>
      </dgm:prSet>
      <dgm:spPr/>
    </dgm:pt>
    <dgm:pt modelId="{27A8773E-2648-4283-A561-A232F51EBCAA}" type="pres">
      <dgm:prSet presAssocID="{AAEED0BF-9779-4F0D-B14E-D16AE3C2BD5C}" presName="parentNode1" presStyleLbl="node1" presStyleIdx="0" presStyleCnt="4">
        <dgm:presLayoutVars>
          <dgm:chMax val="1"/>
          <dgm:bulletEnabled val="1"/>
        </dgm:presLayoutVars>
      </dgm:prSet>
      <dgm:spPr/>
    </dgm:pt>
    <dgm:pt modelId="{4BFB9AB3-072F-42D2-AAA4-A5948E25DEC5}" type="pres">
      <dgm:prSet presAssocID="{AAEED0BF-9779-4F0D-B14E-D16AE3C2BD5C}" presName="connSite1" presStyleCnt="0"/>
      <dgm:spPr/>
    </dgm:pt>
    <dgm:pt modelId="{CE1F412A-F655-411D-B255-02568CF1DBFD}" type="pres">
      <dgm:prSet presAssocID="{35EA23A8-8373-4561-81FB-CE2553005BF3}" presName="Name9" presStyleLbl="sibTrans2D1" presStyleIdx="0" presStyleCnt="3"/>
      <dgm:spPr/>
    </dgm:pt>
    <dgm:pt modelId="{EBE8D9BB-8FA0-4056-A8DF-6909240AA38D}" type="pres">
      <dgm:prSet presAssocID="{B211A8FD-A573-43C0-B8BB-1AC695D071BC}" presName="composite2" presStyleCnt="0"/>
      <dgm:spPr/>
    </dgm:pt>
    <dgm:pt modelId="{D3E40BCD-88E9-4C9E-81A2-C3E291817B22}" type="pres">
      <dgm:prSet presAssocID="{B211A8FD-A573-43C0-B8BB-1AC695D071BC}" presName="dummyNode2" presStyleLbl="node1" presStyleIdx="0" presStyleCnt="4"/>
      <dgm:spPr/>
    </dgm:pt>
    <dgm:pt modelId="{41B1FDE2-FCEA-4BE8-B1E1-6208DCA55A77}" type="pres">
      <dgm:prSet presAssocID="{B211A8FD-A573-43C0-B8BB-1AC695D071BC}" presName="childNode2" presStyleLbl="bgAcc1" presStyleIdx="1" presStyleCnt="4">
        <dgm:presLayoutVars>
          <dgm:bulletEnabled val="1"/>
        </dgm:presLayoutVars>
      </dgm:prSet>
      <dgm:spPr/>
    </dgm:pt>
    <dgm:pt modelId="{6C842B5B-DE42-4CDA-9CE4-8248FE539E00}" type="pres">
      <dgm:prSet presAssocID="{B211A8FD-A573-43C0-B8BB-1AC695D071BC}" presName="childNode2tx" presStyleLbl="bgAcc1" presStyleIdx="1" presStyleCnt="4">
        <dgm:presLayoutVars>
          <dgm:bulletEnabled val="1"/>
        </dgm:presLayoutVars>
      </dgm:prSet>
      <dgm:spPr/>
    </dgm:pt>
    <dgm:pt modelId="{AF9836C2-48DC-44D4-8C2A-90D83BA37FBD}" type="pres">
      <dgm:prSet presAssocID="{B211A8FD-A573-43C0-B8BB-1AC695D071BC}" presName="parentNode2" presStyleLbl="node1" presStyleIdx="1" presStyleCnt="4">
        <dgm:presLayoutVars>
          <dgm:chMax val="0"/>
          <dgm:bulletEnabled val="1"/>
        </dgm:presLayoutVars>
      </dgm:prSet>
      <dgm:spPr/>
    </dgm:pt>
    <dgm:pt modelId="{1202AF99-A785-474A-B27C-64725FC1A788}" type="pres">
      <dgm:prSet presAssocID="{B211A8FD-A573-43C0-B8BB-1AC695D071BC}" presName="connSite2" presStyleCnt="0"/>
      <dgm:spPr/>
    </dgm:pt>
    <dgm:pt modelId="{618433DA-EE56-4FD2-865A-BC7E8D60F8F5}" type="pres">
      <dgm:prSet presAssocID="{4AC8909D-FDE1-461C-96B9-E42543C496BA}" presName="Name18" presStyleLbl="sibTrans2D1" presStyleIdx="1" presStyleCnt="3"/>
      <dgm:spPr/>
    </dgm:pt>
    <dgm:pt modelId="{F2D53893-79B7-4FBD-B950-3822BCA20713}" type="pres">
      <dgm:prSet presAssocID="{6F0B9A4D-5257-4F80-BD10-2D55C96FCF5E}" presName="composite1" presStyleCnt="0"/>
      <dgm:spPr/>
    </dgm:pt>
    <dgm:pt modelId="{BB9769E8-9BFF-4F43-B996-C7FC2460A77A}" type="pres">
      <dgm:prSet presAssocID="{6F0B9A4D-5257-4F80-BD10-2D55C96FCF5E}" presName="dummyNode1" presStyleLbl="node1" presStyleIdx="1" presStyleCnt="4"/>
      <dgm:spPr/>
    </dgm:pt>
    <dgm:pt modelId="{7E21C823-25D2-4C84-9368-0751D66E9DD9}" type="pres">
      <dgm:prSet presAssocID="{6F0B9A4D-5257-4F80-BD10-2D55C96FCF5E}" presName="childNode1" presStyleLbl="bgAcc1" presStyleIdx="2" presStyleCnt="4">
        <dgm:presLayoutVars>
          <dgm:bulletEnabled val="1"/>
        </dgm:presLayoutVars>
      </dgm:prSet>
      <dgm:spPr/>
    </dgm:pt>
    <dgm:pt modelId="{622190E8-AFE1-4E8C-8F25-7C217ED8F3A2}" type="pres">
      <dgm:prSet presAssocID="{6F0B9A4D-5257-4F80-BD10-2D55C96FCF5E}" presName="childNode1tx" presStyleLbl="bgAcc1" presStyleIdx="2" presStyleCnt="4">
        <dgm:presLayoutVars>
          <dgm:bulletEnabled val="1"/>
        </dgm:presLayoutVars>
      </dgm:prSet>
      <dgm:spPr/>
    </dgm:pt>
    <dgm:pt modelId="{49037C6F-2081-4943-BB2E-6687DB8A6D44}" type="pres">
      <dgm:prSet presAssocID="{6F0B9A4D-5257-4F80-BD10-2D55C96FCF5E}" presName="parentNode1" presStyleLbl="node1" presStyleIdx="2" presStyleCnt="4">
        <dgm:presLayoutVars>
          <dgm:chMax val="1"/>
          <dgm:bulletEnabled val="1"/>
        </dgm:presLayoutVars>
      </dgm:prSet>
      <dgm:spPr/>
    </dgm:pt>
    <dgm:pt modelId="{754AC879-91E3-47B3-AA5C-5EAB782723A8}" type="pres">
      <dgm:prSet presAssocID="{6F0B9A4D-5257-4F80-BD10-2D55C96FCF5E}" presName="connSite1" presStyleCnt="0"/>
      <dgm:spPr/>
    </dgm:pt>
    <dgm:pt modelId="{D2065C15-41B2-47EF-83D4-05A45F71C7B5}" type="pres">
      <dgm:prSet presAssocID="{052D492F-80D2-42E5-BC35-C270C84E80C4}" presName="Name9" presStyleLbl="sibTrans2D1" presStyleIdx="2" presStyleCnt="3"/>
      <dgm:spPr/>
    </dgm:pt>
    <dgm:pt modelId="{6F39B60B-9243-4565-9679-07DE18E12002}" type="pres">
      <dgm:prSet presAssocID="{2B72D162-BA31-4AAE-B92A-ADAF3163E44A}" presName="composite2" presStyleCnt="0"/>
      <dgm:spPr/>
    </dgm:pt>
    <dgm:pt modelId="{C62B8691-20C9-4330-AE7E-2EA60A07AD01}" type="pres">
      <dgm:prSet presAssocID="{2B72D162-BA31-4AAE-B92A-ADAF3163E44A}" presName="dummyNode2" presStyleLbl="node1" presStyleIdx="2" presStyleCnt="4"/>
      <dgm:spPr/>
    </dgm:pt>
    <dgm:pt modelId="{010180F8-E4ED-4B91-A7FE-29C6F0B28796}" type="pres">
      <dgm:prSet presAssocID="{2B72D162-BA31-4AAE-B92A-ADAF3163E44A}" presName="childNode2" presStyleLbl="bgAcc1" presStyleIdx="3" presStyleCnt="4">
        <dgm:presLayoutVars>
          <dgm:bulletEnabled val="1"/>
        </dgm:presLayoutVars>
      </dgm:prSet>
      <dgm:spPr/>
    </dgm:pt>
    <dgm:pt modelId="{65F5A40B-2E4C-4B28-9F32-8300C1B304C4}" type="pres">
      <dgm:prSet presAssocID="{2B72D162-BA31-4AAE-B92A-ADAF3163E44A}" presName="childNode2tx" presStyleLbl="bgAcc1" presStyleIdx="3" presStyleCnt="4">
        <dgm:presLayoutVars>
          <dgm:bulletEnabled val="1"/>
        </dgm:presLayoutVars>
      </dgm:prSet>
      <dgm:spPr/>
    </dgm:pt>
    <dgm:pt modelId="{BABAAEFD-60A1-4C08-8344-F5D2763B1C84}" type="pres">
      <dgm:prSet presAssocID="{2B72D162-BA31-4AAE-B92A-ADAF3163E44A}" presName="parentNode2" presStyleLbl="node1" presStyleIdx="3" presStyleCnt="4">
        <dgm:presLayoutVars>
          <dgm:chMax val="0"/>
          <dgm:bulletEnabled val="1"/>
        </dgm:presLayoutVars>
      </dgm:prSet>
      <dgm:spPr/>
    </dgm:pt>
    <dgm:pt modelId="{C3F30FAD-8C62-4E5B-AF17-29A3082B9C75}" type="pres">
      <dgm:prSet presAssocID="{2B72D162-BA31-4AAE-B92A-ADAF3163E44A}" presName="connSite2" presStyleCnt="0"/>
      <dgm:spPr/>
    </dgm:pt>
  </dgm:ptLst>
  <dgm:cxnLst>
    <dgm:cxn modelId="{8F127F08-1C55-4ED9-AA92-B75F0EA79175}" type="presOf" srcId="{35548DFC-C3B6-42A6-9167-27DB410406BB}" destId="{41B1FDE2-FCEA-4BE8-B1E1-6208DCA55A77}" srcOrd="0" destOrd="1" presId="urn:microsoft.com/office/officeart/2005/8/layout/hProcess4"/>
    <dgm:cxn modelId="{16BCDF16-CE19-4E4C-8E9A-FCE1171B788A}" type="presOf" srcId="{62B6B249-96B7-43C7-A23F-5AE0D62A9114}" destId="{622190E8-AFE1-4E8C-8F25-7C217ED8F3A2}" srcOrd="1" destOrd="1" presId="urn:microsoft.com/office/officeart/2005/8/layout/hProcess4"/>
    <dgm:cxn modelId="{DC062118-356C-4492-8EE9-6722670E9C82}" type="presOf" srcId="{013C13B2-14E3-47F8-A347-ABFEC34DA3F3}" destId="{25EA933B-34E9-4677-8A05-648449F864BC}" srcOrd="1" destOrd="0" presId="urn:microsoft.com/office/officeart/2005/8/layout/hProcess4"/>
    <dgm:cxn modelId="{6AD75225-25ED-459D-A96B-AF570981B7F7}" type="presOf" srcId="{ADD81429-0404-428F-A640-4F72106AB8DB}" destId="{25EA933B-34E9-4677-8A05-648449F864BC}" srcOrd="1" destOrd="1" presId="urn:microsoft.com/office/officeart/2005/8/layout/hProcess4"/>
    <dgm:cxn modelId="{638B4426-1D49-4122-B01F-8A75DCE3864C}" type="presOf" srcId="{7D8D04D3-E4C0-4FDE-8A92-D3EEA7178ECA}" destId="{622190E8-AFE1-4E8C-8F25-7C217ED8F3A2}" srcOrd="1" destOrd="0" presId="urn:microsoft.com/office/officeart/2005/8/layout/hProcess4"/>
    <dgm:cxn modelId="{6FD59632-BB12-4A44-AA0B-3C314B4C68EF}" type="presOf" srcId="{7D8D04D3-E4C0-4FDE-8A92-D3EEA7178ECA}" destId="{7E21C823-25D2-4C84-9368-0751D66E9DD9}" srcOrd="0" destOrd="0" presId="urn:microsoft.com/office/officeart/2005/8/layout/hProcess4"/>
    <dgm:cxn modelId="{62AAE835-CDC8-44DA-A227-3DB1496942C7}" srcId="{AAEED0BF-9779-4F0D-B14E-D16AE3C2BD5C}" destId="{013C13B2-14E3-47F8-A347-ABFEC34DA3F3}" srcOrd="0" destOrd="0" parTransId="{0D93EEE0-E649-439D-B93D-7FC34D9E5C2E}" sibTransId="{351EE6C1-AC44-475C-ADC6-AA9326DE6670}"/>
    <dgm:cxn modelId="{55300D36-04DA-49A8-965A-EC2F4D468F99}" type="presOf" srcId="{AE3483F9-8C17-4435-8D45-C83511EB1427}" destId="{41B1FDE2-FCEA-4BE8-B1E1-6208DCA55A77}" srcOrd="0" destOrd="0" presId="urn:microsoft.com/office/officeart/2005/8/layout/hProcess4"/>
    <dgm:cxn modelId="{41E59138-739E-4D7C-8AD9-5EB1C40FA4DB}" srcId="{B211A8FD-A573-43C0-B8BB-1AC695D071BC}" destId="{AE3483F9-8C17-4435-8D45-C83511EB1427}" srcOrd="0" destOrd="0" parTransId="{6CE94348-7BBC-45E6-AD89-91A72AC98A1C}" sibTransId="{75086F14-93EC-495D-B0A1-5F690F2A35B3}"/>
    <dgm:cxn modelId="{1DFF1E39-6507-490D-9724-23EBC95FA164}" type="presOf" srcId="{052D492F-80D2-42E5-BC35-C270C84E80C4}" destId="{D2065C15-41B2-47EF-83D4-05A45F71C7B5}" srcOrd="0" destOrd="0" presId="urn:microsoft.com/office/officeart/2005/8/layout/hProcess4"/>
    <dgm:cxn modelId="{6779463F-EFD0-4CC1-B347-E037D044C8BB}" type="presOf" srcId="{B211A8FD-A573-43C0-B8BB-1AC695D071BC}" destId="{AF9836C2-48DC-44D4-8C2A-90D83BA37FBD}" srcOrd="0" destOrd="0" presId="urn:microsoft.com/office/officeart/2005/8/layout/hProcess4"/>
    <dgm:cxn modelId="{091B8F3F-CFEF-4FF5-BDB8-8B43EB2BB966}" type="presOf" srcId="{E2927F45-91A6-405E-95E2-4108AF1D8CEF}" destId="{65F5A40B-2E4C-4B28-9F32-8300C1B304C4}" srcOrd="1" destOrd="1" presId="urn:microsoft.com/office/officeart/2005/8/layout/hProcess4"/>
    <dgm:cxn modelId="{39F2D85B-756B-4340-BF13-2DB8BC00AA7D}" type="presOf" srcId="{79176A4D-0362-4F33-8F38-7DEB3A85CBA1}" destId="{41B1FDE2-FCEA-4BE8-B1E1-6208DCA55A77}" srcOrd="0" destOrd="2" presId="urn:microsoft.com/office/officeart/2005/8/layout/hProcess4"/>
    <dgm:cxn modelId="{3BF0895D-CDBC-4F48-A188-2051AB8184B4}" srcId="{E750DE65-138D-42E9-91C2-D5F9C38A48CE}" destId="{AAEED0BF-9779-4F0D-B14E-D16AE3C2BD5C}" srcOrd="0" destOrd="0" parTransId="{19581B6C-99F0-4E8B-BD59-BAB39C81C81B}" sibTransId="{35EA23A8-8373-4561-81FB-CE2553005BF3}"/>
    <dgm:cxn modelId="{1C0FBD63-3B1C-4673-85F0-4D9A0B0311C0}" srcId="{2B72D162-BA31-4AAE-B92A-ADAF3163E44A}" destId="{E2927F45-91A6-405E-95E2-4108AF1D8CEF}" srcOrd="1" destOrd="0" parTransId="{AD437422-4931-4263-AA8E-2C1005294A9D}" sibTransId="{C3AA7FB0-15B3-44AA-87B9-68686BBEBCED}"/>
    <dgm:cxn modelId="{0F886846-1901-46B3-A3E2-C957F01BC7D2}" type="presOf" srcId="{62B6B249-96B7-43C7-A23F-5AE0D62A9114}" destId="{7E21C823-25D2-4C84-9368-0751D66E9DD9}" srcOrd="0" destOrd="1" presId="urn:microsoft.com/office/officeart/2005/8/layout/hProcess4"/>
    <dgm:cxn modelId="{54669466-393B-4C3C-8AE9-F34BA7D29E29}" type="presOf" srcId="{4AC8909D-FDE1-461C-96B9-E42543C496BA}" destId="{618433DA-EE56-4FD2-865A-BC7E8D60F8F5}" srcOrd="0" destOrd="0" presId="urn:microsoft.com/office/officeart/2005/8/layout/hProcess4"/>
    <dgm:cxn modelId="{4868DA67-B8A7-4067-A107-3B8E2DDDAE38}" srcId="{2B72D162-BA31-4AAE-B92A-ADAF3163E44A}" destId="{884942F6-9325-478B-B198-CE7662017678}" srcOrd="2" destOrd="0" parTransId="{4F627F58-9F71-43F5-BCED-8FA54325CD58}" sibTransId="{B7ABD170-A945-439A-953E-2CC1C3B7BD1D}"/>
    <dgm:cxn modelId="{5B9FB071-1667-41F4-BFFE-51B1845D44E2}" srcId="{6F0B9A4D-5257-4F80-BD10-2D55C96FCF5E}" destId="{62B6B249-96B7-43C7-A23F-5AE0D62A9114}" srcOrd="1" destOrd="0" parTransId="{E7AD27D7-8D79-4756-AB88-DA5BDE0A74B9}" sibTransId="{DF5BE9D6-B8EE-4029-BD29-2C8760909A96}"/>
    <dgm:cxn modelId="{3D246952-3F7A-49E9-9FED-FDF387060845}" type="presOf" srcId="{2B72D162-BA31-4AAE-B92A-ADAF3163E44A}" destId="{BABAAEFD-60A1-4C08-8344-F5D2763B1C84}" srcOrd="0" destOrd="0" presId="urn:microsoft.com/office/officeart/2005/8/layout/hProcess4"/>
    <dgm:cxn modelId="{C319FE58-9675-4F5D-BC2F-AAC74148985F}" srcId="{AAEED0BF-9779-4F0D-B14E-D16AE3C2BD5C}" destId="{ADD81429-0404-428F-A640-4F72106AB8DB}" srcOrd="1" destOrd="0" parTransId="{07C73AB6-99E2-4FCC-8001-78CFECC22062}" sibTransId="{DE5E3649-ED04-4035-929D-149BAFD3CCAE}"/>
    <dgm:cxn modelId="{A94FF57E-4ECD-4DA1-97C9-0663D8D0D8D8}" type="presOf" srcId="{884942F6-9325-478B-B198-CE7662017678}" destId="{010180F8-E4ED-4B91-A7FE-29C6F0B28796}" srcOrd="0" destOrd="2" presId="urn:microsoft.com/office/officeart/2005/8/layout/hProcess4"/>
    <dgm:cxn modelId="{585BBD81-932C-49A0-B9E5-17D2404E2C9E}" type="presOf" srcId="{8E3952C0-9C50-4669-8FD4-E98F20735F5E}" destId="{65F5A40B-2E4C-4B28-9F32-8300C1B304C4}" srcOrd="1" destOrd="0" presId="urn:microsoft.com/office/officeart/2005/8/layout/hProcess4"/>
    <dgm:cxn modelId="{CA2D3C8E-F21E-4B53-BF50-45E1FB359A07}" type="presOf" srcId="{79176A4D-0362-4F33-8F38-7DEB3A85CBA1}" destId="{6C842B5B-DE42-4CDA-9CE4-8248FE539E00}" srcOrd="1" destOrd="2" presId="urn:microsoft.com/office/officeart/2005/8/layout/hProcess4"/>
    <dgm:cxn modelId="{5BF3D090-B2E9-4751-A0C9-455B35BF12B7}" type="presOf" srcId="{7C1C3E8E-AA4E-49CB-8ABA-2CB5BD9BCB68}" destId="{622190E8-AFE1-4E8C-8F25-7C217ED8F3A2}" srcOrd="1" destOrd="2" presId="urn:microsoft.com/office/officeart/2005/8/layout/hProcess4"/>
    <dgm:cxn modelId="{F87FB591-9795-41A5-A376-BF3BFADD573D}" srcId="{B211A8FD-A573-43C0-B8BB-1AC695D071BC}" destId="{79176A4D-0362-4F33-8F38-7DEB3A85CBA1}" srcOrd="2" destOrd="0" parTransId="{82C6C995-0BCB-4978-AF6E-4728E5E33C08}" sibTransId="{CBF4A3D2-8828-47A8-BD49-BCA1EB8DA1CD}"/>
    <dgm:cxn modelId="{6ED95196-9501-4595-BE73-13E11EF873B2}" srcId="{E750DE65-138D-42E9-91C2-D5F9C38A48CE}" destId="{B211A8FD-A573-43C0-B8BB-1AC695D071BC}" srcOrd="1" destOrd="0" parTransId="{FD4141D2-C90A-49FA-B9C7-66CFF3732702}" sibTransId="{4AC8909D-FDE1-461C-96B9-E42543C496BA}"/>
    <dgm:cxn modelId="{4CFE3C9A-2500-421C-8072-415B24F8B741}" srcId="{6F0B9A4D-5257-4F80-BD10-2D55C96FCF5E}" destId="{7D8D04D3-E4C0-4FDE-8A92-D3EEA7178ECA}" srcOrd="0" destOrd="0" parTransId="{35F75FDE-3296-4533-B223-F7D9E31AF1FC}" sibTransId="{8502E87C-E42E-4D3F-AD9F-C564DB15565C}"/>
    <dgm:cxn modelId="{B367D3A1-3498-4C19-94A3-DF3A9DD3A7B8}" type="presOf" srcId="{AE3483F9-8C17-4435-8D45-C83511EB1427}" destId="{6C842B5B-DE42-4CDA-9CE4-8248FE539E00}" srcOrd="1" destOrd="0" presId="urn:microsoft.com/office/officeart/2005/8/layout/hProcess4"/>
    <dgm:cxn modelId="{B812D2A3-0924-4DFE-8A87-A5122366BD72}" type="presOf" srcId="{E750DE65-138D-42E9-91C2-D5F9C38A48CE}" destId="{F8740001-8E60-4CBD-84E9-6C08E3794B3D}" srcOrd="0" destOrd="0" presId="urn:microsoft.com/office/officeart/2005/8/layout/hProcess4"/>
    <dgm:cxn modelId="{903301A5-8977-4012-8752-B72A2F908E15}" type="presOf" srcId="{7C1C3E8E-AA4E-49CB-8ABA-2CB5BD9BCB68}" destId="{7E21C823-25D2-4C84-9368-0751D66E9DD9}" srcOrd="0" destOrd="2" presId="urn:microsoft.com/office/officeart/2005/8/layout/hProcess4"/>
    <dgm:cxn modelId="{B501B8B5-9AA0-4D0E-B501-097DC1471B55}" type="presOf" srcId="{8E3952C0-9C50-4669-8FD4-E98F20735F5E}" destId="{010180F8-E4ED-4B91-A7FE-29C6F0B28796}" srcOrd="0" destOrd="0" presId="urn:microsoft.com/office/officeart/2005/8/layout/hProcess4"/>
    <dgm:cxn modelId="{F38CEDB5-7842-40BA-9149-8D451D355249}" type="presOf" srcId="{35EA23A8-8373-4561-81FB-CE2553005BF3}" destId="{CE1F412A-F655-411D-B255-02568CF1DBFD}" srcOrd="0" destOrd="0" presId="urn:microsoft.com/office/officeart/2005/8/layout/hProcess4"/>
    <dgm:cxn modelId="{20321CB6-CFDF-4A2C-A0FF-3BDC2BC9572B}" type="presOf" srcId="{ADD81429-0404-428F-A640-4F72106AB8DB}" destId="{674D4D9A-BCD9-48B8-8C46-1E0E8B0ACA91}" srcOrd="0" destOrd="1" presId="urn:microsoft.com/office/officeart/2005/8/layout/hProcess4"/>
    <dgm:cxn modelId="{6522E0C8-9C62-4F12-887D-F5CC7D561550}" type="presOf" srcId="{6F0B9A4D-5257-4F80-BD10-2D55C96FCF5E}" destId="{49037C6F-2081-4943-BB2E-6687DB8A6D44}" srcOrd="0" destOrd="0" presId="urn:microsoft.com/office/officeart/2005/8/layout/hProcess4"/>
    <dgm:cxn modelId="{A9E7A8CC-C553-4824-8672-8D2ECC4810C1}" srcId="{2B72D162-BA31-4AAE-B92A-ADAF3163E44A}" destId="{8E3952C0-9C50-4669-8FD4-E98F20735F5E}" srcOrd="0" destOrd="0" parTransId="{E0F13F85-8AA3-4349-A338-9189EE6EFE76}" sibTransId="{1F4BF7D6-0EC6-44F5-AA74-458D50D42FAE}"/>
    <dgm:cxn modelId="{9E1457CD-AB1C-4100-A31C-DE5BE47327AA}" srcId="{E750DE65-138D-42E9-91C2-D5F9C38A48CE}" destId="{6F0B9A4D-5257-4F80-BD10-2D55C96FCF5E}" srcOrd="2" destOrd="0" parTransId="{8BAE1DC9-C440-4D3F-9992-FCD14D959CAF}" sibTransId="{052D492F-80D2-42E5-BC35-C270C84E80C4}"/>
    <dgm:cxn modelId="{15F62AD3-124A-4FB8-BEB9-50CF44D0A3C9}" srcId="{E750DE65-138D-42E9-91C2-D5F9C38A48CE}" destId="{2B72D162-BA31-4AAE-B92A-ADAF3163E44A}" srcOrd="3" destOrd="0" parTransId="{97053C38-83E0-437E-B4AF-5706953F5238}" sibTransId="{2CD3B9B1-026D-437A-97B4-5470954DC718}"/>
    <dgm:cxn modelId="{68A7EAD7-40BF-4134-95FC-AC02E6F4EB9C}" type="presOf" srcId="{E2927F45-91A6-405E-95E2-4108AF1D8CEF}" destId="{010180F8-E4ED-4B91-A7FE-29C6F0B28796}" srcOrd="0" destOrd="1" presId="urn:microsoft.com/office/officeart/2005/8/layout/hProcess4"/>
    <dgm:cxn modelId="{7F6B3EE0-51F5-48ED-98A3-F22655761DCF}" srcId="{B211A8FD-A573-43C0-B8BB-1AC695D071BC}" destId="{35548DFC-C3B6-42A6-9167-27DB410406BB}" srcOrd="1" destOrd="0" parTransId="{E2512762-6662-4090-8D10-AEC573A3D316}" sibTransId="{9399E1C0-3747-4B5B-A667-29AACDFFA81D}"/>
    <dgm:cxn modelId="{C9AC10E5-1229-446A-99E6-F01353879A6C}" srcId="{6F0B9A4D-5257-4F80-BD10-2D55C96FCF5E}" destId="{7C1C3E8E-AA4E-49CB-8ABA-2CB5BD9BCB68}" srcOrd="2" destOrd="0" parTransId="{4DCEEDF1-E6D4-4830-ADF6-A2F1DCD9C887}" sibTransId="{9208C239-0A83-4508-A108-DC5428038FCC}"/>
    <dgm:cxn modelId="{779630F4-9275-4301-95A7-D8BF34AA1AA4}" type="presOf" srcId="{35548DFC-C3B6-42A6-9167-27DB410406BB}" destId="{6C842B5B-DE42-4CDA-9CE4-8248FE539E00}" srcOrd="1" destOrd="1" presId="urn:microsoft.com/office/officeart/2005/8/layout/hProcess4"/>
    <dgm:cxn modelId="{EC0F8AFA-D624-46DA-9EFB-1591246BDB21}" type="presOf" srcId="{013C13B2-14E3-47F8-A347-ABFEC34DA3F3}" destId="{674D4D9A-BCD9-48B8-8C46-1E0E8B0ACA91}" srcOrd="0" destOrd="0" presId="urn:microsoft.com/office/officeart/2005/8/layout/hProcess4"/>
    <dgm:cxn modelId="{910FF8FD-B89A-45BD-B6A2-FC2AA3ED6B8E}" type="presOf" srcId="{884942F6-9325-478B-B198-CE7662017678}" destId="{65F5A40B-2E4C-4B28-9F32-8300C1B304C4}" srcOrd="1" destOrd="2" presId="urn:microsoft.com/office/officeart/2005/8/layout/hProcess4"/>
    <dgm:cxn modelId="{1F953FFF-61B0-4BB9-A6C6-AB29E1B46CCF}" type="presOf" srcId="{AAEED0BF-9779-4F0D-B14E-D16AE3C2BD5C}" destId="{27A8773E-2648-4283-A561-A232F51EBCAA}" srcOrd="0" destOrd="0" presId="urn:microsoft.com/office/officeart/2005/8/layout/hProcess4"/>
    <dgm:cxn modelId="{6AD1951A-63DF-471F-9E58-6455D1E3AAD3}" type="presParOf" srcId="{F8740001-8E60-4CBD-84E9-6C08E3794B3D}" destId="{EE680C0B-6C42-4EAF-AB9E-F79AC957A5DC}" srcOrd="0" destOrd="0" presId="urn:microsoft.com/office/officeart/2005/8/layout/hProcess4"/>
    <dgm:cxn modelId="{A5494D03-A3DD-42D3-80A7-552C4AF3C033}" type="presParOf" srcId="{F8740001-8E60-4CBD-84E9-6C08E3794B3D}" destId="{E8F293EB-E01C-401F-9B96-C641B1F231C3}" srcOrd="1" destOrd="0" presId="urn:microsoft.com/office/officeart/2005/8/layout/hProcess4"/>
    <dgm:cxn modelId="{00110B05-3BBD-44F1-B8C7-1B9893CC73FC}" type="presParOf" srcId="{F8740001-8E60-4CBD-84E9-6C08E3794B3D}" destId="{6B62D57B-005E-4255-990D-13426D8F173C}" srcOrd="2" destOrd="0" presId="urn:microsoft.com/office/officeart/2005/8/layout/hProcess4"/>
    <dgm:cxn modelId="{619E09BE-2692-4A94-A1C8-C44C1719B492}" type="presParOf" srcId="{6B62D57B-005E-4255-990D-13426D8F173C}" destId="{F55A52F1-098A-486F-9F8C-8A223911FD71}" srcOrd="0" destOrd="0" presId="urn:microsoft.com/office/officeart/2005/8/layout/hProcess4"/>
    <dgm:cxn modelId="{E3BF1513-EBE2-4E7F-8560-2A4E2C113BB4}" type="presParOf" srcId="{F55A52F1-098A-486F-9F8C-8A223911FD71}" destId="{AAE08F7F-2E05-4595-B256-5ECA48896EB7}" srcOrd="0" destOrd="0" presId="urn:microsoft.com/office/officeart/2005/8/layout/hProcess4"/>
    <dgm:cxn modelId="{EFFCD9F6-64F8-4D50-A0CC-678F6A5D53F8}" type="presParOf" srcId="{F55A52F1-098A-486F-9F8C-8A223911FD71}" destId="{674D4D9A-BCD9-48B8-8C46-1E0E8B0ACA91}" srcOrd="1" destOrd="0" presId="urn:microsoft.com/office/officeart/2005/8/layout/hProcess4"/>
    <dgm:cxn modelId="{2C18B973-9D9D-47E4-943A-02A36135A891}" type="presParOf" srcId="{F55A52F1-098A-486F-9F8C-8A223911FD71}" destId="{25EA933B-34E9-4677-8A05-648449F864BC}" srcOrd="2" destOrd="0" presId="urn:microsoft.com/office/officeart/2005/8/layout/hProcess4"/>
    <dgm:cxn modelId="{0C2322D5-96A7-4730-8DA7-38381912FCB1}" type="presParOf" srcId="{F55A52F1-098A-486F-9F8C-8A223911FD71}" destId="{27A8773E-2648-4283-A561-A232F51EBCAA}" srcOrd="3" destOrd="0" presId="urn:microsoft.com/office/officeart/2005/8/layout/hProcess4"/>
    <dgm:cxn modelId="{0395647E-B419-4049-9EA6-BF363B1770E2}" type="presParOf" srcId="{F55A52F1-098A-486F-9F8C-8A223911FD71}" destId="{4BFB9AB3-072F-42D2-AAA4-A5948E25DEC5}" srcOrd="4" destOrd="0" presId="urn:microsoft.com/office/officeart/2005/8/layout/hProcess4"/>
    <dgm:cxn modelId="{FD76ED10-DDBE-48F1-8903-BD07A8FD0361}" type="presParOf" srcId="{6B62D57B-005E-4255-990D-13426D8F173C}" destId="{CE1F412A-F655-411D-B255-02568CF1DBFD}" srcOrd="1" destOrd="0" presId="urn:microsoft.com/office/officeart/2005/8/layout/hProcess4"/>
    <dgm:cxn modelId="{374BF17D-9157-4E8B-9481-3D44CD9FFC38}" type="presParOf" srcId="{6B62D57B-005E-4255-990D-13426D8F173C}" destId="{EBE8D9BB-8FA0-4056-A8DF-6909240AA38D}" srcOrd="2" destOrd="0" presId="urn:microsoft.com/office/officeart/2005/8/layout/hProcess4"/>
    <dgm:cxn modelId="{A36171CF-FDA4-4A69-A284-1928D6A3036B}" type="presParOf" srcId="{EBE8D9BB-8FA0-4056-A8DF-6909240AA38D}" destId="{D3E40BCD-88E9-4C9E-81A2-C3E291817B22}" srcOrd="0" destOrd="0" presId="urn:microsoft.com/office/officeart/2005/8/layout/hProcess4"/>
    <dgm:cxn modelId="{5586E563-A337-477E-8965-4EE920FAE5E9}" type="presParOf" srcId="{EBE8D9BB-8FA0-4056-A8DF-6909240AA38D}" destId="{41B1FDE2-FCEA-4BE8-B1E1-6208DCA55A77}" srcOrd="1" destOrd="0" presId="urn:microsoft.com/office/officeart/2005/8/layout/hProcess4"/>
    <dgm:cxn modelId="{82C4A503-FF99-4CB8-9BB6-7B6D3BD03734}" type="presParOf" srcId="{EBE8D9BB-8FA0-4056-A8DF-6909240AA38D}" destId="{6C842B5B-DE42-4CDA-9CE4-8248FE539E00}" srcOrd="2" destOrd="0" presId="urn:microsoft.com/office/officeart/2005/8/layout/hProcess4"/>
    <dgm:cxn modelId="{C6525CA2-A132-470D-9F8C-D3F1E09BA68B}" type="presParOf" srcId="{EBE8D9BB-8FA0-4056-A8DF-6909240AA38D}" destId="{AF9836C2-48DC-44D4-8C2A-90D83BA37FBD}" srcOrd="3" destOrd="0" presId="urn:microsoft.com/office/officeart/2005/8/layout/hProcess4"/>
    <dgm:cxn modelId="{EEA79AC9-F8BB-4618-859D-4ED6260B26A7}" type="presParOf" srcId="{EBE8D9BB-8FA0-4056-A8DF-6909240AA38D}" destId="{1202AF99-A785-474A-B27C-64725FC1A788}" srcOrd="4" destOrd="0" presId="urn:microsoft.com/office/officeart/2005/8/layout/hProcess4"/>
    <dgm:cxn modelId="{548FE505-98E5-4B5A-936F-3937A97DBA06}" type="presParOf" srcId="{6B62D57B-005E-4255-990D-13426D8F173C}" destId="{618433DA-EE56-4FD2-865A-BC7E8D60F8F5}" srcOrd="3" destOrd="0" presId="urn:microsoft.com/office/officeart/2005/8/layout/hProcess4"/>
    <dgm:cxn modelId="{4E37434E-77D6-4807-9AD1-E3EA250F5AC3}" type="presParOf" srcId="{6B62D57B-005E-4255-990D-13426D8F173C}" destId="{F2D53893-79B7-4FBD-B950-3822BCA20713}" srcOrd="4" destOrd="0" presId="urn:microsoft.com/office/officeart/2005/8/layout/hProcess4"/>
    <dgm:cxn modelId="{4306B46F-5FB4-4767-A690-362ADC312714}" type="presParOf" srcId="{F2D53893-79B7-4FBD-B950-3822BCA20713}" destId="{BB9769E8-9BFF-4F43-B996-C7FC2460A77A}" srcOrd="0" destOrd="0" presId="urn:microsoft.com/office/officeart/2005/8/layout/hProcess4"/>
    <dgm:cxn modelId="{0A91F5CE-0986-48BF-B362-DC6A47F26426}" type="presParOf" srcId="{F2D53893-79B7-4FBD-B950-3822BCA20713}" destId="{7E21C823-25D2-4C84-9368-0751D66E9DD9}" srcOrd="1" destOrd="0" presId="urn:microsoft.com/office/officeart/2005/8/layout/hProcess4"/>
    <dgm:cxn modelId="{61AB824F-9D4C-4487-9840-C4247267E418}" type="presParOf" srcId="{F2D53893-79B7-4FBD-B950-3822BCA20713}" destId="{622190E8-AFE1-4E8C-8F25-7C217ED8F3A2}" srcOrd="2" destOrd="0" presId="urn:microsoft.com/office/officeart/2005/8/layout/hProcess4"/>
    <dgm:cxn modelId="{AE8F4F4B-4C73-4AE4-A1DD-01918D40380E}" type="presParOf" srcId="{F2D53893-79B7-4FBD-B950-3822BCA20713}" destId="{49037C6F-2081-4943-BB2E-6687DB8A6D44}" srcOrd="3" destOrd="0" presId="urn:microsoft.com/office/officeart/2005/8/layout/hProcess4"/>
    <dgm:cxn modelId="{80C0BE46-5374-4D1E-9C8A-E7947E735F0F}" type="presParOf" srcId="{F2D53893-79B7-4FBD-B950-3822BCA20713}" destId="{754AC879-91E3-47B3-AA5C-5EAB782723A8}" srcOrd="4" destOrd="0" presId="urn:microsoft.com/office/officeart/2005/8/layout/hProcess4"/>
    <dgm:cxn modelId="{D5FE3DCE-ACBF-4F93-AA2A-EF60A7C70AAB}" type="presParOf" srcId="{6B62D57B-005E-4255-990D-13426D8F173C}" destId="{D2065C15-41B2-47EF-83D4-05A45F71C7B5}" srcOrd="5" destOrd="0" presId="urn:microsoft.com/office/officeart/2005/8/layout/hProcess4"/>
    <dgm:cxn modelId="{36D40B6A-1106-49C5-947E-433E3E5985EF}" type="presParOf" srcId="{6B62D57B-005E-4255-990D-13426D8F173C}" destId="{6F39B60B-9243-4565-9679-07DE18E12002}" srcOrd="6" destOrd="0" presId="urn:microsoft.com/office/officeart/2005/8/layout/hProcess4"/>
    <dgm:cxn modelId="{B6AD7AC0-9438-4F3D-A9B9-ADDA8FFBA4A0}" type="presParOf" srcId="{6F39B60B-9243-4565-9679-07DE18E12002}" destId="{C62B8691-20C9-4330-AE7E-2EA60A07AD01}" srcOrd="0" destOrd="0" presId="urn:microsoft.com/office/officeart/2005/8/layout/hProcess4"/>
    <dgm:cxn modelId="{FDC20966-F6BF-4C11-8C2A-B3E1B8CDAD88}" type="presParOf" srcId="{6F39B60B-9243-4565-9679-07DE18E12002}" destId="{010180F8-E4ED-4B91-A7FE-29C6F0B28796}" srcOrd="1" destOrd="0" presId="urn:microsoft.com/office/officeart/2005/8/layout/hProcess4"/>
    <dgm:cxn modelId="{0ABE0BB0-25C5-4B9C-80D2-E1C49922D0D2}" type="presParOf" srcId="{6F39B60B-9243-4565-9679-07DE18E12002}" destId="{65F5A40B-2E4C-4B28-9F32-8300C1B304C4}" srcOrd="2" destOrd="0" presId="urn:microsoft.com/office/officeart/2005/8/layout/hProcess4"/>
    <dgm:cxn modelId="{07BE5A08-FA2D-48CA-B3CE-FCEB17FFEDD1}" type="presParOf" srcId="{6F39B60B-9243-4565-9679-07DE18E12002}" destId="{BABAAEFD-60A1-4C08-8344-F5D2763B1C84}" srcOrd="3" destOrd="0" presId="urn:microsoft.com/office/officeart/2005/8/layout/hProcess4"/>
    <dgm:cxn modelId="{39F6062B-287A-4066-88A0-3243E0EFF0E3}" type="presParOf" srcId="{6F39B60B-9243-4565-9679-07DE18E12002}" destId="{C3F30FAD-8C62-4E5B-AF17-29A3082B9C75}"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4D4D9A-BCD9-48B8-8C46-1E0E8B0ACA91}">
      <dsp:nvSpPr>
        <dsp:cNvPr id="0" name=""/>
        <dsp:cNvSpPr/>
      </dsp:nvSpPr>
      <dsp:spPr>
        <a:xfrm>
          <a:off x="3720" y="1793389"/>
          <a:ext cx="1994076" cy="1644696"/>
        </a:xfrm>
        <a:prstGeom prst="roundRect">
          <a:avLst>
            <a:gd name="adj" fmla="val 10000"/>
          </a:avLst>
        </a:prstGeom>
        <a:solidFill>
          <a:schemeClr val="accent2">
            <a:lumMod val="60000"/>
            <a:lumOff val="4000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Review research on collaboration</a:t>
          </a:r>
        </a:p>
        <a:p>
          <a:pPr marL="114300" lvl="1" indent="-114300" algn="l" defTabSz="666750">
            <a:lnSpc>
              <a:spcPct val="90000"/>
            </a:lnSpc>
            <a:spcBef>
              <a:spcPct val="0"/>
            </a:spcBef>
            <a:spcAft>
              <a:spcPct val="15000"/>
            </a:spcAft>
            <a:buChar char="•"/>
          </a:pPr>
          <a:r>
            <a:rPr lang="en-US" sz="1500" kern="1200" dirty="0"/>
            <a:t>Draft result statements</a:t>
          </a:r>
        </a:p>
      </dsp:txBody>
      <dsp:txXfrm>
        <a:off x="41569" y="1831238"/>
        <a:ext cx="1918378" cy="1216563"/>
      </dsp:txXfrm>
    </dsp:sp>
    <dsp:sp modelId="{CE1F412A-F655-411D-B255-02568CF1DBFD}">
      <dsp:nvSpPr>
        <dsp:cNvPr id="0" name=""/>
        <dsp:cNvSpPr/>
      </dsp:nvSpPr>
      <dsp:spPr>
        <a:xfrm>
          <a:off x="1129018" y="2201911"/>
          <a:ext cx="2174268" cy="2174268"/>
        </a:xfrm>
        <a:prstGeom prst="leftCircularArrow">
          <a:avLst>
            <a:gd name="adj1" fmla="val 3041"/>
            <a:gd name="adj2" fmla="val 373232"/>
            <a:gd name="adj3" fmla="val 2148743"/>
            <a:gd name="adj4" fmla="val 9024489"/>
            <a:gd name="adj5" fmla="val 3548"/>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7A8773E-2648-4283-A561-A232F51EBCAA}">
      <dsp:nvSpPr>
        <dsp:cNvPr id="0" name=""/>
        <dsp:cNvSpPr/>
      </dsp:nvSpPr>
      <dsp:spPr>
        <a:xfrm>
          <a:off x="446848" y="3085651"/>
          <a:ext cx="1772512" cy="70486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Establishing a Foundation</a:t>
          </a:r>
        </a:p>
        <a:p>
          <a:pPr marL="0" lvl="0" indent="0" algn="ctr" defTabSz="577850">
            <a:lnSpc>
              <a:spcPct val="90000"/>
            </a:lnSpc>
            <a:spcBef>
              <a:spcPct val="0"/>
            </a:spcBef>
            <a:spcAft>
              <a:spcPct val="35000"/>
            </a:spcAft>
            <a:buNone/>
          </a:pPr>
          <a:r>
            <a:rPr lang="en-US" sz="1300" kern="1200" dirty="0"/>
            <a:t>January 2019</a:t>
          </a:r>
        </a:p>
      </dsp:txBody>
      <dsp:txXfrm>
        <a:off x="467493" y="3106296"/>
        <a:ext cx="1731222" cy="663579"/>
      </dsp:txXfrm>
    </dsp:sp>
    <dsp:sp modelId="{41B1FDE2-FCEA-4BE8-B1E1-6208DCA55A77}">
      <dsp:nvSpPr>
        <dsp:cNvPr id="0" name=""/>
        <dsp:cNvSpPr/>
      </dsp:nvSpPr>
      <dsp:spPr>
        <a:xfrm>
          <a:off x="2534213" y="1793389"/>
          <a:ext cx="1994076" cy="1644696"/>
        </a:xfrm>
        <a:prstGeom prst="roundRect">
          <a:avLst>
            <a:gd name="adj" fmla="val 10000"/>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Finalize Result Statements</a:t>
          </a:r>
        </a:p>
        <a:p>
          <a:pPr marL="114300" lvl="1" indent="-114300" algn="l" defTabSz="666750">
            <a:lnSpc>
              <a:spcPct val="90000"/>
            </a:lnSpc>
            <a:spcBef>
              <a:spcPct val="0"/>
            </a:spcBef>
            <a:spcAft>
              <a:spcPct val="15000"/>
            </a:spcAft>
            <a:buChar char="•"/>
          </a:pPr>
          <a:r>
            <a:rPr lang="en-US" sz="1500" kern="1200" dirty="0"/>
            <a:t>Identify potential indicators</a:t>
          </a:r>
        </a:p>
        <a:p>
          <a:pPr marL="114300" lvl="1" indent="-114300" algn="l" defTabSz="666750">
            <a:lnSpc>
              <a:spcPct val="90000"/>
            </a:lnSpc>
            <a:spcBef>
              <a:spcPct val="0"/>
            </a:spcBef>
            <a:spcAft>
              <a:spcPct val="15000"/>
            </a:spcAft>
            <a:buChar char="•"/>
          </a:pPr>
          <a:endParaRPr lang="en-US" sz="1500" kern="1200"/>
        </a:p>
      </dsp:txBody>
      <dsp:txXfrm>
        <a:off x="2572062" y="2183673"/>
        <a:ext cx="1918378" cy="1216563"/>
      </dsp:txXfrm>
    </dsp:sp>
    <dsp:sp modelId="{618433DA-EE56-4FD2-865A-BC7E8D60F8F5}">
      <dsp:nvSpPr>
        <dsp:cNvPr id="0" name=""/>
        <dsp:cNvSpPr/>
      </dsp:nvSpPr>
      <dsp:spPr>
        <a:xfrm>
          <a:off x="3642894" y="790808"/>
          <a:ext cx="2429067" cy="2429067"/>
        </a:xfrm>
        <a:prstGeom prst="circularArrow">
          <a:avLst>
            <a:gd name="adj1" fmla="val 2722"/>
            <a:gd name="adj2" fmla="val 331594"/>
            <a:gd name="adj3" fmla="val 19492895"/>
            <a:gd name="adj4" fmla="val 12575511"/>
            <a:gd name="adj5" fmla="val 3176"/>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F9836C2-48DC-44D4-8C2A-90D83BA37FBD}">
      <dsp:nvSpPr>
        <dsp:cNvPr id="0" name=""/>
        <dsp:cNvSpPr/>
      </dsp:nvSpPr>
      <dsp:spPr>
        <a:xfrm>
          <a:off x="2977341" y="1440954"/>
          <a:ext cx="1772512" cy="70486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Defining Results</a:t>
          </a:r>
          <a:br>
            <a:rPr lang="en-US" sz="1300" kern="1200" dirty="0">
              <a:solidFill>
                <a:schemeClr val="bg1"/>
              </a:solidFill>
            </a:rPr>
          </a:br>
          <a:r>
            <a:rPr lang="en-US" sz="1300" kern="1200" dirty="0">
              <a:solidFill>
                <a:schemeClr val="bg1"/>
              </a:solidFill>
            </a:rPr>
            <a:t>February 2019</a:t>
          </a:r>
        </a:p>
      </dsp:txBody>
      <dsp:txXfrm>
        <a:off x="2997986" y="1461599"/>
        <a:ext cx="1731222" cy="663579"/>
      </dsp:txXfrm>
    </dsp:sp>
    <dsp:sp modelId="{7E21C823-25D2-4C84-9368-0751D66E9DD9}">
      <dsp:nvSpPr>
        <dsp:cNvPr id="0" name=""/>
        <dsp:cNvSpPr/>
      </dsp:nvSpPr>
      <dsp:spPr>
        <a:xfrm>
          <a:off x="5064705" y="1793389"/>
          <a:ext cx="1994076" cy="1644696"/>
        </a:xfrm>
        <a:prstGeom prst="roundRect">
          <a:avLst>
            <a:gd name="adj" fmla="val 10000"/>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Reviewing data on indicators</a:t>
          </a:r>
        </a:p>
        <a:p>
          <a:pPr marL="114300" lvl="1" indent="-114300" algn="l" defTabSz="666750">
            <a:lnSpc>
              <a:spcPct val="90000"/>
            </a:lnSpc>
            <a:spcBef>
              <a:spcPct val="0"/>
            </a:spcBef>
            <a:spcAft>
              <a:spcPct val="15000"/>
            </a:spcAft>
            <a:buChar char="•"/>
          </a:pPr>
          <a:r>
            <a:rPr lang="en-US" sz="1500" kern="1200" dirty="0"/>
            <a:t>Identifying root causes</a:t>
          </a:r>
        </a:p>
        <a:p>
          <a:pPr marL="114300" lvl="1" indent="-114300" algn="l" defTabSz="666750">
            <a:lnSpc>
              <a:spcPct val="90000"/>
            </a:lnSpc>
            <a:spcBef>
              <a:spcPct val="0"/>
            </a:spcBef>
            <a:spcAft>
              <a:spcPct val="15000"/>
            </a:spcAft>
            <a:buChar char="•"/>
          </a:pPr>
          <a:r>
            <a:rPr lang="en-US" sz="1500" kern="1200" dirty="0"/>
            <a:t>Drafting strategies</a:t>
          </a:r>
        </a:p>
      </dsp:txBody>
      <dsp:txXfrm>
        <a:off x="5102554" y="1831238"/>
        <a:ext cx="1918378" cy="1216563"/>
      </dsp:txXfrm>
    </dsp:sp>
    <dsp:sp modelId="{D2065C15-41B2-47EF-83D4-05A45F71C7B5}">
      <dsp:nvSpPr>
        <dsp:cNvPr id="0" name=""/>
        <dsp:cNvSpPr/>
      </dsp:nvSpPr>
      <dsp:spPr>
        <a:xfrm>
          <a:off x="6190004" y="2201911"/>
          <a:ext cx="2174268" cy="2174268"/>
        </a:xfrm>
        <a:prstGeom prst="leftCircularArrow">
          <a:avLst>
            <a:gd name="adj1" fmla="val 3041"/>
            <a:gd name="adj2" fmla="val 373232"/>
            <a:gd name="adj3" fmla="val 2148743"/>
            <a:gd name="adj4" fmla="val 9024489"/>
            <a:gd name="adj5" fmla="val 3548"/>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9037C6F-2081-4943-BB2E-6687DB8A6D44}">
      <dsp:nvSpPr>
        <dsp:cNvPr id="0" name=""/>
        <dsp:cNvSpPr/>
      </dsp:nvSpPr>
      <dsp:spPr>
        <a:xfrm>
          <a:off x="5507834" y="3085651"/>
          <a:ext cx="1772512" cy="70486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Turning the Curve</a:t>
          </a:r>
        </a:p>
        <a:p>
          <a:pPr marL="0" lvl="0" indent="0" algn="ctr" defTabSz="577850">
            <a:lnSpc>
              <a:spcPct val="90000"/>
            </a:lnSpc>
            <a:spcBef>
              <a:spcPct val="0"/>
            </a:spcBef>
            <a:spcAft>
              <a:spcPct val="35000"/>
            </a:spcAft>
            <a:buNone/>
          </a:pPr>
          <a:r>
            <a:rPr lang="en-US" sz="1300" kern="1200" dirty="0"/>
            <a:t>April 2019</a:t>
          </a:r>
        </a:p>
      </dsp:txBody>
      <dsp:txXfrm>
        <a:off x="5528479" y="3106296"/>
        <a:ext cx="1731222" cy="663579"/>
      </dsp:txXfrm>
    </dsp:sp>
    <dsp:sp modelId="{010180F8-E4ED-4B91-A7FE-29C6F0B28796}">
      <dsp:nvSpPr>
        <dsp:cNvPr id="0" name=""/>
        <dsp:cNvSpPr/>
      </dsp:nvSpPr>
      <dsp:spPr>
        <a:xfrm>
          <a:off x="7595198" y="1793389"/>
          <a:ext cx="1994076" cy="1644696"/>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Finalize strategies</a:t>
          </a:r>
        </a:p>
        <a:p>
          <a:pPr marL="114300" lvl="1" indent="-114300" algn="l" defTabSz="666750">
            <a:lnSpc>
              <a:spcPct val="90000"/>
            </a:lnSpc>
            <a:spcBef>
              <a:spcPct val="0"/>
            </a:spcBef>
            <a:spcAft>
              <a:spcPct val="15000"/>
            </a:spcAft>
            <a:buChar char="•"/>
          </a:pPr>
          <a:r>
            <a:rPr lang="en-US" sz="1500" kern="1200" dirty="0"/>
            <a:t>Launch Action Teams</a:t>
          </a:r>
        </a:p>
        <a:p>
          <a:pPr marL="114300" lvl="1" indent="-114300" algn="l" defTabSz="666750">
            <a:lnSpc>
              <a:spcPct val="90000"/>
            </a:lnSpc>
            <a:spcBef>
              <a:spcPct val="0"/>
            </a:spcBef>
            <a:spcAft>
              <a:spcPct val="15000"/>
            </a:spcAft>
            <a:buChar char="•"/>
          </a:pPr>
          <a:r>
            <a:rPr lang="en-US" sz="1500" kern="1200" dirty="0"/>
            <a:t>Build Action Map</a:t>
          </a:r>
        </a:p>
      </dsp:txBody>
      <dsp:txXfrm>
        <a:off x="7633047" y="2183673"/>
        <a:ext cx="1918378" cy="1216563"/>
      </dsp:txXfrm>
    </dsp:sp>
    <dsp:sp modelId="{BABAAEFD-60A1-4C08-8344-F5D2763B1C84}">
      <dsp:nvSpPr>
        <dsp:cNvPr id="0" name=""/>
        <dsp:cNvSpPr/>
      </dsp:nvSpPr>
      <dsp:spPr>
        <a:xfrm>
          <a:off x="8038326" y="1440954"/>
          <a:ext cx="1772512" cy="70486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Organizing for Action May 2019</a:t>
          </a:r>
        </a:p>
      </dsp:txBody>
      <dsp:txXfrm>
        <a:off x="8058971" y="1461599"/>
        <a:ext cx="1731222" cy="6635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4D4D9A-BCD9-48B8-8C46-1E0E8B0ACA91}">
      <dsp:nvSpPr>
        <dsp:cNvPr id="0" name=""/>
        <dsp:cNvSpPr/>
      </dsp:nvSpPr>
      <dsp:spPr>
        <a:xfrm>
          <a:off x="3720" y="1793389"/>
          <a:ext cx="1994076" cy="1644696"/>
        </a:xfrm>
        <a:prstGeom prst="roundRect">
          <a:avLst>
            <a:gd name="adj" fmla="val 10000"/>
          </a:avLst>
        </a:prstGeom>
        <a:solidFill>
          <a:schemeClr val="accent2">
            <a:lumMod val="60000"/>
            <a:lumOff val="4000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Review research on collaboration</a:t>
          </a:r>
        </a:p>
        <a:p>
          <a:pPr marL="114300" lvl="1" indent="-114300" algn="l" defTabSz="666750">
            <a:lnSpc>
              <a:spcPct val="90000"/>
            </a:lnSpc>
            <a:spcBef>
              <a:spcPct val="0"/>
            </a:spcBef>
            <a:spcAft>
              <a:spcPct val="15000"/>
            </a:spcAft>
            <a:buChar char="•"/>
          </a:pPr>
          <a:r>
            <a:rPr lang="en-US" sz="1500" kern="1200" dirty="0"/>
            <a:t>Draft result statements</a:t>
          </a:r>
        </a:p>
      </dsp:txBody>
      <dsp:txXfrm>
        <a:off x="41569" y="1831238"/>
        <a:ext cx="1918378" cy="1216563"/>
      </dsp:txXfrm>
    </dsp:sp>
    <dsp:sp modelId="{CE1F412A-F655-411D-B255-02568CF1DBFD}">
      <dsp:nvSpPr>
        <dsp:cNvPr id="0" name=""/>
        <dsp:cNvSpPr/>
      </dsp:nvSpPr>
      <dsp:spPr>
        <a:xfrm>
          <a:off x="1129018" y="2201911"/>
          <a:ext cx="2174268" cy="2174268"/>
        </a:xfrm>
        <a:prstGeom prst="leftCircularArrow">
          <a:avLst>
            <a:gd name="adj1" fmla="val 3041"/>
            <a:gd name="adj2" fmla="val 373232"/>
            <a:gd name="adj3" fmla="val 2148743"/>
            <a:gd name="adj4" fmla="val 9024489"/>
            <a:gd name="adj5" fmla="val 3548"/>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7A8773E-2648-4283-A561-A232F51EBCAA}">
      <dsp:nvSpPr>
        <dsp:cNvPr id="0" name=""/>
        <dsp:cNvSpPr/>
      </dsp:nvSpPr>
      <dsp:spPr>
        <a:xfrm>
          <a:off x="446848" y="3085651"/>
          <a:ext cx="1772512" cy="70486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Establishing a Foundation</a:t>
          </a:r>
        </a:p>
        <a:p>
          <a:pPr marL="0" lvl="0" indent="0" algn="ctr" defTabSz="577850">
            <a:lnSpc>
              <a:spcPct val="90000"/>
            </a:lnSpc>
            <a:spcBef>
              <a:spcPct val="0"/>
            </a:spcBef>
            <a:spcAft>
              <a:spcPct val="35000"/>
            </a:spcAft>
            <a:buNone/>
          </a:pPr>
          <a:r>
            <a:rPr lang="en-US" sz="1300" kern="1200" dirty="0"/>
            <a:t>January 2019</a:t>
          </a:r>
        </a:p>
      </dsp:txBody>
      <dsp:txXfrm>
        <a:off x="467493" y="3106296"/>
        <a:ext cx="1731222" cy="663579"/>
      </dsp:txXfrm>
    </dsp:sp>
    <dsp:sp modelId="{41B1FDE2-FCEA-4BE8-B1E1-6208DCA55A77}">
      <dsp:nvSpPr>
        <dsp:cNvPr id="0" name=""/>
        <dsp:cNvSpPr/>
      </dsp:nvSpPr>
      <dsp:spPr>
        <a:xfrm>
          <a:off x="2534213" y="1793389"/>
          <a:ext cx="1994076" cy="1644696"/>
        </a:xfrm>
        <a:prstGeom prst="roundRect">
          <a:avLst>
            <a:gd name="adj" fmla="val 10000"/>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Finalize Result Statements</a:t>
          </a:r>
        </a:p>
        <a:p>
          <a:pPr marL="114300" lvl="1" indent="-114300" algn="l" defTabSz="666750">
            <a:lnSpc>
              <a:spcPct val="90000"/>
            </a:lnSpc>
            <a:spcBef>
              <a:spcPct val="0"/>
            </a:spcBef>
            <a:spcAft>
              <a:spcPct val="15000"/>
            </a:spcAft>
            <a:buChar char="•"/>
          </a:pPr>
          <a:r>
            <a:rPr lang="en-US" sz="1500" kern="1200" dirty="0"/>
            <a:t>Identify potential indicators</a:t>
          </a:r>
        </a:p>
        <a:p>
          <a:pPr marL="114300" lvl="1" indent="-114300" algn="l" defTabSz="666750">
            <a:lnSpc>
              <a:spcPct val="90000"/>
            </a:lnSpc>
            <a:spcBef>
              <a:spcPct val="0"/>
            </a:spcBef>
            <a:spcAft>
              <a:spcPct val="15000"/>
            </a:spcAft>
            <a:buChar char="•"/>
          </a:pPr>
          <a:endParaRPr lang="en-US" sz="1500" kern="1200"/>
        </a:p>
      </dsp:txBody>
      <dsp:txXfrm>
        <a:off x="2572062" y="2183673"/>
        <a:ext cx="1918378" cy="1216563"/>
      </dsp:txXfrm>
    </dsp:sp>
    <dsp:sp modelId="{618433DA-EE56-4FD2-865A-BC7E8D60F8F5}">
      <dsp:nvSpPr>
        <dsp:cNvPr id="0" name=""/>
        <dsp:cNvSpPr/>
      </dsp:nvSpPr>
      <dsp:spPr>
        <a:xfrm>
          <a:off x="3642894" y="790808"/>
          <a:ext cx="2429067" cy="2429067"/>
        </a:xfrm>
        <a:prstGeom prst="circularArrow">
          <a:avLst>
            <a:gd name="adj1" fmla="val 2722"/>
            <a:gd name="adj2" fmla="val 331594"/>
            <a:gd name="adj3" fmla="val 19492895"/>
            <a:gd name="adj4" fmla="val 12575511"/>
            <a:gd name="adj5" fmla="val 3176"/>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F9836C2-48DC-44D4-8C2A-90D83BA37FBD}">
      <dsp:nvSpPr>
        <dsp:cNvPr id="0" name=""/>
        <dsp:cNvSpPr/>
      </dsp:nvSpPr>
      <dsp:spPr>
        <a:xfrm>
          <a:off x="2977341" y="1440954"/>
          <a:ext cx="1772512" cy="70486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Defining Results</a:t>
          </a:r>
          <a:br>
            <a:rPr lang="en-US" sz="1300" kern="1200" dirty="0">
              <a:solidFill>
                <a:schemeClr val="bg1"/>
              </a:solidFill>
            </a:rPr>
          </a:br>
          <a:r>
            <a:rPr lang="en-US" sz="1300" kern="1200" dirty="0">
              <a:solidFill>
                <a:schemeClr val="bg1"/>
              </a:solidFill>
            </a:rPr>
            <a:t>February 2019</a:t>
          </a:r>
        </a:p>
      </dsp:txBody>
      <dsp:txXfrm>
        <a:off x="2997986" y="1461599"/>
        <a:ext cx="1731222" cy="663579"/>
      </dsp:txXfrm>
    </dsp:sp>
    <dsp:sp modelId="{7E21C823-25D2-4C84-9368-0751D66E9DD9}">
      <dsp:nvSpPr>
        <dsp:cNvPr id="0" name=""/>
        <dsp:cNvSpPr/>
      </dsp:nvSpPr>
      <dsp:spPr>
        <a:xfrm>
          <a:off x="5064705" y="1793389"/>
          <a:ext cx="1994076" cy="1644696"/>
        </a:xfrm>
        <a:prstGeom prst="roundRect">
          <a:avLst>
            <a:gd name="adj" fmla="val 10000"/>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Reviewing data on indicators</a:t>
          </a:r>
        </a:p>
        <a:p>
          <a:pPr marL="114300" lvl="1" indent="-114300" algn="l" defTabSz="666750">
            <a:lnSpc>
              <a:spcPct val="90000"/>
            </a:lnSpc>
            <a:spcBef>
              <a:spcPct val="0"/>
            </a:spcBef>
            <a:spcAft>
              <a:spcPct val="15000"/>
            </a:spcAft>
            <a:buChar char="•"/>
          </a:pPr>
          <a:r>
            <a:rPr lang="en-US" sz="1500" kern="1200" dirty="0"/>
            <a:t>Identifying root causes</a:t>
          </a:r>
        </a:p>
        <a:p>
          <a:pPr marL="114300" lvl="1" indent="-114300" algn="l" defTabSz="666750">
            <a:lnSpc>
              <a:spcPct val="90000"/>
            </a:lnSpc>
            <a:spcBef>
              <a:spcPct val="0"/>
            </a:spcBef>
            <a:spcAft>
              <a:spcPct val="15000"/>
            </a:spcAft>
            <a:buChar char="•"/>
          </a:pPr>
          <a:r>
            <a:rPr lang="en-US" sz="1500" kern="1200" dirty="0"/>
            <a:t>Drafting strategies</a:t>
          </a:r>
        </a:p>
      </dsp:txBody>
      <dsp:txXfrm>
        <a:off x="5102554" y="1831238"/>
        <a:ext cx="1918378" cy="1216563"/>
      </dsp:txXfrm>
    </dsp:sp>
    <dsp:sp modelId="{D2065C15-41B2-47EF-83D4-05A45F71C7B5}">
      <dsp:nvSpPr>
        <dsp:cNvPr id="0" name=""/>
        <dsp:cNvSpPr/>
      </dsp:nvSpPr>
      <dsp:spPr>
        <a:xfrm>
          <a:off x="6190004" y="2201911"/>
          <a:ext cx="2174268" cy="2174268"/>
        </a:xfrm>
        <a:prstGeom prst="leftCircularArrow">
          <a:avLst>
            <a:gd name="adj1" fmla="val 3041"/>
            <a:gd name="adj2" fmla="val 373232"/>
            <a:gd name="adj3" fmla="val 2148743"/>
            <a:gd name="adj4" fmla="val 9024489"/>
            <a:gd name="adj5" fmla="val 3548"/>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9037C6F-2081-4943-BB2E-6687DB8A6D44}">
      <dsp:nvSpPr>
        <dsp:cNvPr id="0" name=""/>
        <dsp:cNvSpPr/>
      </dsp:nvSpPr>
      <dsp:spPr>
        <a:xfrm>
          <a:off x="5507834" y="3085651"/>
          <a:ext cx="1772512" cy="70486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Turning the Curve</a:t>
          </a:r>
        </a:p>
        <a:p>
          <a:pPr marL="0" lvl="0" indent="0" algn="ctr" defTabSz="577850">
            <a:lnSpc>
              <a:spcPct val="90000"/>
            </a:lnSpc>
            <a:spcBef>
              <a:spcPct val="0"/>
            </a:spcBef>
            <a:spcAft>
              <a:spcPct val="35000"/>
            </a:spcAft>
            <a:buNone/>
          </a:pPr>
          <a:r>
            <a:rPr lang="en-US" sz="1300" kern="1200" dirty="0"/>
            <a:t>April 2019</a:t>
          </a:r>
        </a:p>
      </dsp:txBody>
      <dsp:txXfrm>
        <a:off x="5528479" y="3106296"/>
        <a:ext cx="1731222" cy="663579"/>
      </dsp:txXfrm>
    </dsp:sp>
    <dsp:sp modelId="{010180F8-E4ED-4B91-A7FE-29C6F0B28796}">
      <dsp:nvSpPr>
        <dsp:cNvPr id="0" name=""/>
        <dsp:cNvSpPr/>
      </dsp:nvSpPr>
      <dsp:spPr>
        <a:xfrm>
          <a:off x="7595198" y="1793389"/>
          <a:ext cx="1994076" cy="1644696"/>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Finalize strategies</a:t>
          </a:r>
        </a:p>
        <a:p>
          <a:pPr marL="114300" lvl="1" indent="-114300" algn="l" defTabSz="666750">
            <a:lnSpc>
              <a:spcPct val="90000"/>
            </a:lnSpc>
            <a:spcBef>
              <a:spcPct val="0"/>
            </a:spcBef>
            <a:spcAft>
              <a:spcPct val="15000"/>
            </a:spcAft>
            <a:buChar char="•"/>
          </a:pPr>
          <a:r>
            <a:rPr lang="en-US" sz="1500" kern="1200" dirty="0"/>
            <a:t>Launch Action Teams</a:t>
          </a:r>
        </a:p>
        <a:p>
          <a:pPr marL="114300" lvl="1" indent="-114300" algn="l" defTabSz="666750">
            <a:lnSpc>
              <a:spcPct val="90000"/>
            </a:lnSpc>
            <a:spcBef>
              <a:spcPct val="0"/>
            </a:spcBef>
            <a:spcAft>
              <a:spcPct val="15000"/>
            </a:spcAft>
            <a:buChar char="•"/>
          </a:pPr>
          <a:r>
            <a:rPr lang="en-US" sz="1500" kern="1200" dirty="0"/>
            <a:t>Build Action Map</a:t>
          </a:r>
        </a:p>
      </dsp:txBody>
      <dsp:txXfrm>
        <a:off x="7633047" y="2183673"/>
        <a:ext cx="1918378" cy="1216563"/>
      </dsp:txXfrm>
    </dsp:sp>
    <dsp:sp modelId="{BABAAEFD-60A1-4C08-8344-F5D2763B1C84}">
      <dsp:nvSpPr>
        <dsp:cNvPr id="0" name=""/>
        <dsp:cNvSpPr/>
      </dsp:nvSpPr>
      <dsp:spPr>
        <a:xfrm>
          <a:off x="8038326" y="1440954"/>
          <a:ext cx="1772512" cy="70486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Organizing for Action May 2019</a:t>
          </a:r>
        </a:p>
      </dsp:txBody>
      <dsp:txXfrm>
        <a:off x="8058971" y="1461599"/>
        <a:ext cx="1731222" cy="66357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96F2FF-225C-41D1-BAAB-F405F4A19E16}" type="datetimeFigureOut">
              <a:rPr lang="en-US" smtClean="0"/>
              <a:t>1/24/2019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EE829F-C918-4081-84F5-F70CBAFEEF20}" type="slidenum">
              <a:rPr lang="en-US" smtClean="0"/>
              <a:t>‹#›</a:t>
            </a:fld>
            <a:endParaRPr lang="en-US"/>
          </a:p>
        </p:txBody>
      </p:sp>
    </p:spTree>
    <p:extLst>
      <p:ext uri="{BB962C8B-B14F-4D97-AF65-F5344CB8AC3E}">
        <p14:creationId xmlns:p14="http://schemas.microsoft.com/office/powerpoint/2010/main" val="237982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Make adjustments based on attendees as needed </a:t>
            </a:r>
            <a:endParaRPr/>
          </a:p>
        </p:txBody>
      </p:sp>
      <p:sp>
        <p:nvSpPr>
          <p:cNvPr id="132" name="Google Shape;13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 likes this photo but if you have a better idea or something more branded? I told him I would show you and go from there.</a:t>
            </a:r>
            <a:endParaRPr/>
          </a:p>
        </p:txBody>
      </p:sp>
      <p:sp>
        <p:nvSpPr>
          <p:cNvPr id="197" name="Google Shape;19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 likes this photo but if you have a better idea or something more branded? I told him I would show you and go from there.</a:t>
            </a:r>
            <a:endParaRPr/>
          </a:p>
        </p:txBody>
      </p:sp>
      <p:sp>
        <p:nvSpPr>
          <p:cNvPr id="208" name="Google Shape;20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Ronald Heifetz presented a new theory aimed at clarifying important distinctions: between technical and "adaptive" problems, and the leadership/approach needed. </a:t>
            </a:r>
            <a:endParaRPr/>
          </a:p>
          <a:p>
            <a:pPr marL="0" lvl="0" indent="0" algn="l" rtl="0">
              <a:spcBef>
                <a:spcPts val="0"/>
              </a:spcBef>
              <a:spcAft>
                <a:spcPts val="0"/>
              </a:spcAft>
              <a:buNone/>
            </a:pPr>
            <a:r>
              <a:rPr lang="en-US"/>
              <a:t>According to Heifetz, society is confronted with three types of problems:</a:t>
            </a:r>
            <a:endParaRPr/>
          </a:p>
          <a:p>
            <a:pPr marL="0" lvl="0" indent="0" algn="l" rtl="0">
              <a:spcBef>
                <a:spcPts val="0"/>
              </a:spcBef>
              <a:spcAft>
                <a:spcPts val="0"/>
              </a:spcAft>
              <a:buNone/>
            </a:pPr>
            <a:r>
              <a:rPr lang="en-US"/>
              <a:t>-A simple problem is well defined with a clear solution – often  includes following a specific set of steps to  solve the problem. For example, cooking a meal. We know the outcome and follow predetermined steps to get there. (Or fixing a broken arm.)</a:t>
            </a:r>
            <a:endParaRPr/>
          </a:p>
          <a:p>
            <a:pPr marL="0" lvl="0" indent="0" algn="l" rtl="0">
              <a:spcBef>
                <a:spcPts val="0"/>
              </a:spcBef>
              <a:spcAft>
                <a:spcPts val="0"/>
              </a:spcAft>
              <a:buNone/>
            </a:pPr>
            <a:r>
              <a:rPr lang="en-US"/>
              <a:t>-A complicated problem is clearly defined, yet there is not a clear solution.  It  involves more steps and perhaps even the need for working together. Building a community garden is complicated because we need someone to provide the dirt, seeds,  someone to organize plots,  someone who knows planting and watering schedules etc. BUT the end outcome is still very clear and doable. (or addressing cardiac disease – understand risk and protective factors, have medical and surgical interventions that are determined by certain signs and symptoms) </a:t>
            </a:r>
            <a:endParaRPr/>
          </a:p>
          <a:p>
            <a:pPr marL="0" lvl="0" indent="0" algn="l" rtl="0">
              <a:spcBef>
                <a:spcPts val="0"/>
              </a:spcBef>
              <a:spcAft>
                <a:spcPts val="0"/>
              </a:spcAft>
              <a:buNone/>
            </a:pPr>
            <a:r>
              <a:rPr lang="en-US"/>
              <a:t>-Complex problems lack both clear definition and clear solutions.  They require an adaptive approach because the process and outcomes are much more complicated, there is no clear cause-and-effect, they often include values and beliefs and need to evolve based on what works/doesn’t work.  The answer isn’t known, and even if it was, couldn’t be addressed by one individual, group, or sector alone--- nor by one strategy alone.  For example, addressing obesity in a community, or addressing childhood poverty. </a:t>
            </a:r>
            <a:endParaRPr/>
          </a:p>
          <a:p>
            <a:pPr marL="0" lvl="0" indent="0" algn="l" rtl="0">
              <a:spcBef>
                <a:spcPts val="0"/>
              </a:spcBef>
              <a:spcAft>
                <a:spcPts val="0"/>
              </a:spcAft>
              <a:buNone/>
            </a:pPr>
            <a:r>
              <a:rPr lang="en-US"/>
              <a:t>Understanding the difference between complex and complicated systems is becoming important for many aspects of management and policy. With complicated problems or issues one can define the problem and strategically develop actions, time-frames and milestones along a path to success. In contrast, cause and effect are difficult to predict in complex adaptive systems. </a:t>
            </a:r>
            <a:endParaRPr/>
          </a:p>
          <a:p>
            <a:pPr marL="0" lvl="0" indent="0" algn="l" rtl="0">
              <a:spcBef>
                <a:spcPts val="0"/>
              </a:spcBef>
              <a:spcAft>
                <a:spcPts val="0"/>
              </a:spcAft>
              <a:buNone/>
            </a:pPr>
            <a:endParaRPr/>
          </a:p>
        </p:txBody>
      </p:sp>
      <p:sp>
        <p:nvSpPr>
          <p:cNvPr id="219" name="Google Shape;21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Useful way to visualize the difference between collective impact and our typical and current practice of isolated impact is to think of each arrow as an organization’s or group contribution.  Frequently they all feel like they are working against each other, heading in separate directions.  With intention and commitment, groups can move to align their efforts toward shared goals. If they take the next big leap, often involving a more explicit shared agenda and more rigorous strategic learning and accountability, they reach even deeper, collective impact.</a:t>
            </a:r>
          </a:p>
        </p:txBody>
      </p:sp>
      <p:sp>
        <p:nvSpPr>
          <p:cNvPr id="4" name="Slide Number Placeholder 3"/>
          <p:cNvSpPr>
            <a:spLocks noGrp="1"/>
          </p:cNvSpPr>
          <p:nvPr>
            <p:ph type="sldNum" sz="quarter" idx="10"/>
          </p:nvPr>
        </p:nvSpPr>
        <p:spPr/>
        <p:txBody>
          <a:bodyPr/>
          <a:lstStyle/>
          <a:p>
            <a:fld id="{D2EE829F-C918-4081-84F5-F70CBAFEEF20}" type="slidenum">
              <a:rPr lang="en-US" smtClean="0"/>
              <a:t>14</a:t>
            </a:fld>
            <a:endParaRPr lang="en-US"/>
          </a:p>
        </p:txBody>
      </p:sp>
    </p:spTree>
    <p:extLst>
      <p:ext uri="{BB962C8B-B14F-4D97-AF65-F5344CB8AC3E}">
        <p14:creationId xmlns:p14="http://schemas.microsoft.com/office/powerpoint/2010/main" val="3085805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Commitment is a reflection of individual’s willingness to contribute their energy to a group</a:t>
            </a:r>
            <a:endParaRPr/>
          </a:p>
          <a:p>
            <a:pPr marL="0" lvl="0" indent="0" algn="l" rtl="0">
              <a:spcBef>
                <a:spcPts val="0"/>
              </a:spcBef>
              <a:spcAft>
                <a:spcPts val="0"/>
              </a:spcAft>
              <a:buNone/>
            </a:pPr>
            <a:r>
              <a:rPr lang="en-US"/>
              <a:t>The level of commitment within a group is directly correlated with the effectiveness of the group</a:t>
            </a:r>
            <a:endParaRPr/>
          </a:p>
          <a:p>
            <a:pPr marL="0" lvl="0" indent="0" algn="l" rtl="0">
              <a:spcBef>
                <a:spcPts val="0"/>
              </a:spcBef>
              <a:spcAft>
                <a:spcPts val="0"/>
              </a:spcAft>
              <a:buNone/>
            </a:pPr>
            <a:r>
              <a:rPr lang="en-US"/>
              <a:t>The quality of a group’s process—how fair people perceive it to be, how authentic, how equal its members—sets in motion people’s willingness or hesitancy to commit</a:t>
            </a:r>
            <a:endParaRPr/>
          </a:p>
          <a:p>
            <a:pPr marL="0" lvl="0" indent="0" algn="l" rtl="0">
              <a:spcBef>
                <a:spcPts val="0"/>
              </a:spcBef>
              <a:spcAft>
                <a:spcPts val="0"/>
              </a:spcAft>
              <a:buNone/>
            </a:pPr>
            <a:r>
              <a:rPr lang="en-US"/>
              <a:t>The level of commitment then determines their capacity to cooperate, work effectively, etc. </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a:t>Cooperation and commitment, like other patterns of authentic behavior, are contagious. Behaviors signaling both high cooperation and low cooperation are transferable despite a high turnover of members. This has been confirmed in the research on teamwork. LaFasto and Larson (2001) have reported research with 6,000 team members on the importance of creating and sustaining mental, physical, and emotional energies in teams that are unusually successful. These energies often spread through teams to produce outcomes that go beyond the performance expectations one would have of individual team members.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38" name="Google Shape;23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i="1"/>
              <a:t>“Productive teams have certain data signatures, and they’re so consistent that we can predict a team’s success simply by looking at the data—without ever meeting its members. We’ve been able to foretell, for example, which teams will win a business plan contest, solely on the basis of data collected from team members wearing badges at a cocktail reception. We’ve predicted the financial results that teams making investments would achieve, just on the basis of data collected during their negotiations.”</a:t>
            </a:r>
            <a:endParaRPr/>
          </a:p>
          <a:p>
            <a:pPr marL="0" lvl="0" indent="0" algn="l" rtl="0">
              <a:spcBef>
                <a:spcPts val="0"/>
              </a:spcBef>
              <a:spcAft>
                <a:spcPts val="0"/>
              </a:spcAft>
              <a:buNone/>
            </a:pPr>
            <a:endParaRPr/>
          </a:p>
        </p:txBody>
      </p:sp>
      <p:sp>
        <p:nvSpPr>
          <p:cNvPr id="254" name="Google Shape;25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Reference the Working Together Survey</a:t>
            </a:r>
            <a:endParaRPr/>
          </a:p>
        </p:txBody>
      </p:sp>
      <p:sp>
        <p:nvSpPr>
          <p:cNvPr id="267" name="Google Shape;26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42c523f163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42c523f163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(Should be a transition on the square over the image)</a:t>
            </a:r>
            <a:endParaRPr/>
          </a:p>
        </p:txBody>
      </p:sp>
      <p:sp>
        <p:nvSpPr>
          <p:cNvPr id="336" name="Google Shape;336;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42c523f163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42c523f163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Before we dive any deeper, I want to make a point about language here</a:t>
            </a:r>
            <a:r>
              <a:rPr lang="en-US"/>
              <a:t>—</a:t>
            </a:r>
            <a:endParaRPr/>
          </a:p>
          <a:p>
            <a:pPr marL="174708" lvl="0" indent="-174708" algn="l" rtl="0">
              <a:spcBef>
                <a:spcPts val="0"/>
              </a:spcBef>
              <a:spcAft>
                <a:spcPts val="0"/>
              </a:spcAft>
              <a:buClr>
                <a:schemeClr val="dk1"/>
              </a:buClr>
              <a:buSzPts val="1200"/>
              <a:buFont typeface="Arial"/>
              <a:buChar char="•"/>
            </a:pPr>
            <a:r>
              <a:rPr lang="en-US"/>
              <a:t>Great fire of Baltimore, 1904</a:t>
            </a:r>
            <a:endParaRPr/>
          </a:p>
          <a:p>
            <a:pPr marL="174708" lvl="0" indent="-174708" algn="l" rtl="0">
              <a:spcBef>
                <a:spcPts val="0"/>
              </a:spcBef>
              <a:spcAft>
                <a:spcPts val="0"/>
              </a:spcAft>
              <a:buClr>
                <a:schemeClr val="dk1"/>
              </a:buClr>
              <a:buSzPts val="1200"/>
              <a:buFont typeface="Arial"/>
              <a:buChar char="•"/>
            </a:pPr>
            <a:r>
              <a:rPr lang="en-US"/>
              <a:t>At this point, cities in the northeast were close enough together that they had built connections, so when this fire broke out in Baltimore, fire engines (horse drawn carriages) from New York, Philadelphia, D.C., and other cities all showed up to help fight the fire. But they didn’t take into account one thing…</a:t>
            </a:r>
            <a:endParaRPr/>
          </a:p>
          <a:p>
            <a:pPr marL="174708" lvl="0" indent="-174708" algn="l" rtl="0">
              <a:spcBef>
                <a:spcPts val="0"/>
              </a:spcBef>
              <a:spcAft>
                <a:spcPts val="0"/>
              </a:spcAft>
              <a:buClr>
                <a:schemeClr val="dk1"/>
              </a:buClr>
              <a:buSzPts val="1200"/>
              <a:buFont typeface="Arial"/>
              <a:buChar char="•"/>
            </a:pPr>
            <a:r>
              <a:rPr lang="en-US"/>
              <a:t>The hose hookups from the cities outside Baltimore were all different and didn’t fit the hydrant connections in Baltimore</a:t>
            </a:r>
            <a:endParaRPr/>
          </a:p>
          <a:p>
            <a:pPr marL="174708" lvl="0" indent="-174708" algn="l" rtl="0">
              <a:spcBef>
                <a:spcPts val="0"/>
              </a:spcBef>
              <a:spcAft>
                <a:spcPts val="0"/>
              </a:spcAft>
              <a:buClr>
                <a:schemeClr val="dk1"/>
              </a:buClr>
              <a:buSzPts val="1200"/>
              <a:buFont typeface="Arial"/>
              <a:buChar char="•"/>
            </a:pPr>
            <a:r>
              <a:rPr lang="en-US"/>
              <a:t>Good thing is that this helped the US develop a standard hose/hydrant hookup, but point is that even with seemingly open lines of communication that had been developed, there wasn’t clear translation here. And this often happens in work around population well-being.</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174708" lvl="0" indent="-174708" algn="l" rtl="0">
              <a:spcBef>
                <a:spcPts val="0"/>
              </a:spcBef>
              <a:spcAft>
                <a:spcPts val="0"/>
              </a:spcAft>
              <a:buClr>
                <a:schemeClr val="dk1"/>
              </a:buClr>
              <a:buSzPts val="1200"/>
              <a:buFont typeface="Arial"/>
              <a:buChar char="•"/>
            </a:pPr>
            <a:r>
              <a:rPr lang="en-US"/>
              <a:t>We use Mark Friedman’s language, but really all that’s important here is that you are using a language that is consistent and brings a common understanding to everyone in your organization or network. </a:t>
            </a:r>
            <a:endParaRPr/>
          </a:p>
          <a:p>
            <a:pPr marL="174708" lvl="0" indent="-174708" algn="l" rtl="0">
              <a:spcBef>
                <a:spcPts val="0"/>
              </a:spcBef>
              <a:spcAft>
                <a:spcPts val="0"/>
              </a:spcAft>
              <a:buClr>
                <a:schemeClr val="dk1"/>
              </a:buClr>
              <a:buSzPts val="1200"/>
              <a:buFont typeface="Arial"/>
              <a:buChar char="•"/>
            </a:pPr>
            <a:r>
              <a:rPr lang="en-US"/>
              <a:t>Most important is that the language you use works for you and your context and helps people distinguish between these different levels of accountability and how you are measuring them. </a:t>
            </a:r>
            <a:endParaRPr/>
          </a:p>
          <a:p>
            <a:pPr marL="0" lvl="0" indent="0" algn="l" rtl="0">
              <a:spcBef>
                <a:spcPts val="0"/>
              </a:spcBef>
              <a:spcAft>
                <a:spcPts val="0"/>
              </a:spcAft>
              <a:buNone/>
            </a:pPr>
            <a:endParaRPr/>
          </a:p>
        </p:txBody>
      </p:sp>
      <p:sp>
        <p:nvSpPr>
          <p:cNvPr id="379" name="Google Shape;379;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1200">
                <a:solidFill>
                  <a:schemeClr val="tx1"/>
                </a:solidFill>
                <a:latin typeface="Arial" charset="0"/>
                <a:ea typeface="ＭＳ Ｐゴシック" charset="0"/>
                <a:cs typeface="ＭＳ Ｐゴシック" charset="0"/>
              </a:defRPr>
            </a:lvl1pPr>
            <a:lvl2pPr marL="38652428" indent="-38186541">
              <a:defRPr kumimoji="1" sz="1200">
                <a:solidFill>
                  <a:schemeClr val="tx1"/>
                </a:solidFill>
                <a:latin typeface="Arial" charset="0"/>
                <a:ea typeface="ＭＳ Ｐゴシック" charset="0"/>
              </a:defRPr>
            </a:lvl2pPr>
            <a:lvl3pPr marL="1164717" indent="-232943">
              <a:defRPr kumimoji="1" sz="1200">
                <a:solidFill>
                  <a:schemeClr val="tx1"/>
                </a:solidFill>
                <a:latin typeface="Arial" charset="0"/>
                <a:ea typeface="ＭＳ Ｐゴシック" charset="0"/>
              </a:defRPr>
            </a:lvl3pPr>
            <a:lvl4pPr marL="1630604" indent="-232943">
              <a:defRPr kumimoji="1" sz="1200">
                <a:solidFill>
                  <a:schemeClr val="tx1"/>
                </a:solidFill>
                <a:latin typeface="Arial" charset="0"/>
                <a:ea typeface="ＭＳ Ｐゴシック" charset="0"/>
              </a:defRPr>
            </a:lvl4pPr>
            <a:lvl5pPr marL="2096491" indent="-232943">
              <a:defRPr kumimoji="1" sz="1200">
                <a:solidFill>
                  <a:schemeClr val="tx1"/>
                </a:solidFill>
                <a:latin typeface="Arial" charset="0"/>
                <a:ea typeface="ＭＳ Ｐゴシック" charset="0"/>
              </a:defRPr>
            </a:lvl5pPr>
            <a:lvl6pPr marL="2562377" indent="-232943" eaLnBrk="0" fontAlgn="base" hangingPunct="0">
              <a:spcBef>
                <a:spcPct val="30000"/>
              </a:spcBef>
              <a:spcAft>
                <a:spcPct val="0"/>
              </a:spcAft>
              <a:defRPr kumimoji="1" sz="1200">
                <a:solidFill>
                  <a:schemeClr val="tx1"/>
                </a:solidFill>
                <a:latin typeface="Arial" charset="0"/>
                <a:ea typeface="ＭＳ Ｐゴシック" charset="0"/>
              </a:defRPr>
            </a:lvl6pPr>
            <a:lvl7pPr marL="3028264" indent="-232943" eaLnBrk="0" fontAlgn="base" hangingPunct="0">
              <a:spcBef>
                <a:spcPct val="30000"/>
              </a:spcBef>
              <a:spcAft>
                <a:spcPct val="0"/>
              </a:spcAft>
              <a:defRPr kumimoji="1" sz="1200">
                <a:solidFill>
                  <a:schemeClr val="tx1"/>
                </a:solidFill>
                <a:latin typeface="Arial" charset="0"/>
                <a:ea typeface="ＭＳ Ｐゴシック" charset="0"/>
              </a:defRPr>
            </a:lvl7pPr>
            <a:lvl8pPr marL="3494151" indent="-232943" eaLnBrk="0" fontAlgn="base" hangingPunct="0">
              <a:spcBef>
                <a:spcPct val="30000"/>
              </a:spcBef>
              <a:spcAft>
                <a:spcPct val="0"/>
              </a:spcAft>
              <a:defRPr kumimoji="1" sz="1200">
                <a:solidFill>
                  <a:schemeClr val="tx1"/>
                </a:solidFill>
                <a:latin typeface="Arial" charset="0"/>
                <a:ea typeface="ＭＳ Ｐゴシック" charset="0"/>
              </a:defRPr>
            </a:lvl8pPr>
            <a:lvl9pPr marL="3960038" indent="-232943" eaLnBrk="0" fontAlgn="base" hangingPunct="0">
              <a:spcBef>
                <a:spcPct val="30000"/>
              </a:spcBef>
              <a:spcAft>
                <a:spcPct val="0"/>
              </a:spcAft>
              <a:defRPr kumimoji="1" sz="1200">
                <a:solidFill>
                  <a:schemeClr val="tx1"/>
                </a:solidFill>
                <a:latin typeface="Arial" charset="0"/>
                <a:ea typeface="ＭＳ Ｐゴシック" charset="0"/>
              </a:defRPr>
            </a:lvl9pPr>
          </a:lstStyle>
          <a:p>
            <a:fld id="{68DBABE5-26A4-7C46-AD1D-AE664ED510AE}" type="slidenum">
              <a:rPr kumimoji="0" lang="en-US">
                <a:latin typeface="Times New Roman" charset="0"/>
              </a:rPr>
              <a:pPr/>
              <a:t>32</a:t>
            </a:fld>
            <a:endParaRPr kumimoji="0" lang="en-US">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31774">
              <a:defRPr/>
            </a:pPr>
            <a:r>
              <a:rPr lang="en-US" sz="1000">
                <a:ea typeface="ＭＳ Ｐゴシック" charset="0"/>
              </a:rPr>
              <a:t>Let’s start with some key definitions…</a:t>
            </a:r>
          </a:p>
          <a:p>
            <a:pPr defTabSz="931774">
              <a:defRPr/>
            </a:pPr>
            <a:r>
              <a:rPr lang="en-US" sz="1000">
                <a:ea typeface="ＭＳ Ｐゴシック" charset="0"/>
              </a:rPr>
              <a:t>So breaking down these levels of accountability…</a:t>
            </a:r>
          </a:p>
          <a:p>
            <a:pPr defTabSz="931774">
              <a:defRPr/>
            </a:pPr>
            <a:endParaRPr lang="en-US" sz="1000">
              <a:ea typeface="ＭＳ Ｐゴシック" charset="0"/>
            </a:endParaRPr>
          </a:p>
          <a:p>
            <a:pPr defTabSz="931774">
              <a:defRPr/>
            </a:pPr>
            <a:r>
              <a:rPr lang="en-US" sz="1000" u="sng">
                <a:ea typeface="ＭＳ Ｐゴシック" charset="0"/>
              </a:rPr>
              <a:t>At the HIGHEST LEVEL on </a:t>
            </a:r>
            <a:r>
              <a:rPr lang="en-US" sz="1000" b="1" u="sng">
                <a:ea typeface="ＭＳ Ｐゴシック" charset="0"/>
              </a:rPr>
              <a:t>the population accountability level</a:t>
            </a:r>
            <a:r>
              <a:rPr lang="en-US" sz="1000" u="sng">
                <a:ea typeface="ＭＳ Ｐゴシック" charset="0"/>
              </a:rPr>
              <a:t>, we have </a:t>
            </a:r>
            <a:r>
              <a:rPr lang="en-US" sz="1000" b="1" u="sng">
                <a:ea typeface="ＭＳ Ｐゴシック" charset="0"/>
              </a:rPr>
              <a:t>RESULTS</a:t>
            </a:r>
            <a:r>
              <a:rPr lang="en-US" sz="1000" u="sng">
                <a:ea typeface="ＭＳ Ｐゴシック" charset="0"/>
              </a:rPr>
              <a:t>…..</a:t>
            </a:r>
          </a:p>
          <a:p>
            <a:pPr defTabSz="931774">
              <a:defRPr/>
            </a:pPr>
            <a:r>
              <a:rPr lang="en-US" sz="1000">
                <a:ea typeface="ＭＳ Ｐゴシック" charset="0"/>
              </a:rPr>
              <a:t>On the population level, which you will remember is concerned with whole populations, we call a result a condition of well-being…</a:t>
            </a:r>
          </a:p>
          <a:p>
            <a:pPr eaLnBrk="1" hangingPunct="1"/>
            <a:endParaRPr lang="en-US" sz="1000">
              <a:ea typeface="ＭＳ Ｐゴシック" charset="0"/>
            </a:endParaRPr>
          </a:p>
          <a:p>
            <a:pPr eaLnBrk="1" hangingPunct="1"/>
            <a:r>
              <a:rPr lang="en-US" sz="1000" b="1" u="sng">
                <a:solidFill>
                  <a:srgbClr val="FF00FF"/>
                </a:solidFill>
                <a:ea typeface="ＭＳ Ｐゴシック" charset="0"/>
              </a:rPr>
              <a:t>Indicators</a:t>
            </a:r>
            <a:r>
              <a:rPr lang="en-US" sz="1000" u="sng">
                <a:solidFill>
                  <a:srgbClr val="FF00FF"/>
                </a:solidFill>
                <a:ea typeface="ＭＳ Ｐゴシック" charset="0"/>
              </a:rPr>
              <a:t> </a:t>
            </a:r>
            <a:r>
              <a:rPr lang="en-US" sz="1000">
                <a:solidFill>
                  <a:srgbClr val="FF00FF"/>
                </a:solidFill>
                <a:ea typeface="ＭＳ Ｐゴシック" charset="0"/>
              </a:rPr>
              <a:t>are measures which help quantify the achievement of a result.</a:t>
            </a:r>
            <a:r>
              <a:rPr lang="en-US" sz="1000">
                <a:ea typeface="ＭＳ Ｐゴシック" charset="0"/>
              </a:rPr>
              <a:t> So, for example, the rate of low-</a:t>
            </a:r>
            <a:r>
              <a:rPr lang="en-US" sz="1000" err="1">
                <a:ea typeface="ＭＳ Ｐゴシック" charset="0"/>
              </a:rPr>
              <a:t>birthweight</a:t>
            </a:r>
            <a:r>
              <a:rPr lang="en-US" sz="1000">
                <a:ea typeface="ＭＳ Ｐゴシック" charset="0"/>
              </a:rPr>
              <a:t> babies helps quantify whether we're getting healthy births or not…</a:t>
            </a:r>
          </a:p>
          <a:p>
            <a:pPr eaLnBrk="1" hangingPunct="1"/>
            <a:endParaRPr lang="en-US" sz="1000">
              <a:ea typeface="ＭＳ Ｐゴシック" charset="0"/>
            </a:endParaRPr>
          </a:p>
          <a:p>
            <a:pPr eaLnBrk="1" hangingPunct="1"/>
            <a:r>
              <a:rPr lang="en-US" sz="1000" b="1" u="sng">
                <a:solidFill>
                  <a:srgbClr val="FF00FF"/>
                </a:solidFill>
                <a:ea typeface="ＭＳ Ｐゴシック" charset="0"/>
              </a:rPr>
              <a:t>Performance Measures</a:t>
            </a:r>
            <a:r>
              <a:rPr lang="en-US" sz="1000" b="1">
                <a:solidFill>
                  <a:srgbClr val="FF00FF"/>
                </a:solidFill>
                <a:ea typeface="ＭＳ Ｐゴシック" charset="0"/>
              </a:rPr>
              <a:t> </a:t>
            </a:r>
            <a:r>
              <a:rPr lang="en-US" sz="1000">
                <a:solidFill>
                  <a:srgbClr val="FF00FF"/>
                </a:solidFill>
                <a:ea typeface="ＭＳ Ｐゴシック" charset="0"/>
              </a:rPr>
              <a:t>are measures of how well public and private programs and agencies are working</a:t>
            </a:r>
            <a:r>
              <a:rPr lang="en-US" sz="1000" i="1">
                <a:solidFill>
                  <a:srgbClr val="FF00FF"/>
                </a:solidFill>
                <a:ea typeface="ＭＳ Ｐゴシック" charset="0"/>
              </a:rPr>
              <a:t>.</a:t>
            </a:r>
            <a:r>
              <a:rPr lang="en-US" sz="1000">
                <a:ea typeface="ＭＳ Ｐゴシック" charset="0"/>
              </a:rPr>
              <a:t> The most important performance measures tell us whether the clients or customers of the service are better off. Remember, this is only for the clients you may serve (for a council this could be complex, and we’ll talk about this later)</a:t>
            </a:r>
          </a:p>
          <a:p>
            <a:pPr eaLnBrk="1" hangingPunct="1"/>
            <a:endParaRPr lang="en-US" sz="1000">
              <a:ea typeface="ＭＳ Ｐゴシック" charset="0"/>
            </a:endParaRPr>
          </a:p>
          <a:p>
            <a:pPr eaLnBrk="1" hangingPunct="1"/>
            <a:r>
              <a:rPr lang="en-US" sz="1000">
                <a:ea typeface="ＭＳ Ｐゴシック" charset="0"/>
              </a:rPr>
              <a:t>If you’re a hospital and one of your results is healthy babies and % of low birthweight babies in your community is your indicator, what might a good performance measure be? (i.e. your own hospital’s rate of low birthweight babies, # of parents served by prenatal classes, etc.)</a:t>
            </a:r>
          </a:p>
          <a:p>
            <a:pPr eaLnBrk="1" hangingPunct="1"/>
            <a:endParaRPr lang="en-US" sz="1000">
              <a:ea typeface="ＭＳ Ｐゴシック" charset="0"/>
            </a:endParaRPr>
          </a:p>
          <a:p>
            <a:pPr eaLnBrk="1" hangingPunct="1"/>
            <a:r>
              <a:rPr lang="en-US" sz="1000" b="1">
                <a:ea typeface="ＭＳ Ｐゴシック" charset="0"/>
              </a:rPr>
              <a:t>The principal distinction here is between </a:t>
            </a:r>
            <a:r>
              <a:rPr lang="en-US" sz="1000" b="1" i="1">
                <a:solidFill>
                  <a:srgbClr val="FF00FF"/>
                </a:solidFill>
                <a:ea typeface="ＭＳ Ｐゴシック" charset="0"/>
              </a:rPr>
              <a:t>ends and means</a:t>
            </a:r>
            <a:r>
              <a:rPr lang="en-US" sz="1000">
                <a:solidFill>
                  <a:srgbClr val="FF00FF"/>
                </a:solidFill>
                <a:ea typeface="ＭＳ Ｐゴシック" charset="0"/>
              </a:rPr>
              <a:t>.</a:t>
            </a:r>
            <a:r>
              <a:rPr lang="en-US" sz="1000">
                <a:ea typeface="ＭＳ Ｐゴシック" charset="0"/>
              </a:rPr>
              <a:t> </a:t>
            </a:r>
            <a:r>
              <a:rPr lang="en-US" sz="1000" u="sng">
                <a:ea typeface="ＭＳ Ｐゴシック" charset="0"/>
              </a:rPr>
              <a:t>Results and indicators are about the ends </a:t>
            </a:r>
            <a:r>
              <a:rPr lang="en-US" sz="1000">
                <a:ea typeface="ＭＳ Ｐゴシック" charset="0"/>
              </a:rPr>
              <a:t>we want for children and families. And strategies and </a:t>
            </a:r>
            <a:r>
              <a:rPr lang="en-US" sz="1000" u="sng">
                <a:ea typeface="ＭＳ Ｐゴシック" charset="0"/>
              </a:rPr>
              <a:t>performance measures are about the means to get there. </a:t>
            </a:r>
            <a:endParaRPr lang="en-US" sz="1000" b="1">
              <a:solidFill>
                <a:srgbClr val="0000FF"/>
              </a:solidFill>
              <a:ea typeface="ＭＳ Ｐゴシック" charset="0"/>
            </a:endParaRPr>
          </a:p>
          <a:p>
            <a:pPr algn="ctr" eaLnBrk="1" hangingPunct="1"/>
            <a:endParaRPr lang="en-US" b="1">
              <a:solidFill>
                <a:srgbClr val="0000FF"/>
              </a:solidFill>
              <a:ea typeface="ＭＳ Ｐゴシック" charset="0"/>
            </a:endParaRPr>
          </a:p>
          <a:p>
            <a:pPr eaLnBrk="1" hangingPunct="1"/>
            <a:endParaRPr lang="en-US">
              <a:ea typeface="ＭＳ Ｐゴシック" charset="0"/>
            </a:endParaRPr>
          </a:p>
          <a:p>
            <a:pPr eaLnBrk="1" hangingPunct="1"/>
            <a:r>
              <a:rPr lang="en-US">
                <a:ea typeface="ＭＳ Ｐゴシック" charset="0"/>
              </a:rPr>
              <a:t>CFF:</a:t>
            </a:r>
            <a:r>
              <a:rPr lang="en-US" baseline="0">
                <a:ea typeface="ＭＳ Ｐゴシック" charset="0"/>
              </a:rPr>
              <a:t> Already have Performance Measures in place, all working on SDOH’s—working to track their impact connected to clientele, but this can help us visualize and understand how your work at the Performance Level can connect to a bigger, shared result or outcome – that is how Collective Impact can fit in.</a:t>
            </a:r>
            <a:endParaRPr lang="en-US">
              <a:ea typeface="ＭＳ Ｐゴシック" charset="0"/>
            </a:endParaRPr>
          </a:p>
          <a:p>
            <a:pPr eaLnBrk="1" hangingPunct="1"/>
            <a:r>
              <a:rPr lang="en-US" b="1">
                <a:ea typeface="ＭＳ Ｐゴシック" charset="0"/>
              </a:rPr>
              <a:t>  </a:t>
            </a:r>
          </a:p>
          <a:p>
            <a:pPr eaLnBrk="1" hangingPunct="1"/>
            <a:endParaRPr lang="en-US">
              <a:ea typeface="ＭＳ Ｐゴシック" charset="0"/>
            </a:endParaRPr>
          </a:p>
        </p:txBody>
      </p:sp>
    </p:spTree>
    <p:extLst>
      <p:ext uri="{BB962C8B-B14F-4D97-AF65-F5344CB8AC3E}">
        <p14:creationId xmlns:p14="http://schemas.microsoft.com/office/powerpoint/2010/main" val="19986829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a:t>When</a:t>
            </a:r>
            <a:r>
              <a:rPr lang="en-US" baseline="0"/>
              <a:t> there’s confusion about a particular term, always go back to what the original idea is (i.e. is this a condition of wellbeing or is it a measure, strategy? Etc.)</a:t>
            </a:r>
          </a:p>
          <a:p>
            <a:pPr marL="174708" indent="-174708">
              <a:buFont typeface="Arial" panose="020B0604020202020204" pitchFamily="34" charset="0"/>
              <a:buChar char="•"/>
            </a:pPr>
            <a:r>
              <a:rPr lang="en-US" baseline="0"/>
              <a:t>Brainstorm: when we say the term RESULT, what are other terms people often use to distinguish? How can they be easily misinterpreted?</a:t>
            </a:r>
            <a:endParaRPr lang="en-US"/>
          </a:p>
        </p:txBody>
      </p:sp>
      <p:sp>
        <p:nvSpPr>
          <p:cNvPr id="4" name="Slide Number Placeholder 3"/>
          <p:cNvSpPr>
            <a:spLocks noGrp="1"/>
          </p:cNvSpPr>
          <p:nvPr>
            <p:ph type="sldNum" sz="quarter" idx="10"/>
          </p:nvPr>
        </p:nvSpPr>
        <p:spPr/>
        <p:txBody>
          <a:bodyPr/>
          <a:lstStyle/>
          <a:p>
            <a:fld id="{27041D89-F508-418A-BB43-3F19AD9C640C}" type="slidenum">
              <a:rPr lang="en-US" smtClean="0"/>
              <a:t>33</a:t>
            </a:fld>
            <a:endParaRPr lang="en-US"/>
          </a:p>
        </p:txBody>
      </p:sp>
    </p:spTree>
    <p:extLst>
      <p:ext uri="{BB962C8B-B14F-4D97-AF65-F5344CB8AC3E}">
        <p14:creationId xmlns:p14="http://schemas.microsoft.com/office/powerpoint/2010/main" val="37740189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marR="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Group</a:t>
            </a:r>
            <a:r>
              <a:rPr lang="en-US" baseline="0"/>
              <a:t> discussion: talk in groups for just a few minutes about the language you use for each of these ideas at your organization. You can fill things in on your worksheet</a:t>
            </a:r>
            <a:endParaRPr lang="en-US"/>
          </a:p>
          <a:p>
            <a:pPr marL="174708" marR="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When</a:t>
            </a:r>
            <a:r>
              <a:rPr lang="en-US" baseline="0"/>
              <a:t> there’s confusion about a particular term, always go back to what the original idea is (i.e. is this a condition of wellbeing or is it a measure, strategy? Etc.)</a:t>
            </a:r>
          </a:p>
          <a:p>
            <a:pPr marL="631908" marR="0" lvl="1"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t>This has really helped us when it comes to supporting groups to do things like create a logic model or develop a plan of activities. Ensuring everyone is on the same page with what you’re talking about is key.</a:t>
            </a:r>
          </a:p>
          <a:p>
            <a:pPr marL="174708" marR="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t>For our purposes today, we’ll use RBA language.</a:t>
            </a:r>
            <a:endParaRPr lang="en-US"/>
          </a:p>
          <a:p>
            <a:pPr marL="174708" indent="-174708">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27041D89-F508-418A-BB43-3F19AD9C640C}"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6693696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EE829F-C918-4081-84F5-F70CBAFEEF20}" type="slidenum">
              <a:rPr lang="en-US" smtClean="0"/>
              <a:t>35</a:t>
            </a:fld>
            <a:endParaRPr lang="en-US"/>
          </a:p>
        </p:txBody>
      </p:sp>
    </p:spTree>
    <p:extLst>
      <p:ext uri="{BB962C8B-B14F-4D97-AF65-F5344CB8AC3E}">
        <p14:creationId xmlns:p14="http://schemas.microsoft.com/office/powerpoint/2010/main" val="6398862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u="none">
                <a:ea typeface="ＭＳ Ｐゴシック" charset="0"/>
              </a:rPr>
              <a:t>A</a:t>
            </a:r>
            <a:r>
              <a:rPr lang="en-US" u="none" baseline="0">
                <a:ea typeface="ＭＳ Ｐゴシック" charset="0"/>
              </a:rPr>
              <a:t> core part of </a:t>
            </a:r>
            <a:r>
              <a:rPr lang="en-US" u="none">
                <a:ea typeface="ＭＳ Ｐゴシック" charset="0"/>
              </a:rPr>
              <a:t>RBA</a:t>
            </a:r>
            <a:r>
              <a:rPr lang="en-US" u="none" baseline="0">
                <a:ea typeface="ＭＳ Ｐゴシック" charset="0"/>
              </a:rPr>
              <a:t> is distinguishing between two levels of accountability….</a:t>
            </a:r>
            <a:endParaRPr lang="en-US" u="none">
              <a:ea typeface="ＭＳ Ｐゴシック" charset="0"/>
            </a:endParaRPr>
          </a:p>
          <a:p>
            <a:pPr eaLnBrk="1" hangingPunct="1"/>
            <a:r>
              <a:rPr lang="en-US" baseline="0">
                <a:ea typeface="ＭＳ Ｐゴシック" charset="0"/>
              </a:rPr>
              <a:t> </a:t>
            </a:r>
            <a:r>
              <a:rPr lang="en-US">
                <a:ea typeface="ＭＳ Ｐゴシック" charset="0"/>
              </a:rPr>
              <a:t> </a:t>
            </a:r>
          </a:p>
          <a:p>
            <a:pPr eaLnBrk="1" hangingPunct="1"/>
            <a:r>
              <a:rPr lang="en-US" u="sng">
                <a:ea typeface="ＭＳ Ｐゴシック" charset="0"/>
              </a:rPr>
              <a:t>Accountability for whole populations</a:t>
            </a:r>
            <a:r>
              <a:rPr lang="en-US">
                <a:ea typeface="ＭＳ Ｐゴシック" charset="0"/>
              </a:rPr>
              <a:t>, like all children in Los Angeles, all elders in Chicago, all residents of North Carolina. This first kind of accountability </a:t>
            </a:r>
            <a:r>
              <a:rPr lang="en-US" b="1">
                <a:ea typeface="ＭＳ Ｐゴシック" charset="0"/>
              </a:rPr>
              <a:t>is not the responsibility of any one agency or program. </a:t>
            </a:r>
          </a:p>
          <a:p>
            <a:pPr eaLnBrk="1" hangingPunct="1"/>
            <a:endParaRPr lang="en-US" u="sng">
              <a:ea typeface="ＭＳ Ｐゴシック" charset="0"/>
            </a:endParaRPr>
          </a:p>
          <a:p>
            <a:pPr eaLnBrk="1" hangingPunct="1"/>
            <a:r>
              <a:rPr lang="en-US" u="sng">
                <a:ea typeface="ＭＳ Ｐゴシック" charset="0"/>
              </a:rPr>
              <a:t>Performance Accountability</a:t>
            </a:r>
            <a:r>
              <a:rPr lang="en-US">
                <a:ea typeface="ＭＳ Ｐゴシック" charset="0"/>
              </a:rPr>
              <a:t>, is about the wellbeing of the client’s you serve . It’s about the programs and services we provide, and our role as managers, making sure our programs are working as well as possible. </a:t>
            </a:r>
          </a:p>
          <a:p>
            <a:pPr eaLnBrk="1" hangingPunct="1"/>
            <a:endParaRPr lang="en-US">
              <a:ea typeface="ＭＳ Ｐゴシック" charset="0"/>
            </a:endParaRPr>
          </a:p>
          <a:p>
            <a:pPr eaLnBrk="1" hangingPunct="1"/>
            <a:r>
              <a:rPr lang="en-US">
                <a:ea typeface="ＭＳ Ｐゴシック" charset="0"/>
              </a:rPr>
              <a:t>These are two profoundly different kinds of accountability</a:t>
            </a:r>
          </a:p>
        </p:txBody>
      </p:sp>
      <p:sp>
        <p:nvSpPr>
          <p:cNvPr id="4" name="Slide Number Placeholder 3"/>
          <p:cNvSpPr>
            <a:spLocks noGrp="1"/>
          </p:cNvSpPr>
          <p:nvPr>
            <p:ph type="sldNum" sz="quarter" idx="10"/>
          </p:nvPr>
        </p:nvSpPr>
        <p:spPr/>
        <p:txBody>
          <a:bodyPr/>
          <a:lstStyle/>
          <a:p>
            <a:fld id="{27041D89-F508-418A-BB43-3F19AD9C640C}" type="slidenum">
              <a:rPr lang="en-US" smtClean="0"/>
              <a:t>36</a:t>
            </a:fld>
            <a:endParaRPr lang="en-US"/>
          </a:p>
        </p:txBody>
      </p:sp>
    </p:spTree>
    <p:extLst>
      <p:ext uri="{BB962C8B-B14F-4D97-AF65-F5344CB8AC3E}">
        <p14:creationId xmlns:p14="http://schemas.microsoft.com/office/powerpoint/2010/main" val="32528396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1200">
                <a:solidFill>
                  <a:schemeClr val="tx1"/>
                </a:solidFill>
                <a:latin typeface="Arial" charset="0"/>
                <a:ea typeface="ＭＳ Ｐゴシック" charset="0"/>
                <a:cs typeface="ＭＳ Ｐゴシック" charset="0"/>
              </a:defRPr>
            </a:lvl1pPr>
            <a:lvl2pPr marL="38652428" indent="-38186541">
              <a:defRPr kumimoji="1" sz="1200">
                <a:solidFill>
                  <a:schemeClr val="tx1"/>
                </a:solidFill>
                <a:latin typeface="Arial" charset="0"/>
                <a:ea typeface="ＭＳ Ｐゴシック" charset="0"/>
              </a:defRPr>
            </a:lvl2pPr>
            <a:lvl3pPr marL="1164717" indent="-232943">
              <a:defRPr kumimoji="1" sz="1200">
                <a:solidFill>
                  <a:schemeClr val="tx1"/>
                </a:solidFill>
                <a:latin typeface="Arial" charset="0"/>
                <a:ea typeface="ＭＳ Ｐゴシック" charset="0"/>
              </a:defRPr>
            </a:lvl3pPr>
            <a:lvl4pPr marL="1630604" indent="-232943">
              <a:defRPr kumimoji="1" sz="1200">
                <a:solidFill>
                  <a:schemeClr val="tx1"/>
                </a:solidFill>
                <a:latin typeface="Arial" charset="0"/>
                <a:ea typeface="ＭＳ Ｐゴシック" charset="0"/>
              </a:defRPr>
            </a:lvl4pPr>
            <a:lvl5pPr marL="2096491" indent="-232943">
              <a:defRPr kumimoji="1" sz="1200">
                <a:solidFill>
                  <a:schemeClr val="tx1"/>
                </a:solidFill>
                <a:latin typeface="Arial" charset="0"/>
                <a:ea typeface="ＭＳ Ｐゴシック" charset="0"/>
              </a:defRPr>
            </a:lvl5pPr>
            <a:lvl6pPr marL="2562377" indent="-232943" eaLnBrk="0" fontAlgn="base" hangingPunct="0">
              <a:spcBef>
                <a:spcPct val="30000"/>
              </a:spcBef>
              <a:spcAft>
                <a:spcPct val="0"/>
              </a:spcAft>
              <a:defRPr kumimoji="1" sz="1200">
                <a:solidFill>
                  <a:schemeClr val="tx1"/>
                </a:solidFill>
                <a:latin typeface="Arial" charset="0"/>
                <a:ea typeface="ＭＳ Ｐゴシック" charset="0"/>
              </a:defRPr>
            </a:lvl6pPr>
            <a:lvl7pPr marL="3028264" indent="-232943" eaLnBrk="0" fontAlgn="base" hangingPunct="0">
              <a:spcBef>
                <a:spcPct val="30000"/>
              </a:spcBef>
              <a:spcAft>
                <a:spcPct val="0"/>
              </a:spcAft>
              <a:defRPr kumimoji="1" sz="1200">
                <a:solidFill>
                  <a:schemeClr val="tx1"/>
                </a:solidFill>
                <a:latin typeface="Arial" charset="0"/>
                <a:ea typeface="ＭＳ Ｐゴシック" charset="0"/>
              </a:defRPr>
            </a:lvl7pPr>
            <a:lvl8pPr marL="3494151" indent="-232943" eaLnBrk="0" fontAlgn="base" hangingPunct="0">
              <a:spcBef>
                <a:spcPct val="30000"/>
              </a:spcBef>
              <a:spcAft>
                <a:spcPct val="0"/>
              </a:spcAft>
              <a:defRPr kumimoji="1" sz="1200">
                <a:solidFill>
                  <a:schemeClr val="tx1"/>
                </a:solidFill>
                <a:latin typeface="Arial" charset="0"/>
                <a:ea typeface="ＭＳ Ｐゴシック" charset="0"/>
              </a:defRPr>
            </a:lvl8pPr>
            <a:lvl9pPr marL="3960038" indent="-232943" eaLnBrk="0" fontAlgn="base" hangingPunct="0">
              <a:spcBef>
                <a:spcPct val="30000"/>
              </a:spcBef>
              <a:spcAft>
                <a:spcPct val="0"/>
              </a:spcAft>
              <a:defRPr kumimoji="1" sz="1200">
                <a:solidFill>
                  <a:schemeClr val="tx1"/>
                </a:solidFill>
                <a:latin typeface="Arial" charset="0"/>
                <a:ea typeface="ＭＳ Ｐゴシック" charset="0"/>
              </a:defRPr>
            </a:lvl9pPr>
          </a:lstStyle>
          <a:p>
            <a:fld id="{68DBABE5-26A4-7C46-AD1D-AE664ED510AE}" type="slidenum">
              <a:rPr kumimoji="0" lang="en-US">
                <a:latin typeface="Times New Roman" charset="0"/>
              </a:rPr>
              <a:pPr/>
              <a:t>37</a:t>
            </a:fld>
            <a:endParaRPr kumimoji="0" lang="en-US">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31774">
              <a:defRPr/>
            </a:pPr>
            <a:r>
              <a:rPr lang="en-US" sz="1000">
                <a:ea typeface="ＭＳ Ｐゴシック" charset="0"/>
              </a:rPr>
              <a:t>We’ll come back to this slide multiple</a:t>
            </a:r>
            <a:r>
              <a:rPr lang="en-US" sz="1000" baseline="0">
                <a:ea typeface="ＭＳ Ｐゴシック" charset="0"/>
              </a:rPr>
              <a:t> times today to just show where we are in the grand scheme. </a:t>
            </a:r>
          </a:p>
        </p:txBody>
      </p:sp>
    </p:spTree>
    <p:extLst>
      <p:ext uri="{BB962C8B-B14F-4D97-AF65-F5344CB8AC3E}">
        <p14:creationId xmlns:p14="http://schemas.microsoft.com/office/powerpoint/2010/main" val="22539612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041D89-F508-418A-BB43-3F19AD9C640C}" type="slidenum">
              <a:rPr lang="en-US" smtClean="0"/>
              <a:t>38</a:t>
            </a:fld>
            <a:endParaRPr lang="en-US"/>
          </a:p>
        </p:txBody>
      </p:sp>
    </p:spTree>
    <p:extLst>
      <p:ext uri="{BB962C8B-B14F-4D97-AF65-F5344CB8AC3E}">
        <p14:creationId xmlns:p14="http://schemas.microsoft.com/office/powerpoint/2010/main" val="23988468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jumping into figuring out what you are going to do, what programs and services you’ll provide. First, determine what the “ends” looks like - what are you trying to achieve. To what end are you doing this work for?? Establishing results and indicators will help you to get clear on this and to keep it top of mind. There are two questions that are</a:t>
            </a:r>
          </a:p>
          <a:p>
            <a:endParaRPr lang="en-US"/>
          </a:p>
          <a:p>
            <a:r>
              <a:rPr lang="en-US"/>
              <a:t>To determine results ask yourself ”what does success look like for the population”</a:t>
            </a:r>
            <a:r>
              <a:rPr lang="en-US" baseline="0"/>
              <a:t>. </a:t>
            </a:r>
            <a:r>
              <a:rPr lang="en-US"/>
              <a:t>This</a:t>
            </a:r>
            <a:r>
              <a:rPr lang="en-US" baseline="0"/>
              <a:t> is how we started this collaborative collective impact-based initiative in Prowers County. We asked the community, what would it take, what would it look like for every child to grow up healthy?</a:t>
            </a:r>
          </a:p>
          <a:p>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If the first question we ask ourselves is “what does success look like” for children and families in Southwest and from our answer we create our results. Then the second question we ask ourselves is “how will we know when we are successful?” “How can we quantifiable assess and continually track our progress toward achieving our results? The answer to that questions helps us determine our indicators.</a:t>
            </a:r>
            <a:br>
              <a:rPr lang="en-US" baseline="0"/>
            </a:br>
            <a:endParaRPr lang="en-US" baseline="0"/>
          </a:p>
          <a:p>
            <a:endParaRPr lang="en-US"/>
          </a:p>
        </p:txBody>
      </p:sp>
      <p:sp>
        <p:nvSpPr>
          <p:cNvPr id="4" name="Slide Number Placeholder 3"/>
          <p:cNvSpPr>
            <a:spLocks noGrp="1"/>
          </p:cNvSpPr>
          <p:nvPr>
            <p:ph type="sldNum" sz="quarter" idx="10"/>
          </p:nvPr>
        </p:nvSpPr>
        <p:spPr/>
        <p:txBody>
          <a:bodyPr/>
          <a:lstStyle/>
          <a:p>
            <a:fld id="{27041D89-F508-418A-BB43-3F19AD9C640C}" type="slidenum">
              <a:rPr lang="en-US" smtClean="0"/>
              <a:t>39</a:t>
            </a:fld>
            <a:endParaRPr lang="en-US"/>
          </a:p>
        </p:txBody>
      </p:sp>
    </p:spTree>
    <p:extLst>
      <p:ext uri="{BB962C8B-B14F-4D97-AF65-F5344CB8AC3E}">
        <p14:creationId xmlns:p14="http://schemas.microsoft.com/office/powerpoint/2010/main" val="6308792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EE829F-C918-4081-84F5-F70CBAFEEF20}" type="slidenum">
              <a:rPr lang="en-US" smtClean="0"/>
              <a:t>40</a:t>
            </a:fld>
            <a:endParaRPr lang="en-US"/>
          </a:p>
        </p:txBody>
      </p:sp>
    </p:spTree>
    <p:extLst>
      <p:ext uri="{BB962C8B-B14F-4D97-AF65-F5344CB8AC3E}">
        <p14:creationId xmlns:p14="http://schemas.microsoft.com/office/powerpoint/2010/main" val="2202263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4d98c2f99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4d98c2f99f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Top language from the LOI and bottom language from the project kick-off sheet. </a:t>
            </a:r>
            <a:endParaRPr/>
          </a:p>
        </p:txBody>
      </p:sp>
      <p:sp>
        <p:nvSpPr>
          <p:cNvPr id="151" name="Google Shape;151;g4d98c2f99f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could we alter the last</a:t>
            </a:r>
            <a:r>
              <a:rPr lang="en-US" baseline="0"/>
              <a:t> two to be stronger?</a:t>
            </a:r>
          </a:p>
          <a:p>
            <a:pPr marL="171450" indent="-171450">
              <a:buFont typeface="Arial" panose="020B0604020202020204" pitchFamily="34" charset="0"/>
              <a:buChar char="•"/>
            </a:pPr>
            <a:r>
              <a:rPr lang="en-US" baseline="0"/>
              <a:t>Consider highlighting how Results statements make look very different based on your needs and the population you serve</a:t>
            </a:r>
            <a:endParaRPr lang="en-US"/>
          </a:p>
        </p:txBody>
      </p:sp>
      <p:sp>
        <p:nvSpPr>
          <p:cNvPr id="4" name="Slide Number Placeholder 3"/>
          <p:cNvSpPr>
            <a:spLocks noGrp="1"/>
          </p:cNvSpPr>
          <p:nvPr>
            <p:ph type="sldNum" sz="quarter" idx="10"/>
          </p:nvPr>
        </p:nvSpPr>
        <p:spPr/>
        <p:txBody>
          <a:bodyPr/>
          <a:lstStyle/>
          <a:p>
            <a:fld id="{D2EE829F-C918-4081-84F5-F70CBAFEEF20}" type="slidenum">
              <a:rPr lang="en-US" smtClean="0"/>
              <a:t>41</a:t>
            </a:fld>
            <a:endParaRPr lang="en-US"/>
          </a:p>
        </p:txBody>
      </p:sp>
    </p:spTree>
    <p:extLst>
      <p:ext uri="{BB962C8B-B14F-4D97-AF65-F5344CB8AC3E}">
        <p14:creationId xmlns:p14="http://schemas.microsoft.com/office/powerpoint/2010/main" val="13612224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a:t>Can look</a:t>
            </a:r>
            <a:r>
              <a:rPr lang="en-US" baseline="0"/>
              <a:t> a little different depending on your approach</a:t>
            </a:r>
          </a:p>
          <a:p>
            <a:pPr marL="174708" indent="-174708">
              <a:buFont typeface="Arial" panose="020B0604020202020204" pitchFamily="34" charset="0"/>
              <a:buChar char="•"/>
            </a:pPr>
            <a:r>
              <a:rPr lang="en-US" baseline="0"/>
              <a:t>For example, Larimer has just one population-level result whereas the ECCP (a statewide network) has 4</a:t>
            </a:r>
          </a:p>
          <a:p>
            <a:pPr marL="174708" indent="-174708">
              <a:buFont typeface="Arial" panose="020B0604020202020204" pitchFamily="34" charset="0"/>
              <a:buChar char="•"/>
            </a:pPr>
            <a:r>
              <a:rPr lang="en-US" baseline="0"/>
              <a:t>You can see in Prowers they have ones that apply specifically to their population</a:t>
            </a:r>
          </a:p>
          <a:p>
            <a:pPr marL="174708" indent="-174708">
              <a:buFont typeface="Arial" panose="020B0604020202020204" pitchFamily="34" charset="0"/>
              <a:buChar char="•"/>
            </a:pPr>
            <a:endParaRPr lang="en-US" baseline="0"/>
          </a:p>
          <a:p>
            <a:pPr marL="174708" indent="-174708">
              <a:buFont typeface="Arial" panose="020B0604020202020204" pitchFamily="34" charset="0"/>
              <a:buChar char="•"/>
            </a:pPr>
            <a:r>
              <a:rPr lang="en-US" b="1" baseline="0"/>
              <a:t>Potential 15 minute activity: </a:t>
            </a:r>
            <a:r>
              <a:rPr lang="en-US" baseline="0"/>
              <a:t>think individually about what a Result statement might look like for your organization. </a:t>
            </a:r>
          </a:p>
          <a:p>
            <a:pPr marL="174708" indent="-174708">
              <a:buFont typeface="Arial" panose="020B0604020202020204" pitchFamily="34" charset="0"/>
              <a:buChar char="•"/>
            </a:pPr>
            <a:r>
              <a:rPr lang="en-US" baseline="0"/>
              <a:t>Share criteria of what a good Result statement is</a:t>
            </a:r>
          </a:p>
          <a:p>
            <a:pPr marL="174708" indent="-174708">
              <a:buFont typeface="Arial" panose="020B0604020202020204" pitchFamily="34" charset="0"/>
              <a:buChar char="•"/>
            </a:pPr>
            <a:r>
              <a:rPr lang="en-US" baseline="0"/>
              <a:t>Think-pair-share activity</a:t>
            </a:r>
          </a:p>
          <a:p>
            <a:pPr marL="174708" indent="-174708">
              <a:buFont typeface="Arial" panose="020B0604020202020204" pitchFamily="34" charset="0"/>
              <a:buChar char="•"/>
            </a:pPr>
            <a:r>
              <a:rPr lang="en-US" baseline="0"/>
              <a:t>Consider how results statements might connect/align with others?</a:t>
            </a:r>
          </a:p>
        </p:txBody>
      </p:sp>
      <p:sp>
        <p:nvSpPr>
          <p:cNvPr id="4" name="Slide Number Placeholder 3"/>
          <p:cNvSpPr>
            <a:spLocks noGrp="1"/>
          </p:cNvSpPr>
          <p:nvPr>
            <p:ph type="sldNum" sz="quarter" idx="10"/>
          </p:nvPr>
        </p:nvSpPr>
        <p:spPr/>
        <p:txBody>
          <a:bodyPr/>
          <a:lstStyle/>
          <a:p>
            <a:fld id="{27041D89-F508-418A-BB43-3F19AD9C640C}" type="slidenum">
              <a:rPr lang="en-US" smtClean="0"/>
              <a:t>42</a:t>
            </a:fld>
            <a:endParaRPr lang="en-US"/>
          </a:p>
        </p:txBody>
      </p:sp>
    </p:spTree>
    <p:extLst>
      <p:ext uri="{BB962C8B-B14F-4D97-AF65-F5344CB8AC3E}">
        <p14:creationId xmlns:p14="http://schemas.microsoft.com/office/powerpoint/2010/main" val="31099327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will give out handout here </a:t>
            </a:r>
            <a:endParaRPr/>
          </a:p>
        </p:txBody>
      </p:sp>
      <p:sp>
        <p:nvSpPr>
          <p:cNvPr id="426" name="Google Shape;426;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2" name="Google Shape;432;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89802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4d941c446e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4d941c446e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9" name="Google Shape;459;g4d941c446e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3" name="Google Shape;473;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dive into the nature of collaboration and collective impact, let’s be clear—this is a method of last resort.  Not all problems require this kind of extra layer of work.  Ralph Stacey, organizational theorist (https://en.wikipedia.org/wiki/Ralph_D._Stacey)     </a:t>
            </a:r>
            <a:endParaRPr/>
          </a:p>
        </p:txBody>
      </p:sp>
      <p:sp>
        <p:nvSpPr>
          <p:cNvPr id="176" name="Google Shape;17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 likes this photo but if you have a better idea or something more branded? I told him I would show you and go from there.</a:t>
            </a:r>
            <a:endParaRPr/>
          </a:p>
        </p:txBody>
      </p:sp>
      <p:sp>
        <p:nvSpPr>
          <p:cNvPr id="186" name="Google Shape;18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userDrawn="1"/>
        </p:nvSpPr>
        <p:spPr>
          <a:xfrm>
            <a:off x="1" y="4196626"/>
            <a:ext cx="12191999" cy="2661373"/>
          </a:xfrm>
          <a:prstGeom prst="rect">
            <a:avLst/>
          </a:prstGeom>
          <a:solidFill>
            <a:srgbClr val="6D7076"/>
          </a:solidFill>
          <a:ln>
            <a:solidFill>
              <a:srgbClr val="6D7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22300987-DC00-47B1-B315-8317B0F94518}" type="datetimeFigureOut">
              <a:rPr lang="en-US" smtClean="0"/>
              <a:pPr/>
              <a:t>1/24/2019</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B4815596-440B-46B9-9AAE-2FB927BBE95E}"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1885" y="694481"/>
            <a:ext cx="5494115" cy="1498395"/>
          </a:xfrm>
          <a:prstGeom prst="rect">
            <a:avLst/>
          </a:prstGeom>
        </p:spPr>
      </p:pic>
      <p:sp>
        <p:nvSpPr>
          <p:cNvPr id="2" name="Title 1"/>
          <p:cNvSpPr>
            <a:spLocks noGrp="1"/>
          </p:cNvSpPr>
          <p:nvPr>
            <p:ph type="ctrTitle"/>
          </p:nvPr>
        </p:nvSpPr>
        <p:spPr>
          <a:xfrm>
            <a:off x="1828800" y="4261940"/>
            <a:ext cx="9137072" cy="1005611"/>
          </a:xfrm>
        </p:spPr>
        <p:txBody>
          <a:bodyPr anchor="t">
            <a:normAutofit/>
          </a:bodyPr>
          <a:lstStyle>
            <a:lvl1pPr algn="r">
              <a:defRPr sz="44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821872" y="5528469"/>
            <a:ext cx="9144000" cy="1655762"/>
          </a:xfrm>
        </p:spPr>
        <p:txBody>
          <a:bodyPr/>
          <a:lstStyle>
            <a:lvl1pPr marL="0" indent="0" algn="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30992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10697"/>
            <a:ext cx="105156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2300987-DC00-47B1-B315-8317B0F94518}" type="datetimeFigureOut">
              <a:rPr lang="en-US" smtClean="0"/>
              <a:pPr/>
              <a:t>1/24/2019</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4815596-440B-46B9-9AAE-2FB927BBE95E}" type="slidenum">
              <a:rPr lang="en-US" smtClean="0"/>
              <a:pPr/>
              <a:t>‹#›</a:t>
            </a:fld>
            <a:endParaRPr lang="en-US"/>
          </a:p>
        </p:txBody>
      </p:sp>
    </p:spTree>
    <p:extLst>
      <p:ext uri="{BB962C8B-B14F-4D97-AF65-F5344CB8AC3E}">
        <p14:creationId xmlns:p14="http://schemas.microsoft.com/office/powerpoint/2010/main" val="3740023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300987-DC00-47B1-B315-8317B0F94518}" type="datetimeFigureOut">
              <a:rPr lang="en-US" smtClean="0"/>
              <a:t>1/24/2019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815596-440B-46B9-9AAE-2FB927BBE95E}" type="slidenum">
              <a:rPr lang="en-US" smtClean="0"/>
              <a:t>‹#›</a:t>
            </a:fld>
            <a:endParaRPr lang="en-US"/>
          </a:p>
        </p:txBody>
      </p:sp>
    </p:spTree>
    <p:extLst>
      <p:ext uri="{BB962C8B-B14F-4D97-AF65-F5344CB8AC3E}">
        <p14:creationId xmlns:p14="http://schemas.microsoft.com/office/powerpoint/2010/main" val="3308474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ull Image BG">
  <p:cSld name="Full Image BG">
    <p:spTree>
      <p:nvGrpSpPr>
        <p:cNvPr id="1" name="Shape 60"/>
        <p:cNvGrpSpPr/>
        <p:nvPr/>
      </p:nvGrpSpPr>
      <p:grpSpPr>
        <a:xfrm>
          <a:off x="0" y="0"/>
          <a:ext cx="0" cy="0"/>
          <a:chOff x="0" y="0"/>
          <a:chExt cx="0" cy="0"/>
        </a:xfrm>
      </p:grpSpPr>
      <p:sp>
        <p:nvSpPr>
          <p:cNvPr id="61" name="Google Shape;61;p11"/>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58521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63304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4256" y="370114"/>
            <a:ext cx="9949543" cy="1320574"/>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1382485" y="1847850"/>
            <a:ext cx="9971314" cy="4351338"/>
          </a:xfrm>
        </p:spPr>
        <p:txBody>
          <a:bodyPr/>
          <a:lstStyle>
            <a:lvl1pPr>
              <a:defRPr>
                <a:latin typeface="Arial" panose="020B0604020202020204" pitchFamily="34" charset="0"/>
                <a:cs typeface="Arial" panose="020B0604020202020204" pitchFamily="34" charset="0"/>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300987-DC00-47B1-B315-8317B0F94518}" type="datetimeFigureOut">
              <a:rPr lang="en-US" smtClean="0"/>
              <a:t>1/24/2019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815596-440B-46B9-9AAE-2FB927BBE95E}" type="slidenum">
              <a:rPr lang="en-US" smtClean="0"/>
              <a:t>‹#›</a:t>
            </a:fld>
            <a:endParaRPr lang="en-US"/>
          </a:p>
        </p:txBody>
      </p:sp>
      <p:pic>
        <p:nvPicPr>
          <p:cNvPr id="7" name="Content Placeholder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2575" y="582281"/>
            <a:ext cx="891250" cy="891250"/>
          </a:xfrm>
          <a:prstGeom prst="rect">
            <a:avLst/>
          </a:prstGeom>
        </p:spPr>
      </p:pic>
      <p:cxnSp>
        <p:nvCxnSpPr>
          <p:cNvPr id="8" name="Straight Connector 7"/>
          <p:cNvCxnSpPr/>
          <p:nvPr userDrawn="1"/>
        </p:nvCxnSpPr>
        <p:spPr>
          <a:xfrm>
            <a:off x="-21082" y="1688923"/>
            <a:ext cx="12192000" cy="0"/>
          </a:xfrm>
          <a:prstGeom prst="line">
            <a:avLst/>
          </a:prstGeom>
          <a:ln w="25400">
            <a:solidFill>
              <a:srgbClr val="9DC0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8270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4562475"/>
            <a:ext cx="12198350" cy="1527175"/>
          </a:xfrm>
          <a:prstGeom prst="rect">
            <a:avLst/>
          </a:prstGeom>
          <a:solidFill>
            <a:srgbClr val="6D7076"/>
          </a:solidFill>
          <a:ln>
            <a:solidFill>
              <a:srgbClr val="6D7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2300987-DC00-47B1-B315-8317B0F94518}" type="datetimeFigureOut">
              <a:rPr lang="en-US" smtClean="0"/>
              <a:pPr/>
              <a:t>1/24/2019</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4815596-440B-46B9-9AAE-2FB927BBE95E}" type="slidenum">
              <a:rPr lang="en-US" smtClean="0"/>
              <a:pPr/>
              <a:t>‹#›</a:t>
            </a:fld>
            <a:endParaRPr lang="en-US"/>
          </a:p>
        </p:txBody>
      </p:sp>
    </p:spTree>
    <p:extLst>
      <p:ext uri="{BB962C8B-B14F-4D97-AF65-F5344CB8AC3E}">
        <p14:creationId xmlns:p14="http://schemas.microsoft.com/office/powerpoint/2010/main" val="2988797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83824" y="446314"/>
            <a:ext cx="10069975" cy="1244374"/>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2300987-DC00-47B1-B315-8317B0F94518}" type="datetimeFigureOut">
              <a:rPr lang="en-US" smtClean="0"/>
              <a:pPr/>
              <a:t>1/24/2019</a:t>
            </a:fld>
            <a:endParaRPr lang="en-US"/>
          </a:p>
        </p:txBody>
      </p:sp>
      <p:sp>
        <p:nvSpPr>
          <p:cNvPr id="6" name="Footer Placehold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4815596-440B-46B9-9AAE-2FB927BBE95E}" type="slidenum">
              <a:rPr lang="en-US" smtClean="0"/>
              <a:pPr/>
              <a:t>‹#›</a:t>
            </a:fld>
            <a:endParaRPr lang="en-US"/>
          </a:p>
        </p:txBody>
      </p:sp>
      <p:cxnSp>
        <p:nvCxnSpPr>
          <p:cNvPr id="8" name="Straight Connector 7"/>
          <p:cNvCxnSpPr/>
          <p:nvPr userDrawn="1"/>
        </p:nvCxnSpPr>
        <p:spPr>
          <a:xfrm>
            <a:off x="0" y="1690688"/>
            <a:ext cx="12192000" cy="0"/>
          </a:xfrm>
          <a:prstGeom prst="line">
            <a:avLst/>
          </a:prstGeom>
          <a:ln w="25400">
            <a:solidFill>
              <a:srgbClr val="9DC0C4"/>
            </a:solidFill>
          </a:ln>
        </p:spPr>
        <p:style>
          <a:lnRef idx="1">
            <a:schemeClr val="accent1"/>
          </a:lnRef>
          <a:fillRef idx="0">
            <a:schemeClr val="accent1"/>
          </a:fillRef>
          <a:effectRef idx="0">
            <a:schemeClr val="accent1"/>
          </a:effectRef>
          <a:fontRef idx="minor">
            <a:schemeClr val="tx1"/>
          </a:fontRef>
        </p:style>
      </p:cxnSp>
      <p:pic>
        <p:nvPicPr>
          <p:cNvPr id="9" name="Content Placeholder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2575" y="582281"/>
            <a:ext cx="891250" cy="891250"/>
          </a:xfrm>
          <a:prstGeom prst="rect">
            <a:avLst/>
          </a:prstGeom>
        </p:spPr>
      </p:pic>
    </p:spTree>
    <p:extLst>
      <p:ext uri="{BB962C8B-B14F-4D97-AF65-F5344CB8AC3E}">
        <p14:creationId xmlns:p14="http://schemas.microsoft.com/office/powerpoint/2010/main" val="2557259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60714" y="582281"/>
            <a:ext cx="9994674" cy="1108407"/>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2300987-DC00-47B1-B315-8317B0F94518}" type="datetimeFigureOut">
              <a:rPr lang="en-US" smtClean="0"/>
              <a:pPr/>
              <a:t>1/24/2019</a:t>
            </a:fld>
            <a:endParaRPr lang="en-US"/>
          </a:p>
        </p:txBody>
      </p:sp>
      <p:sp>
        <p:nvSpPr>
          <p:cNvPr id="8" name="Footer Placeholder 7"/>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4815596-440B-46B9-9AAE-2FB927BBE95E}" type="slidenum">
              <a:rPr lang="en-US" smtClean="0"/>
              <a:pPr/>
              <a:t>‹#›</a:t>
            </a:fld>
            <a:endParaRPr lang="en-US"/>
          </a:p>
        </p:txBody>
      </p:sp>
      <p:pic>
        <p:nvPicPr>
          <p:cNvPr id="10" name="Content Placeholder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2575" y="582281"/>
            <a:ext cx="891250" cy="891250"/>
          </a:xfrm>
          <a:prstGeom prst="rect">
            <a:avLst/>
          </a:prstGeom>
        </p:spPr>
      </p:pic>
      <p:cxnSp>
        <p:nvCxnSpPr>
          <p:cNvPr id="11" name="Straight Connector 10"/>
          <p:cNvCxnSpPr/>
          <p:nvPr userDrawn="1"/>
        </p:nvCxnSpPr>
        <p:spPr>
          <a:xfrm>
            <a:off x="-21082" y="1688923"/>
            <a:ext cx="12192000" cy="0"/>
          </a:xfrm>
          <a:prstGeom prst="line">
            <a:avLst/>
          </a:prstGeom>
          <a:ln w="25400">
            <a:solidFill>
              <a:srgbClr val="9DC0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9827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94711" y="365124"/>
            <a:ext cx="105156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2300987-DC00-47B1-B315-8317B0F94518}" type="datetimeFigureOut">
              <a:rPr lang="en-US" smtClean="0"/>
              <a:pPr/>
              <a:t>1/24/2019</a:t>
            </a:fld>
            <a:endParaRPr lang="en-US"/>
          </a:p>
        </p:txBody>
      </p:sp>
      <p:sp>
        <p:nvSpPr>
          <p:cNvPr id="4" name="Footer Placeholder 3"/>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4815596-440B-46B9-9AAE-2FB927BBE95E}" type="slidenum">
              <a:rPr lang="en-US" smtClean="0"/>
              <a:pPr/>
              <a:t>‹#›</a:t>
            </a:fld>
            <a:endParaRPr lang="en-US"/>
          </a:p>
        </p:txBody>
      </p:sp>
      <p:pic>
        <p:nvPicPr>
          <p:cNvPr id="6" name="Content Placeholder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2575" y="582281"/>
            <a:ext cx="891250" cy="891250"/>
          </a:xfrm>
          <a:prstGeom prst="rect">
            <a:avLst/>
          </a:prstGeom>
        </p:spPr>
      </p:pic>
    </p:spTree>
    <p:extLst>
      <p:ext uri="{BB962C8B-B14F-4D97-AF65-F5344CB8AC3E}">
        <p14:creationId xmlns:p14="http://schemas.microsoft.com/office/powerpoint/2010/main" val="1084997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2300987-DC00-47B1-B315-8317B0F94518}" type="datetimeFigureOut">
              <a:rPr lang="en-US" smtClean="0"/>
              <a:pPr/>
              <a:t>1/24/2019</a:t>
            </a:fld>
            <a:endParaRPr lang="en-US"/>
          </a:p>
        </p:txBody>
      </p:sp>
      <p:sp>
        <p:nvSpPr>
          <p:cNvPr id="3" name="Footer Placeholder 2"/>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4815596-440B-46B9-9AAE-2FB927BBE95E}" type="slidenum">
              <a:rPr lang="en-US" smtClean="0"/>
              <a:pPr/>
              <a:t>‹#›</a:t>
            </a:fld>
            <a:endParaRPr lang="en-US"/>
          </a:p>
        </p:txBody>
      </p:sp>
    </p:spTree>
    <p:extLst>
      <p:ext uri="{BB962C8B-B14F-4D97-AF65-F5344CB8AC3E}">
        <p14:creationId xmlns:p14="http://schemas.microsoft.com/office/powerpoint/2010/main" val="740256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2300987-DC00-47B1-B315-8317B0F94518}" type="datetimeFigureOut">
              <a:rPr lang="en-US" smtClean="0"/>
              <a:t>1/24/2019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815596-440B-46B9-9AAE-2FB927BBE95E}" type="slidenum">
              <a:rPr lang="en-US" smtClean="0"/>
              <a:t>‹#›</a:t>
            </a:fld>
            <a:endParaRPr lang="en-US"/>
          </a:p>
        </p:txBody>
      </p:sp>
    </p:spTree>
    <p:extLst>
      <p:ext uri="{BB962C8B-B14F-4D97-AF65-F5344CB8AC3E}">
        <p14:creationId xmlns:p14="http://schemas.microsoft.com/office/powerpoint/2010/main" val="3041836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2300987-DC00-47B1-B315-8317B0F94518}" type="datetimeFigureOut">
              <a:rPr lang="en-US" smtClean="0"/>
              <a:pPr/>
              <a:t>1/24/2019</a:t>
            </a:fld>
            <a:endParaRPr lang="en-US"/>
          </a:p>
        </p:txBody>
      </p:sp>
      <p:sp>
        <p:nvSpPr>
          <p:cNvPr id="6" name="Footer Placehold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4815596-440B-46B9-9AAE-2FB927BBE95E}" type="slidenum">
              <a:rPr lang="en-US" smtClean="0"/>
              <a:pPr/>
              <a:t>‹#›</a:t>
            </a:fld>
            <a:endParaRPr lang="en-US"/>
          </a:p>
        </p:txBody>
      </p:sp>
    </p:spTree>
    <p:extLst>
      <p:ext uri="{BB962C8B-B14F-4D97-AF65-F5344CB8AC3E}">
        <p14:creationId xmlns:p14="http://schemas.microsoft.com/office/powerpoint/2010/main" val="4175228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300987-DC00-47B1-B315-8317B0F94518}" type="datetimeFigureOut">
              <a:rPr lang="en-US" smtClean="0"/>
              <a:t>1/24/2019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815596-440B-46B9-9AAE-2FB927BBE95E}" type="slidenum">
              <a:rPr lang="en-US" smtClean="0"/>
              <a:t>‹#›</a:t>
            </a:fld>
            <a:endParaRPr lang="en-US"/>
          </a:p>
        </p:txBody>
      </p:sp>
    </p:spTree>
    <p:extLst>
      <p:ext uri="{BB962C8B-B14F-4D97-AF65-F5344CB8AC3E}">
        <p14:creationId xmlns:p14="http://schemas.microsoft.com/office/powerpoint/2010/main" val="4360260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40.jp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522858"/>
            <a:ext cx="9137072" cy="1005611"/>
          </a:xfrm>
        </p:spPr>
        <p:txBody>
          <a:bodyPr/>
          <a:lstStyle/>
          <a:p>
            <a:r>
              <a:rPr lang="en-US" dirty="0"/>
              <a:t>Community Meeting 1</a:t>
            </a:r>
          </a:p>
        </p:txBody>
      </p:sp>
      <p:sp>
        <p:nvSpPr>
          <p:cNvPr id="3" name="Subtitle 2"/>
          <p:cNvSpPr>
            <a:spLocks noGrp="1"/>
          </p:cNvSpPr>
          <p:nvPr>
            <p:ph type="subTitle" idx="1"/>
          </p:nvPr>
        </p:nvSpPr>
        <p:spPr/>
        <p:txBody>
          <a:bodyPr/>
          <a:lstStyle/>
          <a:p>
            <a:r>
              <a:rPr lang="en-US" dirty="0"/>
              <a:t>Bill Fulton and Kelli Pfaff</a:t>
            </a:r>
          </a:p>
        </p:txBody>
      </p:sp>
      <p:sp>
        <p:nvSpPr>
          <p:cNvPr id="4" name="TextBox 8"/>
          <p:cNvSpPr txBox="1"/>
          <p:nvPr/>
        </p:nvSpPr>
        <p:spPr>
          <a:xfrm>
            <a:off x="587226" y="2371098"/>
            <a:ext cx="10806488" cy="101566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a:solidFill>
                  <a:srgbClr val="6D7076"/>
                </a:solidFill>
                <a:latin typeface="Century Gothic" panose="020B0502020202020204" pitchFamily="34" charset="0"/>
              </a:rPr>
              <a:t>THE MANY WORKING AS ONE FOR THE GOOD OF ALL</a:t>
            </a:r>
          </a:p>
          <a:p>
            <a:endParaRPr lang="en-US" sz="2000" dirty="0">
              <a:solidFill>
                <a:srgbClr val="6D7076"/>
              </a:solidFill>
              <a:latin typeface="Century Gothic" panose="020B0502020202020204" pitchFamily="34" charset="0"/>
            </a:endParaRPr>
          </a:p>
          <a:p>
            <a:endParaRPr lang="en-US" sz="2000" dirty="0">
              <a:solidFill>
                <a:srgbClr val="6D7076"/>
              </a:solidFill>
              <a:latin typeface="Century Gothic" panose="020B0502020202020204" pitchFamily="34" charset="0"/>
            </a:endParaRPr>
          </a:p>
        </p:txBody>
      </p:sp>
      <p:sp>
        <p:nvSpPr>
          <p:cNvPr id="6" name="Rectangle 5">
            <a:extLst>
              <a:ext uri="{FF2B5EF4-FFF2-40B4-BE49-F238E27FC236}">
                <a16:creationId xmlns:a16="http://schemas.microsoft.com/office/drawing/2014/main" id="{7054B987-B2AB-4CAA-AAEA-B28794BED149}"/>
              </a:ext>
            </a:extLst>
          </p:cNvPr>
          <p:cNvSpPr/>
          <p:nvPr/>
        </p:nvSpPr>
        <p:spPr>
          <a:xfrm>
            <a:off x="5977217" y="3244334"/>
            <a:ext cx="23756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4243106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29"/>
          <p:cNvPicPr preferRelativeResize="0"/>
          <p:nvPr/>
        </p:nvPicPr>
        <p:blipFill rotWithShape="1">
          <a:blip r:embed="rId3">
            <a:alphaModFix/>
          </a:blip>
          <a:srcRect/>
          <a:stretch/>
        </p:blipFill>
        <p:spPr>
          <a:xfrm>
            <a:off x="0" y="447"/>
            <a:ext cx="12192000" cy="6854430"/>
          </a:xfrm>
          <a:prstGeom prst="rect">
            <a:avLst/>
          </a:prstGeom>
          <a:noFill/>
          <a:ln>
            <a:noFill/>
          </a:ln>
        </p:spPr>
      </p:pic>
      <p:pic>
        <p:nvPicPr>
          <p:cNvPr id="189" name="Google Shape;189;p29"/>
          <p:cNvPicPr preferRelativeResize="0"/>
          <p:nvPr/>
        </p:nvPicPr>
        <p:blipFill rotWithShape="1">
          <a:blip r:embed="rId4">
            <a:alphaModFix/>
          </a:blip>
          <a:srcRect/>
          <a:stretch/>
        </p:blipFill>
        <p:spPr>
          <a:xfrm>
            <a:off x="1166561" y="426937"/>
            <a:ext cx="2774589" cy="749202"/>
          </a:xfrm>
          <a:prstGeom prst="rect">
            <a:avLst/>
          </a:prstGeom>
          <a:noFill/>
          <a:ln>
            <a:noFill/>
          </a:ln>
        </p:spPr>
      </p:pic>
      <p:pic>
        <p:nvPicPr>
          <p:cNvPr id="190" name="Google Shape;190;p29"/>
          <p:cNvPicPr preferRelativeResize="0"/>
          <p:nvPr/>
        </p:nvPicPr>
        <p:blipFill rotWithShape="1">
          <a:blip r:embed="rId5">
            <a:alphaModFix/>
          </a:blip>
          <a:srcRect/>
          <a:stretch/>
        </p:blipFill>
        <p:spPr>
          <a:xfrm>
            <a:off x="0" y="-10373"/>
            <a:ext cx="12192000" cy="126934"/>
          </a:xfrm>
          <a:prstGeom prst="rect">
            <a:avLst/>
          </a:prstGeom>
          <a:noFill/>
          <a:ln>
            <a:noFill/>
          </a:ln>
        </p:spPr>
      </p:pic>
      <p:pic>
        <p:nvPicPr>
          <p:cNvPr id="191" name="Google Shape;191;p29"/>
          <p:cNvPicPr preferRelativeResize="0"/>
          <p:nvPr/>
        </p:nvPicPr>
        <p:blipFill rotWithShape="1">
          <a:blip r:embed="rId6">
            <a:alphaModFix/>
          </a:blip>
          <a:srcRect/>
          <a:stretch/>
        </p:blipFill>
        <p:spPr>
          <a:xfrm>
            <a:off x="0" y="5531094"/>
            <a:ext cx="12192000" cy="1326459"/>
          </a:xfrm>
          <a:prstGeom prst="rect">
            <a:avLst/>
          </a:prstGeom>
          <a:noFill/>
          <a:ln>
            <a:noFill/>
          </a:ln>
        </p:spPr>
      </p:pic>
      <p:pic>
        <p:nvPicPr>
          <p:cNvPr id="192" name="Google Shape;192;p29" descr="Simple.png"/>
          <p:cNvPicPr preferRelativeResize="0"/>
          <p:nvPr/>
        </p:nvPicPr>
        <p:blipFill rotWithShape="1">
          <a:blip r:embed="rId7">
            <a:alphaModFix/>
          </a:blip>
          <a:srcRect/>
          <a:stretch/>
        </p:blipFill>
        <p:spPr>
          <a:xfrm>
            <a:off x="10541215" y="1124250"/>
            <a:ext cx="1650785" cy="1041264"/>
          </a:xfrm>
          <a:prstGeom prst="rect">
            <a:avLst/>
          </a:prstGeom>
          <a:noFill/>
          <a:ln>
            <a:noFill/>
          </a:ln>
        </p:spPr>
      </p:pic>
      <p:pic>
        <p:nvPicPr>
          <p:cNvPr id="193" name="Google Shape;193;p29"/>
          <p:cNvPicPr preferRelativeResize="0"/>
          <p:nvPr/>
        </p:nvPicPr>
        <p:blipFill rotWithShape="1">
          <a:blip r:embed="rId8">
            <a:alphaModFix/>
          </a:blip>
          <a:srcRect/>
          <a:stretch/>
        </p:blipFill>
        <p:spPr>
          <a:xfrm>
            <a:off x="2253957" y="1422661"/>
            <a:ext cx="7682500" cy="401267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92"/>
                                        </p:tgtEl>
                                        <p:attrNameLst>
                                          <p:attrName>style.visibility</p:attrName>
                                        </p:attrNameLst>
                                      </p:cBhvr>
                                      <p:to>
                                        <p:strVal val="visible"/>
                                      </p:to>
                                    </p:set>
                                    <p:anim calcmode="lin" valueType="num">
                                      <p:cBhvr additive="base">
                                        <p:cTn id="7" dur="1000"/>
                                        <p:tgtEl>
                                          <p:spTgt spid="19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30"/>
          <p:cNvPicPr preferRelativeResize="0"/>
          <p:nvPr/>
        </p:nvPicPr>
        <p:blipFill rotWithShape="1">
          <a:blip r:embed="rId3">
            <a:alphaModFix/>
          </a:blip>
          <a:srcRect/>
          <a:stretch/>
        </p:blipFill>
        <p:spPr>
          <a:xfrm>
            <a:off x="0" y="447"/>
            <a:ext cx="12192000" cy="6854430"/>
          </a:xfrm>
          <a:prstGeom prst="rect">
            <a:avLst/>
          </a:prstGeom>
          <a:noFill/>
          <a:ln>
            <a:noFill/>
          </a:ln>
        </p:spPr>
      </p:pic>
      <p:pic>
        <p:nvPicPr>
          <p:cNvPr id="200" name="Google Shape;200;p30" descr="TechnicallyComplex.png"/>
          <p:cNvPicPr preferRelativeResize="0"/>
          <p:nvPr/>
        </p:nvPicPr>
        <p:blipFill rotWithShape="1">
          <a:blip r:embed="rId4">
            <a:alphaModFix/>
          </a:blip>
          <a:srcRect/>
          <a:stretch/>
        </p:blipFill>
        <p:spPr>
          <a:xfrm>
            <a:off x="9880901" y="1124250"/>
            <a:ext cx="2311099" cy="1123804"/>
          </a:xfrm>
          <a:prstGeom prst="rect">
            <a:avLst/>
          </a:prstGeom>
          <a:noFill/>
          <a:ln>
            <a:noFill/>
          </a:ln>
        </p:spPr>
      </p:pic>
      <p:pic>
        <p:nvPicPr>
          <p:cNvPr id="201" name="Google Shape;201;p30"/>
          <p:cNvPicPr preferRelativeResize="0"/>
          <p:nvPr/>
        </p:nvPicPr>
        <p:blipFill rotWithShape="1">
          <a:blip r:embed="rId5">
            <a:alphaModFix/>
          </a:blip>
          <a:srcRect/>
          <a:stretch/>
        </p:blipFill>
        <p:spPr>
          <a:xfrm>
            <a:off x="1166561" y="426937"/>
            <a:ext cx="2774589" cy="749202"/>
          </a:xfrm>
          <a:prstGeom prst="rect">
            <a:avLst/>
          </a:prstGeom>
          <a:noFill/>
          <a:ln>
            <a:noFill/>
          </a:ln>
        </p:spPr>
      </p:pic>
      <p:pic>
        <p:nvPicPr>
          <p:cNvPr id="202" name="Google Shape;202;p30"/>
          <p:cNvPicPr preferRelativeResize="0"/>
          <p:nvPr/>
        </p:nvPicPr>
        <p:blipFill rotWithShape="1">
          <a:blip r:embed="rId6">
            <a:alphaModFix/>
          </a:blip>
          <a:srcRect/>
          <a:stretch/>
        </p:blipFill>
        <p:spPr>
          <a:xfrm>
            <a:off x="0" y="-10373"/>
            <a:ext cx="12192000" cy="126934"/>
          </a:xfrm>
          <a:prstGeom prst="rect">
            <a:avLst/>
          </a:prstGeom>
          <a:noFill/>
          <a:ln>
            <a:noFill/>
          </a:ln>
        </p:spPr>
      </p:pic>
      <p:pic>
        <p:nvPicPr>
          <p:cNvPr id="203" name="Google Shape;203;p30"/>
          <p:cNvPicPr preferRelativeResize="0"/>
          <p:nvPr/>
        </p:nvPicPr>
        <p:blipFill rotWithShape="1">
          <a:blip r:embed="rId7">
            <a:alphaModFix/>
          </a:blip>
          <a:srcRect/>
          <a:stretch/>
        </p:blipFill>
        <p:spPr>
          <a:xfrm>
            <a:off x="0" y="5531094"/>
            <a:ext cx="12192000" cy="1326459"/>
          </a:xfrm>
          <a:prstGeom prst="rect">
            <a:avLst/>
          </a:prstGeom>
          <a:noFill/>
          <a:ln>
            <a:noFill/>
          </a:ln>
        </p:spPr>
      </p:pic>
      <p:pic>
        <p:nvPicPr>
          <p:cNvPr id="204" name="Google Shape;204;p30"/>
          <p:cNvPicPr preferRelativeResize="0"/>
          <p:nvPr/>
        </p:nvPicPr>
        <p:blipFill rotWithShape="1">
          <a:blip r:embed="rId8">
            <a:alphaModFix/>
          </a:blip>
          <a:srcRect/>
          <a:stretch/>
        </p:blipFill>
        <p:spPr>
          <a:xfrm>
            <a:off x="2253957" y="1422661"/>
            <a:ext cx="7682500" cy="401267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00"/>
                                        </p:tgtEl>
                                        <p:attrNameLst>
                                          <p:attrName>style.visibility</p:attrName>
                                        </p:attrNameLst>
                                      </p:cBhvr>
                                      <p:to>
                                        <p:strVal val="visible"/>
                                      </p:to>
                                    </p:set>
                                    <p:anim calcmode="lin" valueType="num">
                                      <p:cBhvr additive="base">
                                        <p:cTn id="7" dur="1000"/>
                                        <p:tgtEl>
                                          <p:spTgt spid="20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31"/>
          <p:cNvPicPr preferRelativeResize="0"/>
          <p:nvPr/>
        </p:nvPicPr>
        <p:blipFill rotWithShape="1">
          <a:blip r:embed="rId3">
            <a:alphaModFix/>
          </a:blip>
          <a:srcRect/>
          <a:stretch/>
        </p:blipFill>
        <p:spPr>
          <a:xfrm>
            <a:off x="0" y="447"/>
            <a:ext cx="12192000" cy="6854430"/>
          </a:xfrm>
          <a:prstGeom prst="rect">
            <a:avLst/>
          </a:prstGeom>
          <a:noFill/>
          <a:ln>
            <a:noFill/>
          </a:ln>
        </p:spPr>
      </p:pic>
      <p:pic>
        <p:nvPicPr>
          <p:cNvPr id="211" name="Google Shape;211;p31" descr="SociallyComplex.png"/>
          <p:cNvPicPr preferRelativeResize="0"/>
          <p:nvPr/>
        </p:nvPicPr>
        <p:blipFill rotWithShape="1">
          <a:blip r:embed="rId4">
            <a:alphaModFix/>
          </a:blip>
          <a:srcRect l="-2472"/>
          <a:stretch/>
        </p:blipFill>
        <p:spPr>
          <a:xfrm>
            <a:off x="9823758" y="1130600"/>
            <a:ext cx="2368242" cy="1117454"/>
          </a:xfrm>
          <a:prstGeom prst="rect">
            <a:avLst/>
          </a:prstGeom>
          <a:noFill/>
          <a:ln>
            <a:noFill/>
          </a:ln>
        </p:spPr>
      </p:pic>
      <p:pic>
        <p:nvPicPr>
          <p:cNvPr id="212" name="Google Shape;212;p31"/>
          <p:cNvPicPr preferRelativeResize="0"/>
          <p:nvPr/>
        </p:nvPicPr>
        <p:blipFill rotWithShape="1">
          <a:blip r:embed="rId5">
            <a:alphaModFix/>
          </a:blip>
          <a:srcRect/>
          <a:stretch/>
        </p:blipFill>
        <p:spPr>
          <a:xfrm>
            <a:off x="1166561" y="426937"/>
            <a:ext cx="2774589" cy="749202"/>
          </a:xfrm>
          <a:prstGeom prst="rect">
            <a:avLst/>
          </a:prstGeom>
          <a:noFill/>
          <a:ln>
            <a:noFill/>
          </a:ln>
        </p:spPr>
      </p:pic>
      <p:pic>
        <p:nvPicPr>
          <p:cNvPr id="213" name="Google Shape;213;p31"/>
          <p:cNvPicPr preferRelativeResize="0"/>
          <p:nvPr/>
        </p:nvPicPr>
        <p:blipFill rotWithShape="1">
          <a:blip r:embed="rId6">
            <a:alphaModFix/>
          </a:blip>
          <a:srcRect/>
          <a:stretch/>
        </p:blipFill>
        <p:spPr>
          <a:xfrm>
            <a:off x="0" y="-10373"/>
            <a:ext cx="12192000" cy="126934"/>
          </a:xfrm>
          <a:prstGeom prst="rect">
            <a:avLst/>
          </a:prstGeom>
          <a:noFill/>
          <a:ln>
            <a:noFill/>
          </a:ln>
        </p:spPr>
      </p:pic>
      <p:pic>
        <p:nvPicPr>
          <p:cNvPr id="214" name="Google Shape;214;p31"/>
          <p:cNvPicPr preferRelativeResize="0"/>
          <p:nvPr/>
        </p:nvPicPr>
        <p:blipFill rotWithShape="1">
          <a:blip r:embed="rId7">
            <a:alphaModFix/>
          </a:blip>
          <a:srcRect/>
          <a:stretch/>
        </p:blipFill>
        <p:spPr>
          <a:xfrm>
            <a:off x="0" y="5531094"/>
            <a:ext cx="12192000" cy="1326459"/>
          </a:xfrm>
          <a:prstGeom prst="rect">
            <a:avLst/>
          </a:prstGeom>
          <a:noFill/>
          <a:ln>
            <a:noFill/>
          </a:ln>
        </p:spPr>
      </p:pic>
      <p:pic>
        <p:nvPicPr>
          <p:cNvPr id="215" name="Google Shape;215;p31"/>
          <p:cNvPicPr preferRelativeResize="0"/>
          <p:nvPr/>
        </p:nvPicPr>
        <p:blipFill rotWithShape="1">
          <a:blip r:embed="rId8">
            <a:alphaModFix/>
          </a:blip>
          <a:srcRect/>
          <a:stretch/>
        </p:blipFill>
        <p:spPr>
          <a:xfrm>
            <a:off x="2253957" y="1422661"/>
            <a:ext cx="7682500" cy="401267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11"/>
                                        </p:tgtEl>
                                        <p:attrNameLst>
                                          <p:attrName>style.visibility</p:attrName>
                                        </p:attrNameLst>
                                      </p:cBhvr>
                                      <p:to>
                                        <p:strVal val="visible"/>
                                      </p:to>
                                    </p:set>
                                    <p:anim calcmode="lin" valueType="num">
                                      <p:cBhvr additive="base">
                                        <p:cTn id="7" dur="1000"/>
                                        <p:tgtEl>
                                          <p:spTgt spid="2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32" descr="fvfrvwvwv.png"/>
          <p:cNvPicPr preferRelativeResize="0"/>
          <p:nvPr/>
        </p:nvPicPr>
        <p:blipFill rotWithShape="1">
          <a:blip r:embed="rId3">
            <a:alphaModFix amt="86000"/>
          </a:blip>
          <a:srcRect/>
          <a:stretch/>
        </p:blipFill>
        <p:spPr>
          <a:xfrm>
            <a:off x="0" y="3124"/>
            <a:ext cx="12192000" cy="6854430"/>
          </a:xfrm>
          <a:prstGeom prst="rect">
            <a:avLst/>
          </a:prstGeom>
          <a:noFill/>
          <a:ln>
            <a:noFill/>
          </a:ln>
        </p:spPr>
      </p:pic>
      <p:pic>
        <p:nvPicPr>
          <p:cNvPr id="222" name="Google Shape;222;p32"/>
          <p:cNvPicPr preferRelativeResize="0"/>
          <p:nvPr/>
        </p:nvPicPr>
        <p:blipFill rotWithShape="1">
          <a:blip r:embed="rId4">
            <a:alphaModFix/>
          </a:blip>
          <a:srcRect/>
          <a:stretch/>
        </p:blipFill>
        <p:spPr>
          <a:xfrm>
            <a:off x="1166561" y="426937"/>
            <a:ext cx="2774589" cy="749202"/>
          </a:xfrm>
          <a:prstGeom prst="rect">
            <a:avLst/>
          </a:prstGeom>
          <a:noFill/>
          <a:ln>
            <a:noFill/>
          </a:ln>
        </p:spPr>
      </p:pic>
      <p:pic>
        <p:nvPicPr>
          <p:cNvPr id="223" name="Google Shape;223;p32"/>
          <p:cNvPicPr preferRelativeResize="0"/>
          <p:nvPr/>
        </p:nvPicPr>
        <p:blipFill rotWithShape="1">
          <a:blip r:embed="rId5">
            <a:alphaModFix/>
          </a:blip>
          <a:srcRect/>
          <a:stretch/>
        </p:blipFill>
        <p:spPr>
          <a:xfrm>
            <a:off x="0" y="-10373"/>
            <a:ext cx="12192000" cy="126934"/>
          </a:xfrm>
          <a:prstGeom prst="rect">
            <a:avLst/>
          </a:prstGeom>
          <a:noFill/>
          <a:ln>
            <a:noFill/>
          </a:ln>
        </p:spPr>
      </p:pic>
      <p:pic>
        <p:nvPicPr>
          <p:cNvPr id="224" name="Google Shape;224;p32"/>
          <p:cNvPicPr preferRelativeResize="0"/>
          <p:nvPr/>
        </p:nvPicPr>
        <p:blipFill rotWithShape="1">
          <a:blip r:embed="rId6">
            <a:alphaModFix/>
          </a:blip>
          <a:srcRect/>
          <a:stretch/>
        </p:blipFill>
        <p:spPr>
          <a:xfrm>
            <a:off x="0" y="5531094"/>
            <a:ext cx="12192000" cy="1326459"/>
          </a:xfrm>
          <a:prstGeom prst="rect">
            <a:avLst/>
          </a:prstGeom>
          <a:noFill/>
          <a:ln>
            <a:noFill/>
          </a:ln>
        </p:spPr>
      </p:pic>
      <p:pic>
        <p:nvPicPr>
          <p:cNvPr id="225" name="Google Shape;225;p32" descr="ComplexityZone.png"/>
          <p:cNvPicPr preferRelativeResize="0"/>
          <p:nvPr/>
        </p:nvPicPr>
        <p:blipFill rotWithShape="1">
          <a:blip r:embed="rId7">
            <a:alphaModFix/>
          </a:blip>
          <a:srcRect/>
          <a:stretch/>
        </p:blipFill>
        <p:spPr>
          <a:xfrm>
            <a:off x="10058678" y="1130600"/>
            <a:ext cx="2133322" cy="1117454"/>
          </a:xfrm>
          <a:prstGeom prst="rect">
            <a:avLst/>
          </a:prstGeom>
          <a:noFill/>
          <a:ln>
            <a:noFill/>
          </a:ln>
        </p:spPr>
      </p:pic>
      <p:pic>
        <p:nvPicPr>
          <p:cNvPr id="226" name="Google Shape;226;p32"/>
          <p:cNvPicPr preferRelativeResize="0"/>
          <p:nvPr/>
        </p:nvPicPr>
        <p:blipFill rotWithShape="1">
          <a:blip r:embed="rId8">
            <a:alphaModFix/>
          </a:blip>
          <a:srcRect/>
          <a:stretch/>
        </p:blipFill>
        <p:spPr>
          <a:xfrm>
            <a:off x="2253957" y="1422661"/>
            <a:ext cx="7682500" cy="4012678"/>
          </a:xfrm>
          <a:prstGeom prst="rect">
            <a:avLst/>
          </a:prstGeom>
          <a:noFill/>
          <a:ln>
            <a:noFill/>
          </a:ln>
        </p:spPr>
      </p:pic>
      <p:pic>
        <p:nvPicPr>
          <p:cNvPr id="227" name="Google Shape;227;p32" descr="CultureCircle.png"/>
          <p:cNvPicPr preferRelativeResize="0"/>
          <p:nvPr/>
        </p:nvPicPr>
        <p:blipFill rotWithShape="1">
          <a:blip r:embed="rId9">
            <a:alphaModFix/>
          </a:blip>
          <a:srcRect/>
          <a:stretch/>
        </p:blipFill>
        <p:spPr>
          <a:xfrm>
            <a:off x="6757092" y="1620279"/>
            <a:ext cx="1877020" cy="1877020"/>
          </a:xfrm>
          <a:prstGeom prst="rect">
            <a:avLst/>
          </a:prstGeom>
          <a:noFill/>
          <a:ln>
            <a:noFill/>
          </a:ln>
          <a:effectLst>
            <a:outerShdw blurRad="165100" dist="381000" dir="2700000" algn="tl" rotWithShape="0">
              <a:srgbClr val="000000">
                <a:alpha val="42745"/>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25"/>
                                        </p:tgtEl>
                                        <p:attrNameLst>
                                          <p:attrName>style.visibility</p:attrName>
                                        </p:attrNameLst>
                                      </p:cBhvr>
                                      <p:to>
                                        <p:strVal val="visible"/>
                                      </p:to>
                                    </p:set>
                                    <p:anim calcmode="lin" valueType="num">
                                      <p:cBhvr additive="base">
                                        <p:cTn id="7" dur="1000"/>
                                        <p:tgtEl>
                                          <p:spTgt spid="225"/>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27"/>
                                        </p:tgtEl>
                                        <p:attrNameLst>
                                          <p:attrName>style.visibility</p:attrName>
                                        </p:attrNameLst>
                                      </p:cBhvr>
                                      <p:to>
                                        <p:strVal val="visible"/>
                                      </p:to>
                                    </p:set>
                                    <p:anim calcmode="lin" valueType="num">
                                      <p:cBhvr additive="base">
                                        <p:cTn id="12" dur="1000"/>
                                        <p:tgtEl>
                                          <p:spTgt spid="227"/>
                                        </p:tgtEl>
                                        <p:attrNameLst>
                                          <p:attrName>ppt_w</p:attrName>
                                        </p:attrNameLst>
                                      </p:cBhvr>
                                      <p:tavLst>
                                        <p:tav tm="0">
                                          <p:val>
                                            <p:strVal val="0"/>
                                          </p:val>
                                        </p:tav>
                                        <p:tav tm="100000">
                                          <p:val>
                                            <p:strVal val="#ppt_w"/>
                                          </p:val>
                                        </p:tav>
                                      </p:tavLst>
                                    </p:anim>
                                    <p:anim calcmode="lin" valueType="num">
                                      <p:cBhvr additive="base">
                                        <p:cTn id="13" dur="1000"/>
                                        <p:tgtEl>
                                          <p:spTgt spid="22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 Arrow 29"/>
          <p:cNvSpPr/>
          <p:nvPr/>
        </p:nvSpPr>
        <p:spPr>
          <a:xfrm>
            <a:off x="7456759" y="925975"/>
            <a:ext cx="2708476" cy="5220182"/>
          </a:xfrm>
          <a:prstGeom prst="upArrow">
            <a:avLst>
              <a:gd name="adj1" fmla="val 50000"/>
              <a:gd name="adj2" fmla="val 49573"/>
            </a:avLst>
          </a:prstGeom>
          <a:solidFill>
            <a:schemeClr val="bg1">
              <a:lumMod val="85000"/>
              <a:alpha val="52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5" name="Group 34"/>
          <p:cNvGrpSpPr/>
          <p:nvPr/>
        </p:nvGrpSpPr>
        <p:grpSpPr>
          <a:xfrm>
            <a:off x="8024001" y="4845802"/>
            <a:ext cx="1471613" cy="1052512"/>
            <a:chOff x="949205" y="4845802"/>
            <a:chExt cx="1471613" cy="1052512"/>
          </a:xfrm>
          <a:scene3d>
            <a:camera prst="orthographicFront">
              <a:rot lat="0" lon="0" rev="0"/>
            </a:camera>
            <a:lightRig rig="balanced" dir="t">
              <a:rot lat="0" lon="0" rev="8700000"/>
            </a:lightRig>
          </a:scene3d>
        </p:grpSpPr>
        <p:sp>
          <p:nvSpPr>
            <p:cNvPr id="6" name="AutoShape 50"/>
            <p:cNvSpPr>
              <a:spLocks noChangeArrowheads="1"/>
            </p:cNvSpPr>
            <p:nvPr/>
          </p:nvSpPr>
          <p:spPr bwMode="auto">
            <a:xfrm rot="18000000">
              <a:off x="1469112" y="4898983"/>
              <a:ext cx="423862" cy="317500"/>
            </a:xfrm>
            <a:prstGeom prst="rightArrow">
              <a:avLst>
                <a:gd name="adj1" fmla="val 50000"/>
                <a:gd name="adj2" fmla="val 33375"/>
              </a:avLst>
            </a:prstGeom>
            <a:solidFill>
              <a:srgbClr val="9C223F"/>
            </a:solidFill>
            <a:ln w="9525">
              <a:noFill/>
              <a:miter lim="800000"/>
              <a:headEnd/>
              <a:tailEnd/>
            </a:ln>
            <a:effectLst>
              <a:outerShdw blurRad="44450" dist="27940" dir="5400000" algn="ctr">
                <a:srgbClr val="000000">
                  <a:alpha val="32000"/>
                </a:srgbClr>
              </a:outerShdw>
            </a:effectLst>
            <a:sp3d>
              <a:bevelT w="190500" h="38100"/>
            </a:sp3d>
          </p:spPr>
          <p:txBody>
            <a:bodyPr lIns="91427" tIns="45714" rIns="91427" bIns="45714"/>
            <a:lstStyle/>
            <a:p>
              <a:endParaRPr lang="en-US" dirty="0">
                <a:solidFill>
                  <a:srgbClr val="000000"/>
                </a:solidFill>
              </a:endParaRPr>
            </a:p>
          </p:txBody>
        </p:sp>
        <p:sp>
          <p:nvSpPr>
            <p:cNvPr id="7" name="AutoShape 51"/>
            <p:cNvSpPr>
              <a:spLocks noChangeArrowheads="1"/>
            </p:cNvSpPr>
            <p:nvPr/>
          </p:nvSpPr>
          <p:spPr bwMode="auto">
            <a:xfrm rot="2700000">
              <a:off x="1400055" y="5526839"/>
              <a:ext cx="423863" cy="319088"/>
            </a:xfrm>
            <a:prstGeom prst="rightArrow">
              <a:avLst>
                <a:gd name="adj1" fmla="val 50000"/>
                <a:gd name="adj2" fmla="val 33209"/>
              </a:avLst>
            </a:prstGeom>
            <a:solidFill>
              <a:srgbClr val="898706"/>
            </a:solidFill>
            <a:ln w="9525">
              <a:noFill/>
              <a:miter lim="800000"/>
              <a:headEnd/>
              <a:tailEnd/>
            </a:ln>
            <a:effectLst>
              <a:outerShdw blurRad="44450" dist="27940" dir="5400000" algn="ctr">
                <a:srgbClr val="000000">
                  <a:alpha val="32000"/>
                </a:srgbClr>
              </a:outerShdw>
            </a:effectLst>
            <a:sp3d>
              <a:bevelT w="190500" h="38100"/>
            </a:sp3d>
          </p:spPr>
          <p:txBody>
            <a:bodyPr lIns="91427" tIns="45714" rIns="91427" bIns="45714"/>
            <a:lstStyle/>
            <a:p>
              <a:endParaRPr lang="en-US" dirty="0">
                <a:solidFill>
                  <a:srgbClr val="000000"/>
                </a:solidFill>
              </a:endParaRPr>
            </a:p>
          </p:txBody>
        </p:sp>
        <p:sp>
          <p:nvSpPr>
            <p:cNvPr id="8" name="AutoShape 52"/>
            <p:cNvSpPr>
              <a:spLocks noChangeArrowheads="1"/>
            </p:cNvSpPr>
            <p:nvPr/>
          </p:nvSpPr>
          <p:spPr bwMode="auto">
            <a:xfrm rot="9000000">
              <a:off x="949205" y="5077577"/>
              <a:ext cx="423863" cy="319087"/>
            </a:xfrm>
            <a:prstGeom prst="rightArrow">
              <a:avLst>
                <a:gd name="adj1" fmla="val 50000"/>
                <a:gd name="adj2" fmla="val 33209"/>
              </a:avLst>
            </a:prstGeom>
            <a:solidFill>
              <a:srgbClr val="F47920"/>
            </a:solidFill>
            <a:ln w="9525">
              <a:noFill/>
              <a:miter lim="800000"/>
              <a:headEnd/>
              <a:tailEnd/>
            </a:ln>
            <a:effectLst>
              <a:outerShdw blurRad="44450" dist="27940" dir="5400000" algn="ctr">
                <a:srgbClr val="000000">
                  <a:alpha val="32000"/>
                </a:srgbClr>
              </a:outerShdw>
            </a:effectLst>
            <a:sp3d>
              <a:bevelT w="190500" h="38100"/>
            </a:sp3d>
          </p:spPr>
          <p:txBody>
            <a:bodyPr lIns="91427" tIns="45714" rIns="91427" bIns="45714"/>
            <a:lstStyle/>
            <a:p>
              <a:endParaRPr lang="en-US" dirty="0">
                <a:solidFill>
                  <a:srgbClr val="000000"/>
                </a:solidFill>
              </a:endParaRPr>
            </a:p>
          </p:txBody>
        </p:sp>
        <p:sp>
          <p:nvSpPr>
            <p:cNvPr id="9" name="AutoShape 53"/>
            <p:cNvSpPr>
              <a:spLocks noChangeArrowheads="1"/>
            </p:cNvSpPr>
            <p:nvPr/>
          </p:nvSpPr>
          <p:spPr bwMode="auto">
            <a:xfrm rot="1800000">
              <a:off x="1996955" y="5188702"/>
              <a:ext cx="423863" cy="317500"/>
            </a:xfrm>
            <a:prstGeom prst="rightArrow">
              <a:avLst>
                <a:gd name="adj1" fmla="val 50000"/>
                <a:gd name="adj2" fmla="val 33375"/>
              </a:avLst>
            </a:prstGeom>
            <a:solidFill>
              <a:srgbClr val="984874"/>
            </a:solidFill>
            <a:ln w="9525">
              <a:noFill/>
              <a:miter lim="800000"/>
              <a:headEnd/>
              <a:tailEnd/>
            </a:ln>
            <a:effectLst>
              <a:outerShdw blurRad="44450" dist="27940" dir="5400000" algn="ctr">
                <a:srgbClr val="000000">
                  <a:alpha val="32000"/>
                </a:srgbClr>
              </a:outerShdw>
            </a:effectLst>
            <a:sp3d>
              <a:bevelT w="190500" h="38100"/>
            </a:sp3d>
          </p:spPr>
          <p:txBody>
            <a:bodyPr lIns="91427" tIns="45714" rIns="91427" bIns="45714"/>
            <a:lstStyle/>
            <a:p>
              <a:endParaRPr lang="en-US" dirty="0">
                <a:solidFill>
                  <a:srgbClr val="000000"/>
                </a:solidFill>
              </a:endParaRPr>
            </a:p>
          </p:txBody>
        </p:sp>
        <p:sp>
          <p:nvSpPr>
            <p:cNvPr id="10" name="AutoShape 60"/>
            <p:cNvSpPr>
              <a:spLocks noChangeArrowheads="1"/>
            </p:cNvSpPr>
            <p:nvPr/>
          </p:nvSpPr>
          <p:spPr bwMode="auto">
            <a:xfrm rot="7200000">
              <a:off x="957596" y="5526911"/>
              <a:ext cx="423862" cy="317500"/>
            </a:xfrm>
            <a:prstGeom prst="rightArrow">
              <a:avLst>
                <a:gd name="adj1" fmla="val 50000"/>
                <a:gd name="adj2" fmla="val 33375"/>
              </a:avLst>
            </a:prstGeom>
            <a:solidFill>
              <a:srgbClr val="425968"/>
            </a:solidFill>
            <a:ln w="9525">
              <a:noFill/>
              <a:miter lim="800000"/>
              <a:headEnd/>
              <a:tailEnd/>
            </a:ln>
            <a:effectLst>
              <a:outerShdw blurRad="44450" dist="27940" dir="5400000" algn="ctr">
                <a:srgbClr val="000000">
                  <a:alpha val="32000"/>
                </a:srgbClr>
              </a:outerShdw>
            </a:effectLst>
            <a:sp3d>
              <a:bevelT w="190500" h="38100"/>
            </a:sp3d>
          </p:spPr>
          <p:txBody>
            <a:bodyPr lIns="91427" tIns="45714" rIns="91427" bIns="45714"/>
            <a:lstStyle/>
            <a:p>
              <a:endParaRPr lang="en-US" dirty="0">
                <a:solidFill>
                  <a:srgbClr val="000000"/>
                </a:solidFill>
              </a:endParaRPr>
            </a:p>
          </p:txBody>
        </p:sp>
      </p:grpSp>
      <p:sp>
        <p:nvSpPr>
          <p:cNvPr id="11" name="AutoShape 46"/>
          <p:cNvSpPr>
            <a:spLocks noChangeArrowheads="1"/>
          </p:cNvSpPr>
          <p:nvPr/>
        </p:nvSpPr>
        <p:spPr bwMode="auto">
          <a:xfrm>
            <a:off x="8276637" y="3888453"/>
            <a:ext cx="424468" cy="318374"/>
          </a:xfrm>
          <a:prstGeom prst="rightArrow">
            <a:avLst>
              <a:gd name="adj1" fmla="val 50000"/>
              <a:gd name="adj2" fmla="val 33333"/>
            </a:avLst>
          </a:prstGeom>
          <a:solidFill>
            <a:srgbClr val="F4792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dirty="0">
              <a:solidFill>
                <a:srgbClr val="000000"/>
              </a:solidFill>
            </a:endParaRPr>
          </a:p>
        </p:txBody>
      </p:sp>
      <p:sp>
        <p:nvSpPr>
          <p:cNvPr id="12" name="AutoShape 47"/>
          <p:cNvSpPr>
            <a:spLocks noChangeArrowheads="1"/>
          </p:cNvSpPr>
          <p:nvPr/>
        </p:nvSpPr>
        <p:spPr bwMode="auto">
          <a:xfrm>
            <a:off x="8482975" y="3135264"/>
            <a:ext cx="424468" cy="318374"/>
          </a:xfrm>
          <a:prstGeom prst="rightArrow">
            <a:avLst>
              <a:gd name="adj1" fmla="val 50000"/>
              <a:gd name="adj2" fmla="val 33333"/>
            </a:avLst>
          </a:prstGeom>
          <a:solidFill>
            <a:srgbClr val="898706"/>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dirty="0">
              <a:solidFill>
                <a:srgbClr val="000000"/>
              </a:solidFill>
            </a:endParaRPr>
          </a:p>
        </p:txBody>
      </p:sp>
      <p:sp>
        <p:nvSpPr>
          <p:cNvPr id="13" name="AutoShape 48"/>
          <p:cNvSpPr>
            <a:spLocks noChangeArrowheads="1"/>
          </p:cNvSpPr>
          <p:nvPr/>
        </p:nvSpPr>
        <p:spPr bwMode="auto">
          <a:xfrm>
            <a:off x="8058507" y="3459533"/>
            <a:ext cx="424468" cy="318374"/>
          </a:xfrm>
          <a:prstGeom prst="rightArrow">
            <a:avLst>
              <a:gd name="adj1" fmla="val 50000"/>
              <a:gd name="adj2" fmla="val 33333"/>
            </a:avLst>
          </a:prstGeom>
          <a:solidFill>
            <a:srgbClr val="984874"/>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dirty="0">
              <a:solidFill>
                <a:srgbClr val="000000"/>
              </a:solidFill>
            </a:endParaRPr>
          </a:p>
        </p:txBody>
      </p:sp>
      <p:sp>
        <p:nvSpPr>
          <p:cNvPr id="14" name="AutoShape 49"/>
          <p:cNvSpPr>
            <a:spLocks noChangeArrowheads="1"/>
          </p:cNvSpPr>
          <p:nvPr/>
        </p:nvSpPr>
        <p:spPr bwMode="auto">
          <a:xfrm>
            <a:off x="8931026" y="3673256"/>
            <a:ext cx="424468" cy="318374"/>
          </a:xfrm>
          <a:prstGeom prst="rightArrow">
            <a:avLst>
              <a:gd name="adj1" fmla="val 50000"/>
              <a:gd name="adj2" fmla="val 33333"/>
            </a:avLst>
          </a:prstGeom>
          <a:solidFill>
            <a:srgbClr val="9C223F"/>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dirty="0">
              <a:solidFill>
                <a:srgbClr val="000000"/>
              </a:solidFill>
            </a:endParaRPr>
          </a:p>
        </p:txBody>
      </p:sp>
      <p:sp>
        <p:nvSpPr>
          <p:cNvPr id="15" name="AutoShape 50"/>
          <p:cNvSpPr>
            <a:spLocks noChangeArrowheads="1"/>
          </p:cNvSpPr>
          <p:nvPr/>
        </p:nvSpPr>
        <p:spPr bwMode="auto">
          <a:xfrm rot="18000000">
            <a:off x="8553551" y="4885484"/>
            <a:ext cx="423862" cy="317500"/>
          </a:xfrm>
          <a:prstGeom prst="rightArrow">
            <a:avLst>
              <a:gd name="adj1" fmla="val 50000"/>
              <a:gd name="adj2" fmla="val 33375"/>
            </a:avLst>
          </a:prstGeom>
          <a:solidFill>
            <a:srgbClr val="9C223F"/>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27" tIns="45714" rIns="91427" bIns="45714"/>
          <a:lstStyle/>
          <a:p>
            <a:endParaRPr lang="en-US" dirty="0">
              <a:solidFill>
                <a:srgbClr val="000000"/>
              </a:solidFill>
            </a:endParaRPr>
          </a:p>
        </p:txBody>
      </p:sp>
      <p:sp>
        <p:nvSpPr>
          <p:cNvPr id="16" name="AutoShape 51"/>
          <p:cNvSpPr>
            <a:spLocks noChangeArrowheads="1"/>
          </p:cNvSpPr>
          <p:nvPr/>
        </p:nvSpPr>
        <p:spPr bwMode="auto">
          <a:xfrm rot="2700000">
            <a:off x="8484496" y="5513340"/>
            <a:ext cx="423863" cy="319088"/>
          </a:xfrm>
          <a:prstGeom prst="rightArrow">
            <a:avLst>
              <a:gd name="adj1" fmla="val 50000"/>
              <a:gd name="adj2" fmla="val 33209"/>
            </a:avLst>
          </a:prstGeom>
          <a:solidFill>
            <a:srgbClr val="898706"/>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27" tIns="45714" rIns="91427" bIns="45714"/>
          <a:lstStyle/>
          <a:p>
            <a:endParaRPr lang="en-US" dirty="0">
              <a:solidFill>
                <a:srgbClr val="000000"/>
              </a:solidFill>
            </a:endParaRPr>
          </a:p>
        </p:txBody>
      </p:sp>
      <p:sp>
        <p:nvSpPr>
          <p:cNvPr id="17" name="AutoShape 52"/>
          <p:cNvSpPr>
            <a:spLocks noChangeArrowheads="1"/>
          </p:cNvSpPr>
          <p:nvPr/>
        </p:nvSpPr>
        <p:spPr bwMode="auto">
          <a:xfrm rot="9000000">
            <a:off x="8033645" y="5064080"/>
            <a:ext cx="423863" cy="319087"/>
          </a:xfrm>
          <a:prstGeom prst="rightArrow">
            <a:avLst>
              <a:gd name="adj1" fmla="val 50000"/>
              <a:gd name="adj2" fmla="val 33209"/>
            </a:avLst>
          </a:prstGeom>
          <a:solidFill>
            <a:srgbClr val="F4792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27" tIns="45714" rIns="91427" bIns="45714"/>
          <a:lstStyle/>
          <a:p>
            <a:endParaRPr lang="en-US" dirty="0">
              <a:solidFill>
                <a:srgbClr val="000000"/>
              </a:solidFill>
            </a:endParaRPr>
          </a:p>
        </p:txBody>
      </p:sp>
      <p:sp>
        <p:nvSpPr>
          <p:cNvPr id="18" name="AutoShape 53"/>
          <p:cNvSpPr>
            <a:spLocks noChangeArrowheads="1"/>
          </p:cNvSpPr>
          <p:nvPr/>
        </p:nvSpPr>
        <p:spPr bwMode="auto">
          <a:xfrm rot="1800000">
            <a:off x="9081396" y="5175202"/>
            <a:ext cx="423863" cy="317500"/>
          </a:xfrm>
          <a:prstGeom prst="rightArrow">
            <a:avLst>
              <a:gd name="adj1" fmla="val 50000"/>
              <a:gd name="adj2" fmla="val 33375"/>
            </a:avLst>
          </a:prstGeom>
          <a:solidFill>
            <a:srgbClr val="984874"/>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27" tIns="45714" rIns="91427" bIns="45714"/>
          <a:lstStyle/>
          <a:p>
            <a:endParaRPr lang="en-US" dirty="0">
              <a:solidFill>
                <a:srgbClr val="000000"/>
              </a:solidFill>
            </a:endParaRPr>
          </a:p>
        </p:txBody>
      </p:sp>
      <p:sp>
        <p:nvSpPr>
          <p:cNvPr id="19" name="AutoShape 59"/>
          <p:cNvSpPr>
            <a:spLocks noChangeArrowheads="1"/>
          </p:cNvSpPr>
          <p:nvPr/>
        </p:nvSpPr>
        <p:spPr bwMode="auto">
          <a:xfrm>
            <a:off x="9201507" y="3154314"/>
            <a:ext cx="425450" cy="317500"/>
          </a:xfrm>
          <a:prstGeom prst="rightArrow">
            <a:avLst>
              <a:gd name="adj1" fmla="val 50000"/>
              <a:gd name="adj2" fmla="val 33500"/>
            </a:avLst>
          </a:prstGeom>
          <a:solidFill>
            <a:srgbClr val="457E8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27" tIns="45714" rIns="91427" bIns="45714"/>
          <a:lstStyle/>
          <a:p>
            <a:endParaRPr lang="en-US" dirty="0">
              <a:solidFill>
                <a:srgbClr val="000000"/>
              </a:solidFill>
            </a:endParaRPr>
          </a:p>
        </p:txBody>
      </p:sp>
      <p:sp>
        <p:nvSpPr>
          <p:cNvPr id="20" name="AutoShape 60"/>
          <p:cNvSpPr>
            <a:spLocks noChangeArrowheads="1"/>
          </p:cNvSpPr>
          <p:nvPr/>
        </p:nvSpPr>
        <p:spPr bwMode="auto">
          <a:xfrm rot="7200000">
            <a:off x="8042035" y="5513412"/>
            <a:ext cx="423862" cy="317500"/>
          </a:xfrm>
          <a:prstGeom prst="rightArrow">
            <a:avLst>
              <a:gd name="adj1" fmla="val 50000"/>
              <a:gd name="adj2" fmla="val 33375"/>
            </a:avLst>
          </a:prstGeom>
          <a:solidFill>
            <a:srgbClr val="425968"/>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27" tIns="45714" rIns="91427" bIns="45714"/>
          <a:lstStyle/>
          <a:p>
            <a:endParaRPr lang="en-US" dirty="0">
              <a:solidFill>
                <a:srgbClr val="000000"/>
              </a:solidFill>
            </a:endParaRPr>
          </a:p>
        </p:txBody>
      </p:sp>
      <p:sp>
        <p:nvSpPr>
          <p:cNvPr id="21" name="Equal 70"/>
          <p:cNvSpPr/>
          <p:nvPr/>
        </p:nvSpPr>
        <p:spPr>
          <a:xfrm>
            <a:off x="7003962" y="5203068"/>
            <a:ext cx="463639" cy="360609"/>
          </a:xfrm>
          <a:prstGeom prst="mathEqual">
            <a:avLst>
              <a:gd name="adj1" fmla="val 23520"/>
              <a:gd name="adj2" fmla="val 26046"/>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2" name="Equal 71"/>
          <p:cNvSpPr/>
          <p:nvPr/>
        </p:nvSpPr>
        <p:spPr>
          <a:xfrm>
            <a:off x="7003962" y="3509067"/>
            <a:ext cx="463639" cy="360609"/>
          </a:xfrm>
          <a:prstGeom prst="mathEqual">
            <a:avLst>
              <a:gd name="adj1" fmla="val 23520"/>
              <a:gd name="adj2" fmla="val 26046"/>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3" name="Equal 72"/>
          <p:cNvSpPr/>
          <p:nvPr/>
        </p:nvSpPr>
        <p:spPr>
          <a:xfrm>
            <a:off x="7003962" y="1880319"/>
            <a:ext cx="463639" cy="360609"/>
          </a:xfrm>
          <a:prstGeom prst="mathEqual">
            <a:avLst>
              <a:gd name="adj1" fmla="val 23520"/>
              <a:gd name="adj2" fmla="val 26046"/>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4" name="TextBox 23"/>
          <p:cNvSpPr txBox="1"/>
          <p:nvPr/>
        </p:nvSpPr>
        <p:spPr>
          <a:xfrm>
            <a:off x="1751699" y="1198751"/>
            <a:ext cx="6306807" cy="1169551"/>
          </a:xfrm>
          <a:prstGeom prst="rect">
            <a:avLst/>
          </a:prstGeom>
          <a:noFill/>
        </p:spPr>
        <p:txBody>
          <a:bodyPr wrap="square" rtlCol="0">
            <a:spAutoFit/>
          </a:bodyPr>
          <a:lstStyle/>
          <a:p>
            <a:pPr marL="177800" indent="-177800">
              <a:spcBef>
                <a:spcPts val="600"/>
              </a:spcBef>
              <a:buFont typeface="Arial" pitchFamily="34" charset="0"/>
              <a:buChar char="•"/>
            </a:pPr>
            <a:r>
              <a:rPr lang="en-US" sz="2000" dirty="0">
                <a:solidFill>
                  <a:srgbClr val="425968"/>
                </a:solidFill>
              </a:rPr>
              <a:t>A group working towards the same outcome </a:t>
            </a:r>
          </a:p>
          <a:p>
            <a:pPr marL="177800" indent="-177800">
              <a:spcBef>
                <a:spcPts val="600"/>
              </a:spcBef>
              <a:buFont typeface="Arial" pitchFamily="34" charset="0"/>
              <a:buChar char="•"/>
            </a:pPr>
            <a:r>
              <a:rPr lang="en-US" sz="2000" dirty="0">
                <a:solidFill>
                  <a:srgbClr val="425968"/>
                </a:solidFill>
              </a:rPr>
              <a:t>Using shared population and performance measures</a:t>
            </a:r>
          </a:p>
          <a:p>
            <a:pPr marL="177800" indent="-177800">
              <a:spcBef>
                <a:spcPts val="600"/>
              </a:spcBef>
              <a:buFont typeface="Arial" pitchFamily="34" charset="0"/>
              <a:buChar char="•"/>
            </a:pPr>
            <a:r>
              <a:rPr lang="en-US" sz="2000" dirty="0">
                <a:solidFill>
                  <a:srgbClr val="425968"/>
                </a:solidFill>
              </a:rPr>
              <a:t>To continuously improve practices over time</a:t>
            </a:r>
          </a:p>
        </p:txBody>
      </p:sp>
      <p:sp>
        <p:nvSpPr>
          <p:cNvPr id="25" name="TextBox 24"/>
          <p:cNvSpPr txBox="1"/>
          <p:nvPr/>
        </p:nvSpPr>
        <p:spPr>
          <a:xfrm>
            <a:off x="1751700" y="4618672"/>
            <a:ext cx="5638800" cy="1477328"/>
          </a:xfrm>
          <a:prstGeom prst="rect">
            <a:avLst/>
          </a:prstGeom>
          <a:noFill/>
        </p:spPr>
        <p:txBody>
          <a:bodyPr wrap="square" rtlCol="0">
            <a:spAutoFit/>
          </a:bodyPr>
          <a:lstStyle/>
          <a:p>
            <a:pPr marL="177800" indent="-177800">
              <a:spcAft>
                <a:spcPts val="600"/>
              </a:spcAft>
              <a:buFont typeface="Arial" pitchFamily="34" charset="0"/>
              <a:buChar char="•"/>
            </a:pPr>
            <a:r>
              <a:rPr lang="en-US" sz="2000" dirty="0">
                <a:solidFill>
                  <a:srgbClr val="425968"/>
                </a:solidFill>
              </a:rPr>
              <a:t>Individual practioners working on specific issues,</a:t>
            </a:r>
          </a:p>
          <a:p>
            <a:pPr marL="177800" indent="-177800">
              <a:spcAft>
                <a:spcPts val="600"/>
              </a:spcAft>
              <a:buFont typeface="Arial" pitchFamily="34" charset="0"/>
              <a:buChar char="•"/>
            </a:pPr>
            <a:r>
              <a:rPr lang="en-US" sz="2000" dirty="0">
                <a:solidFill>
                  <a:srgbClr val="425968"/>
                </a:solidFill>
              </a:rPr>
              <a:t>Collecting qualitative and quantitative data for their individual programs,</a:t>
            </a:r>
          </a:p>
          <a:p>
            <a:pPr marL="177800" indent="-177800">
              <a:spcAft>
                <a:spcPts val="600"/>
              </a:spcAft>
              <a:buFont typeface="Arial" pitchFamily="34" charset="0"/>
              <a:buChar char="•"/>
            </a:pPr>
            <a:r>
              <a:rPr lang="en-US" sz="2000" dirty="0">
                <a:solidFill>
                  <a:srgbClr val="425968"/>
                </a:solidFill>
              </a:rPr>
              <a:t>Demonstrate impact with individual programs</a:t>
            </a:r>
          </a:p>
        </p:txBody>
      </p:sp>
      <p:sp>
        <p:nvSpPr>
          <p:cNvPr id="26" name="TextBox 25"/>
          <p:cNvSpPr txBox="1"/>
          <p:nvPr/>
        </p:nvSpPr>
        <p:spPr>
          <a:xfrm>
            <a:off x="1751700" y="2763887"/>
            <a:ext cx="5182500" cy="1477328"/>
          </a:xfrm>
          <a:prstGeom prst="rect">
            <a:avLst/>
          </a:prstGeom>
          <a:noFill/>
        </p:spPr>
        <p:txBody>
          <a:bodyPr wrap="square" rtlCol="0">
            <a:spAutoFit/>
          </a:bodyPr>
          <a:lstStyle/>
          <a:p>
            <a:pPr marL="177800" indent="-177800">
              <a:spcAft>
                <a:spcPts val="600"/>
              </a:spcAft>
              <a:buFont typeface="Arial" pitchFamily="34" charset="0"/>
              <a:buChar char="•"/>
            </a:pPr>
            <a:r>
              <a:rPr lang="en-US" sz="2000" dirty="0">
                <a:solidFill>
                  <a:srgbClr val="425968"/>
                </a:solidFill>
              </a:rPr>
              <a:t>A group working on the same issue, </a:t>
            </a:r>
          </a:p>
          <a:p>
            <a:pPr marL="177800" indent="-177800">
              <a:spcAft>
                <a:spcPts val="600"/>
              </a:spcAft>
              <a:buFont typeface="Arial" pitchFamily="34" charset="0"/>
              <a:buChar char="•"/>
            </a:pPr>
            <a:r>
              <a:rPr lang="en-US" sz="2000" dirty="0">
                <a:solidFill>
                  <a:srgbClr val="425968"/>
                </a:solidFill>
              </a:rPr>
              <a:t>Sharing program information/design,</a:t>
            </a:r>
          </a:p>
          <a:p>
            <a:pPr marL="177800" indent="-177800">
              <a:spcAft>
                <a:spcPts val="600"/>
              </a:spcAft>
              <a:buFont typeface="Arial" pitchFamily="34" charset="0"/>
              <a:buChar char="•"/>
            </a:pPr>
            <a:r>
              <a:rPr lang="en-US" sz="2000" dirty="0">
                <a:solidFill>
                  <a:srgbClr val="425968"/>
                </a:solidFill>
              </a:rPr>
              <a:t>Align efforts around a similar issue or population</a:t>
            </a:r>
          </a:p>
        </p:txBody>
      </p:sp>
      <p:sp>
        <p:nvSpPr>
          <p:cNvPr id="27" name="Rectangle 65"/>
          <p:cNvSpPr>
            <a:spLocks noChangeArrowheads="1"/>
          </p:cNvSpPr>
          <p:nvPr/>
        </p:nvSpPr>
        <p:spPr bwMode="auto">
          <a:xfrm>
            <a:off x="1751711" y="918121"/>
            <a:ext cx="2202659" cy="265975"/>
          </a:xfrm>
          <a:prstGeom prst="rect">
            <a:avLst/>
          </a:prstGeom>
          <a:noFill/>
          <a:ln w="9525">
            <a:noFill/>
            <a:miter lim="800000"/>
            <a:headEnd/>
            <a:tailEnd/>
          </a:ln>
        </p:spPr>
        <p:txBody>
          <a:bodyPr wrap="none" lIns="91427" tIns="45714" rIns="91427" bIns="45714" anchor="ctr"/>
          <a:lstStyle/>
          <a:p>
            <a:r>
              <a:rPr lang="en-US" sz="2400" b="1" dirty="0">
                <a:solidFill>
                  <a:srgbClr val="F47920"/>
                </a:solidFill>
              </a:rPr>
              <a:t>Collaborative Action/Collective Impact</a:t>
            </a:r>
          </a:p>
        </p:txBody>
      </p:sp>
      <p:sp>
        <p:nvSpPr>
          <p:cNvPr id="28" name="Text Box 54"/>
          <p:cNvSpPr txBox="1">
            <a:spLocks noChangeArrowheads="1"/>
          </p:cNvSpPr>
          <p:nvPr/>
        </p:nvSpPr>
        <p:spPr bwMode="auto">
          <a:xfrm>
            <a:off x="1751701" y="2432453"/>
            <a:ext cx="3200399" cy="461653"/>
          </a:xfrm>
          <a:prstGeom prst="rect">
            <a:avLst/>
          </a:prstGeom>
          <a:noFill/>
          <a:ln w="9525">
            <a:noFill/>
            <a:miter lim="800000"/>
            <a:headEnd/>
            <a:tailEnd/>
          </a:ln>
        </p:spPr>
        <p:txBody>
          <a:bodyPr wrap="square" lIns="91427" tIns="45714" rIns="91427" bIns="45714">
            <a:spAutoFit/>
          </a:bodyPr>
          <a:lstStyle/>
          <a:p>
            <a:pPr>
              <a:spcBef>
                <a:spcPct val="50000"/>
              </a:spcBef>
            </a:pPr>
            <a:r>
              <a:rPr lang="en-US" sz="2400" b="1" dirty="0">
                <a:solidFill>
                  <a:srgbClr val="F47920"/>
                </a:solidFill>
              </a:rPr>
              <a:t>Coordinated Action</a:t>
            </a:r>
          </a:p>
        </p:txBody>
      </p:sp>
      <p:sp>
        <p:nvSpPr>
          <p:cNvPr id="29" name="Text Box 55"/>
          <p:cNvSpPr txBox="1">
            <a:spLocks noChangeArrowheads="1"/>
          </p:cNvSpPr>
          <p:nvPr/>
        </p:nvSpPr>
        <p:spPr bwMode="auto">
          <a:xfrm>
            <a:off x="1751700" y="4284970"/>
            <a:ext cx="2982548" cy="461653"/>
          </a:xfrm>
          <a:prstGeom prst="rect">
            <a:avLst/>
          </a:prstGeom>
          <a:noFill/>
          <a:ln w="9525">
            <a:noFill/>
            <a:miter lim="800000"/>
            <a:headEnd/>
            <a:tailEnd/>
          </a:ln>
        </p:spPr>
        <p:txBody>
          <a:bodyPr wrap="square" lIns="91427" tIns="45714" rIns="91427" bIns="45714">
            <a:spAutoFit/>
          </a:bodyPr>
          <a:lstStyle/>
          <a:p>
            <a:pPr>
              <a:spcBef>
                <a:spcPct val="50000"/>
              </a:spcBef>
            </a:pPr>
            <a:r>
              <a:rPr lang="en-US" sz="2400" b="1" dirty="0">
                <a:solidFill>
                  <a:srgbClr val="F47920"/>
                </a:solidFill>
              </a:rPr>
              <a:t>Individual Action</a:t>
            </a:r>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219" y="598377"/>
            <a:ext cx="905461" cy="905461"/>
          </a:xfrm>
          <a:prstGeom prst="rect">
            <a:avLst/>
          </a:prstGeom>
        </p:spPr>
      </p:pic>
      <p:sp>
        <p:nvSpPr>
          <p:cNvPr id="31" name="TextBox 30"/>
          <p:cNvSpPr txBox="1"/>
          <p:nvPr/>
        </p:nvSpPr>
        <p:spPr>
          <a:xfrm>
            <a:off x="622407" y="6546797"/>
            <a:ext cx="4879361" cy="369332"/>
          </a:xfrm>
          <a:prstGeom prst="rect">
            <a:avLst/>
          </a:prstGeom>
          <a:noFill/>
        </p:spPr>
        <p:txBody>
          <a:bodyPr wrap="square" rtlCol="0">
            <a:spAutoFit/>
          </a:bodyPr>
          <a:lstStyle/>
          <a:p>
            <a:r>
              <a:rPr lang="en-US" dirty="0"/>
              <a:t>Adapted from the Strive Together Partnership</a:t>
            </a:r>
          </a:p>
        </p:txBody>
      </p:sp>
    </p:spTree>
    <p:extLst>
      <p:ext uri="{BB962C8B-B14F-4D97-AF65-F5344CB8AC3E}">
        <p14:creationId xmlns:p14="http://schemas.microsoft.com/office/powerpoint/2010/main" val="312593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9000000">
                                      <p:cBhvr>
                                        <p:cTn id="6" dur="2000" fill="hold"/>
                                        <p:tgtEl>
                                          <p:spTgt spid="17"/>
                                        </p:tgtEl>
                                        <p:attrNameLst>
                                          <p:attrName>r</p:attrName>
                                        </p:attrNameLst>
                                      </p:cBhvr>
                                    </p:animRot>
                                  </p:childTnLst>
                                </p:cTn>
                              </p:par>
                              <p:par>
                                <p:cTn id="7" presetID="8" presetClass="emph" presetSubtype="0" fill="hold" grpId="0" nodeType="withEffect">
                                  <p:stCondLst>
                                    <p:cond delay="0"/>
                                  </p:stCondLst>
                                  <p:childTnLst>
                                    <p:animRot by="3600000">
                                      <p:cBhvr>
                                        <p:cTn id="8" dur="2000" fill="hold"/>
                                        <p:tgtEl>
                                          <p:spTgt spid="15"/>
                                        </p:tgtEl>
                                        <p:attrNameLst>
                                          <p:attrName>r</p:attrName>
                                        </p:attrNameLst>
                                      </p:cBhvr>
                                    </p:animRot>
                                  </p:childTnLst>
                                </p:cTn>
                              </p:par>
                              <p:par>
                                <p:cTn id="9" presetID="8" presetClass="emph" presetSubtype="0" fill="hold" grpId="0" nodeType="withEffect">
                                  <p:stCondLst>
                                    <p:cond delay="0"/>
                                  </p:stCondLst>
                                  <p:childTnLst>
                                    <p:animRot by="-1800000">
                                      <p:cBhvr>
                                        <p:cTn id="10" dur="2000" fill="hold"/>
                                        <p:tgtEl>
                                          <p:spTgt spid="18"/>
                                        </p:tgtEl>
                                        <p:attrNameLst>
                                          <p:attrName>r</p:attrName>
                                        </p:attrNameLst>
                                      </p:cBhvr>
                                    </p:animRot>
                                  </p:childTnLst>
                                </p:cTn>
                              </p:par>
                              <p:par>
                                <p:cTn id="11" presetID="8" presetClass="emph" presetSubtype="0" fill="hold" grpId="0" nodeType="withEffect">
                                  <p:stCondLst>
                                    <p:cond delay="0"/>
                                  </p:stCondLst>
                                  <p:childTnLst>
                                    <p:animRot by="-2700000">
                                      <p:cBhvr>
                                        <p:cTn id="12" dur="2000" fill="hold"/>
                                        <p:tgtEl>
                                          <p:spTgt spid="16"/>
                                        </p:tgtEl>
                                        <p:attrNameLst>
                                          <p:attrName>r</p:attrName>
                                        </p:attrNameLst>
                                      </p:cBhvr>
                                    </p:animRot>
                                  </p:childTnLst>
                                </p:cTn>
                              </p:par>
                              <p:par>
                                <p:cTn id="13" presetID="8" presetClass="emph" presetSubtype="0" fill="hold" grpId="0" nodeType="withEffect">
                                  <p:stCondLst>
                                    <p:cond delay="0"/>
                                  </p:stCondLst>
                                  <p:childTnLst>
                                    <p:animRot by="-7200000">
                                      <p:cBhvr>
                                        <p:cTn id="14" dur="2000" fill="hold"/>
                                        <p:tgtEl>
                                          <p:spTgt spid="20"/>
                                        </p:tgtEl>
                                        <p:attrNameLst>
                                          <p:attrName>r</p:attrName>
                                        </p:attrNameLst>
                                      </p:cBhvr>
                                    </p:animRo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0" presetClass="path" presetSubtype="0" accel="50000" decel="50000" fill="hold" grpId="1" nodeType="withEffect">
                                  <p:stCondLst>
                                    <p:cond delay="0"/>
                                  </p:stCondLst>
                                  <p:childTnLst>
                                    <p:animMotion origin="layout" path="M 0 0 L -0.11128 -0.24954 " pathEditMode="relative" ptsTypes="AA">
                                      <p:cBhvr>
                                        <p:cTn id="18" dur="2000" fill="hold"/>
                                        <p:tgtEl>
                                          <p:spTgt spid="18"/>
                                        </p:tgtEl>
                                        <p:attrNameLst>
                                          <p:attrName>ppt_x</p:attrName>
                                          <p:attrName>ppt_y</p:attrName>
                                        </p:attrNameLst>
                                      </p:cBhvr>
                                    </p:animMotion>
                                  </p:childTnLst>
                                </p:cTn>
                              </p:par>
                              <p:par>
                                <p:cTn id="19" presetID="0" presetClass="path" presetSubtype="0" accel="50000" decel="50000" fill="hold" grpId="1" nodeType="withEffect">
                                  <p:stCondLst>
                                    <p:cond delay="0"/>
                                  </p:stCondLst>
                                  <p:childTnLst>
                                    <p:animMotion origin="layout" path="M 0 0 L 0 -0.34575 " pathEditMode="relative" ptsTypes="AA">
                                      <p:cBhvr>
                                        <p:cTn id="20" dur="2000" fill="hold"/>
                                        <p:tgtEl>
                                          <p:spTgt spid="16"/>
                                        </p:tgtEl>
                                        <p:attrNameLst>
                                          <p:attrName>ppt_x</p:attrName>
                                          <p:attrName>ppt_y</p:attrName>
                                        </p:attrNameLst>
                                      </p:cBhvr>
                                    </p:animMotion>
                                  </p:childTnLst>
                                </p:cTn>
                              </p:par>
                              <p:par>
                                <p:cTn id="21" presetID="0" presetClass="path" presetSubtype="0" accel="50000" decel="50000" fill="hold" grpId="1" nodeType="withEffect">
                                  <p:stCondLst>
                                    <p:cond delay="0"/>
                                  </p:stCondLst>
                                  <p:childTnLst>
                                    <p:animMotion origin="layout" path="M 0 0 L 0.04184 -0.18039 " pathEditMode="relative" ptsTypes="AA">
                                      <p:cBhvr>
                                        <p:cTn id="22" dur="2000" fill="hold"/>
                                        <p:tgtEl>
                                          <p:spTgt spid="15"/>
                                        </p:tgtEl>
                                        <p:attrNameLst>
                                          <p:attrName>ppt_x</p:attrName>
                                          <p:attrName>ppt_y</p:attrName>
                                        </p:attrNameLst>
                                      </p:cBhvr>
                                    </p:animMotion>
                                  </p:childTnLst>
                                </p:cTn>
                              </p:par>
                              <p:par>
                                <p:cTn id="23" presetID="0" presetClass="path" presetSubtype="0" accel="50000" decel="50000" fill="hold" grpId="1" nodeType="withEffect">
                                  <p:stCondLst>
                                    <p:cond delay="0"/>
                                  </p:stCondLst>
                                  <p:childTnLst>
                                    <p:animMotion origin="layout" path="M 0 0 L 0.02535 -0.17183 " pathEditMode="relative" ptsTypes="AA">
                                      <p:cBhvr>
                                        <p:cTn id="24" dur="2000" fill="hold"/>
                                        <p:tgtEl>
                                          <p:spTgt spid="17"/>
                                        </p:tgtEl>
                                        <p:attrNameLst>
                                          <p:attrName>ppt_x</p:attrName>
                                          <p:attrName>ppt_y</p:attrName>
                                        </p:attrNameLst>
                                      </p:cBhvr>
                                    </p:animMotion>
                                  </p:childTnLst>
                                </p:cTn>
                              </p:par>
                              <p:par>
                                <p:cTn id="25" presetID="0" presetClass="path" presetSubtype="0" accel="50000" decel="50000" fill="hold" grpId="1" nodeType="withEffect">
                                  <p:stCondLst>
                                    <p:cond delay="0"/>
                                  </p:stCondLst>
                                  <p:childTnLst>
                                    <p:animMotion origin="layout" path="M -0.00087 0.00208 L 0.12708 -0.34367 " pathEditMode="relative" rAng="0" ptsTypes="AA">
                                      <p:cBhvr>
                                        <p:cTn id="26" dur="2000" fill="hold"/>
                                        <p:tgtEl>
                                          <p:spTgt spid="20"/>
                                        </p:tgtEl>
                                        <p:attrNameLst>
                                          <p:attrName>ppt_x</p:attrName>
                                          <p:attrName>ppt_y</p:attrName>
                                        </p:attrNameLst>
                                      </p:cBhvr>
                                      <p:rCtr x="6400" y="-17300"/>
                                    </p:animMotion>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0" presetClass="path" presetSubtype="0" accel="50000" decel="50000" fill="hold" grpId="1" nodeType="withEffect">
                                  <p:stCondLst>
                                    <p:cond delay="0"/>
                                  </p:stCondLst>
                                  <p:childTnLst>
                                    <p:animMotion origin="layout" path="M 0 0 L -0.06198 -0.29347 " pathEditMode="relative" ptsTypes="AA">
                                      <p:cBhvr>
                                        <p:cTn id="42" dur="2000" fill="hold"/>
                                        <p:tgtEl>
                                          <p:spTgt spid="11"/>
                                        </p:tgtEl>
                                        <p:attrNameLst>
                                          <p:attrName>ppt_x</p:attrName>
                                          <p:attrName>ppt_y</p:attrName>
                                        </p:attrNameLst>
                                      </p:cBhvr>
                                    </p:animMotion>
                                  </p:childTnLst>
                                </p:cTn>
                              </p:par>
                              <p:par>
                                <p:cTn id="43" presetID="0" presetClass="path" presetSubtype="0" accel="50000" decel="50000" fill="hold" grpId="1" nodeType="withEffect">
                                  <p:stCondLst>
                                    <p:cond delay="0"/>
                                  </p:stCondLst>
                                  <p:childTnLst>
                                    <p:animMotion origin="layout" path="M 2.08333E-7 3.7037E-6 L -0.06484 -0.25857 " pathEditMode="relative" rAng="0" ptsTypes="AA">
                                      <p:cBhvr>
                                        <p:cTn id="44" dur="2000" fill="hold"/>
                                        <p:tgtEl>
                                          <p:spTgt spid="14"/>
                                        </p:tgtEl>
                                        <p:attrNameLst>
                                          <p:attrName>ppt_x</p:attrName>
                                          <p:attrName>ppt_y</p:attrName>
                                        </p:attrNameLst>
                                      </p:cBhvr>
                                      <p:rCtr x="-3242" y="-12940"/>
                                    </p:animMotion>
                                  </p:childTnLst>
                                </p:cTn>
                              </p:par>
                              <p:par>
                                <p:cTn id="45" presetID="0" presetClass="path" presetSubtype="0" accel="50000" decel="50000" fill="hold" grpId="1" nodeType="withEffect">
                                  <p:stCondLst>
                                    <p:cond delay="0"/>
                                  </p:stCondLst>
                                  <p:childTnLst>
                                    <p:animMotion origin="layout" path="M 0 0 L 0.01267 -0.18385 " pathEditMode="relative" ptsTypes="AA">
                                      <p:cBhvr>
                                        <p:cTn id="46" dur="2000" fill="hold"/>
                                        <p:tgtEl>
                                          <p:spTgt spid="12"/>
                                        </p:tgtEl>
                                        <p:attrNameLst>
                                          <p:attrName>ppt_x</p:attrName>
                                          <p:attrName>ppt_y</p:attrName>
                                        </p:attrNameLst>
                                      </p:cBhvr>
                                    </p:animMotion>
                                  </p:childTnLst>
                                </p:cTn>
                              </p:par>
                              <p:par>
                                <p:cTn id="47" presetID="0" presetClass="path" presetSubtype="0" accel="50000" decel="50000" fill="hold" grpId="1" nodeType="withEffect">
                                  <p:stCondLst>
                                    <p:cond delay="0"/>
                                  </p:stCondLst>
                                  <p:childTnLst>
                                    <p:animMotion origin="layout" path="M -0.02748 0.00069 L 0.08893 -0.22732 " pathEditMode="relative" rAng="0" ptsTypes="AA">
                                      <p:cBhvr>
                                        <p:cTn id="48" dur="2000" fill="hold"/>
                                        <p:tgtEl>
                                          <p:spTgt spid="13"/>
                                        </p:tgtEl>
                                        <p:attrNameLst>
                                          <p:attrName>ppt_x</p:attrName>
                                          <p:attrName>ppt_y</p:attrName>
                                        </p:attrNameLst>
                                      </p:cBhvr>
                                      <p:rCtr x="5820" y="-11412"/>
                                    </p:animMotion>
                                  </p:childTnLst>
                                </p:cTn>
                              </p:par>
                              <p:par>
                                <p:cTn id="49" presetID="0" presetClass="path" presetSubtype="0" accel="50000" decel="50000" fill="hold" grpId="1" nodeType="withEffect">
                                  <p:stCondLst>
                                    <p:cond delay="0"/>
                                  </p:stCondLst>
                                  <p:childTnLst>
                                    <p:animMotion origin="layout" path="M 0 0 L 0.03542 -0.18732 " pathEditMode="relative" ptsTypes="AA">
                                      <p:cBhvr>
                                        <p:cTn id="50" dur="2000" fill="hold"/>
                                        <p:tgtEl>
                                          <p:spTgt spid="19"/>
                                        </p:tgtEl>
                                        <p:attrNameLst>
                                          <p:attrName>ppt_x</p:attrName>
                                          <p:attrName>ppt_y</p:attrName>
                                        </p:attrNameLst>
                                      </p:cBhvr>
                                    </p:animMotion>
                                  </p:childTnLst>
                                </p:cTn>
                              </p:par>
                              <p:par>
                                <p:cTn id="51" presetID="1"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3"/>
          <p:cNvSpPr txBox="1">
            <a:spLocks noGrp="1"/>
          </p:cNvSpPr>
          <p:nvPr>
            <p:ph type="title"/>
          </p:nvPr>
        </p:nvSpPr>
        <p:spPr>
          <a:xfrm>
            <a:off x="1283824" y="446314"/>
            <a:ext cx="10069975" cy="124437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a:t>Community Learning Model</a:t>
            </a:r>
            <a:endParaRPr/>
          </a:p>
        </p:txBody>
      </p:sp>
      <p:pic>
        <p:nvPicPr>
          <p:cNvPr id="233" name="Google Shape;233;p33"/>
          <p:cNvPicPr preferRelativeResize="0">
            <a:picLocks noGrp="1"/>
          </p:cNvPicPr>
          <p:nvPr>
            <p:ph type="body" idx="1"/>
          </p:nvPr>
        </p:nvPicPr>
        <p:blipFill rotWithShape="1">
          <a:blip r:embed="rId3">
            <a:alphaModFix/>
          </a:blip>
          <a:srcRect/>
          <a:stretch/>
        </p:blipFill>
        <p:spPr>
          <a:xfrm>
            <a:off x="1009754" y="1914525"/>
            <a:ext cx="4351338" cy="4351338"/>
          </a:xfrm>
          <a:prstGeom prst="rect">
            <a:avLst/>
          </a:prstGeom>
          <a:noFill/>
          <a:ln>
            <a:noFill/>
          </a:ln>
        </p:spPr>
      </p:pic>
      <p:sp>
        <p:nvSpPr>
          <p:cNvPr id="234" name="Google Shape;234;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a:latin typeface="Arial"/>
                <a:ea typeface="Arial"/>
                <a:cs typeface="Arial"/>
                <a:sym typeface="Arial"/>
              </a:rPr>
              <a:t>Synthesis of research on effective teams and collaboratives</a:t>
            </a:r>
            <a:endParaRPr/>
          </a:p>
          <a:p>
            <a:pPr marL="228600" lvl="0" indent="-228600" algn="l" rtl="0">
              <a:lnSpc>
                <a:spcPct val="90000"/>
              </a:lnSpc>
              <a:spcBef>
                <a:spcPts val="1000"/>
              </a:spcBef>
              <a:spcAft>
                <a:spcPts val="0"/>
              </a:spcAft>
              <a:buClr>
                <a:schemeClr val="dk1"/>
              </a:buClr>
              <a:buSzPts val="2800"/>
              <a:buChar char="•"/>
            </a:pPr>
            <a:r>
              <a:rPr lang="en-US">
                <a:latin typeface="Arial"/>
                <a:ea typeface="Arial"/>
                <a:cs typeface="Arial"/>
                <a:sym typeface="Arial"/>
              </a:rPr>
              <a:t>Link between the quality of process and quality of outcomes</a:t>
            </a:r>
            <a:endParaRPr/>
          </a:p>
          <a:p>
            <a:pPr marL="228600" lvl="0" indent="-228600" algn="l" rtl="0">
              <a:lnSpc>
                <a:spcPct val="90000"/>
              </a:lnSpc>
              <a:spcBef>
                <a:spcPts val="1000"/>
              </a:spcBef>
              <a:spcAft>
                <a:spcPts val="0"/>
              </a:spcAft>
              <a:buClr>
                <a:schemeClr val="dk1"/>
              </a:buClr>
              <a:buSzPts val="2800"/>
              <a:buChar char="•"/>
            </a:pPr>
            <a:r>
              <a:rPr lang="en-US">
                <a:latin typeface="Arial"/>
                <a:ea typeface="Arial"/>
                <a:cs typeface="Arial"/>
                <a:sym typeface="Arial"/>
              </a:rPr>
              <a:t>Holds true in wide range of environments and conditions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grpSp>
        <p:nvGrpSpPr>
          <p:cNvPr id="240" name="Google Shape;240;p34"/>
          <p:cNvGrpSpPr/>
          <p:nvPr/>
        </p:nvGrpSpPr>
        <p:grpSpPr>
          <a:xfrm>
            <a:off x="1408775" y="3212420"/>
            <a:ext cx="9736484" cy="1052592"/>
            <a:chOff x="4520" y="1973555"/>
            <a:chExt cx="9736484" cy="1052592"/>
          </a:xfrm>
        </p:grpSpPr>
        <p:sp>
          <p:nvSpPr>
            <p:cNvPr id="241" name="Google Shape;241;p34"/>
            <p:cNvSpPr/>
            <p:nvPr/>
          </p:nvSpPr>
          <p:spPr>
            <a:xfrm>
              <a:off x="4520" y="1973555"/>
              <a:ext cx="2631482" cy="1052592"/>
            </a:xfrm>
            <a:prstGeom prst="chevron">
              <a:avLst>
                <a:gd name="adj" fmla="val 5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4"/>
            <p:cNvSpPr txBox="1"/>
            <p:nvPr/>
          </p:nvSpPr>
          <p:spPr>
            <a:xfrm>
              <a:off x="530816" y="1973555"/>
              <a:ext cx="1578890" cy="1052592"/>
            </a:xfrm>
            <a:prstGeom prst="rect">
              <a:avLst/>
            </a:prstGeom>
            <a:noFill/>
            <a:ln>
              <a:noFill/>
            </a:ln>
          </p:spPr>
          <p:txBody>
            <a:bodyPr spcFirstLastPara="1" wrap="square" lIns="84000" tIns="28000" rIns="28000" bIns="28000" anchor="ctr" anchorCtr="0">
              <a:noAutofit/>
            </a:bodyPr>
            <a:lstStyle/>
            <a:p>
              <a:pPr marL="0" marR="0" lvl="0" indent="0" algn="ctr" rtl="0">
                <a:lnSpc>
                  <a:spcPct val="90000"/>
                </a:lnSpc>
                <a:spcBef>
                  <a:spcPts val="0"/>
                </a:spcBef>
                <a:spcAft>
                  <a:spcPts val="0"/>
                </a:spcAft>
                <a:buClr>
                  <a:schemeClr val="lt1"/>
                </a:buClr>
                <a:buSzPts val="2100"/>
                <a:buFont typeface="Calibri"/>
                <a:buNone/>
              </a:pPr>
              <a:r>
                <a:rPr lang="en-US" sz="2100">
                  <a:solidFill>
                    <a:schemeClr val="lt1"/>
                  </a:solidFill>
                  <a:latin typeface="Calibri"/>
                  <a:ea typeface="Calibri"/>
                  <a:cs typeface="Calibri"/>
                  <a:sym typeface="Calibri"/>
                </a:rPr>
                <a:t>High Quality Process</a:t>
              </a:r>
              <a:endParaRPr/>
            </a:p>
          </p:txBody>
        </p:sp>
        <p:sp>
          <p:nvSpPr>
            <p:cNvPr id="243" name="Google Shape;243;p34"/>
            <p:cNvSpPr/>
            <p:nvPr/>
          </p:nvSpPr>
          <p:spPr>
            <a:xfrm>
              <a:off x="2372854" y="1973555"/>
              <a:ext cx="2631482" cy="1052592"/>
            </a:xfrm>
            <a:prstGeom prst="chevron">
              <a:avLst>
                <a:gd name="adj" fmla="val 50000"/>
              </a:avLst>
            </a:prstGeom>
            <a:solidFill>
              <a:srgbClr val="D07A5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4"/>
            <p:cNvSpPr txBox="1"/>
            <p:nvPr/>
          </p:nvSpPr>
          <p:spPr>
            <a:xfrm>
              <a:off x="2899150" y="1973555"/>
              <a:ext cx="1578890" cy="1052592"/>
            </a:xfrm>
            <a:prstGeom prst="rect">
              <a:avLst/>
            </a:prstGeom>
            <a:noFill/>
            <a:ln>
              <a:noFill/>
            </a:ln>
          </p:spPr>
          <p:txBody>
            <a:bodyPr spcFirstLastPara="1" wrap="square" lIns="84000" tIns="28000" rIns="28000" bIns="28000" anchor="ctr" anchorCtr="0">
              <a:noAutofit/>
            </a:bodyPr>
            <a:lstStyle/>
            <a:p>
              <a:pPr marL="0" marR="0" lvl="0" indent="0" algn="ctr" rtl="0">
                <a:lnSpc>
                  <a:spcPct val="90000"/>
                </a:lnSpc>
                <a:spcBef>
                  <a:spcPts val="0"/>
                </a:spcBef>
                <a:spcAft>
                  <a:spcPts val="0"/>
                </a:spcAft>
                <a:buClr>
                  <a:schemeClr val="lt1"/>
                </a:buClr>
                <a:buSzPts val="2100"/>
                <a:buFont typeface="Calibri"/>
                <a:buNone/>
              </a:pPr>
              <a:r>
                <a:rPr lang="en-US" sz="2100">
                  <a:solidFill>
                    <a:schemeClr val="lt1"/>
                  </a:solidFill>
                  <a:latin typeface="Calibri"/>
                  <a:ea typeface="Calibri"/>
                  <a:cs typeface="Calibri"/>
                  <a:sym typeface="Calibri"/>
                </a:rPr>
                <a:t>Commitment</a:t>
              </a:r>
              <a:endParaRPr/>
            </a:p>
          </p:txBody>
        </p:sp>
        <p:sp>
          <p:nvSpPr>
            <p:cNvPr id="245" name="Google Shape;245;p34"/>
            <p:cNvSpPr/>
            <p:nvPr/>
          </p:nvSpPr>
          <p:spPr>
            <a:xfrm>
              <a:off x="4741188" y="1973555"/>
              <a:ext cx="2631482" cy="1052592"/>
            </a:xfrm>
            <a:prstGeom prst="chevron">
              <a:avLst>
                <a:gd name="adj" fmla="val 50000"/>
              </a:avLst>
            </a:prstGeom>
            <a:solidFill>
              <a:srgbClr val="B8888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4"/>
            <p:cNvSpPr txBox="1"/>
            <p:nvPr/>
          </p:nvSpPr>
          <p:spPr>
            <a:xfrm>
              <a:off x="5267484" y="1973555"/>
              <a:ext cx="1578890" cy="1052592"/>
            </a:xfrm>
            <a:prstGeom prst="rect">
              <a:avLst/>
            </a:prstGeom>
            <a:noFill/>
            <a:ln>
              <a:noFill/>
            </a:ln>
          </p:spPr>
          <p:txBody>
            <a:bodyPr spcFirstLastPara="1" wrap="square" lIns="84000" tIns="28000" rIns="28000" bIns="28000" anchor="ctr" anchorCtr="0">
              <a:noAutofit/>
            </a:bodyPr>
            <a:lstStyle/>
            <a:p>
              <a:pPr marL="0" marR="0" lvl="0" indent="0" algn="ctr" rtl="0">
                <a:lnSpc>
                  <a:spcPct val="90000"/>
                </a:lnSpc>
                <a:spcBef>
                  <a:spcPts val="0"/>
                </a:spcBef>
                <a:spcAft>
                  <a:spcPts val="0"/>
                </a:spcAft>
                <a:buClr>
                  <a:schemeClr val="lt1"/>
                </a:buClr>
                <a:buSzPts val="2100"/>
                <a:buFont typeface="Calibri"/>
                <a:buNone/>
              </a:pPr>
              <a:r>
                <a:rPr lang="en-US" sz="2100">
                  <a:solidFill>
                    <a:schemeClr val="lt1"/>
                  </a:solidFill>
                  <a:latin typeface="Calibri"/>
                  <a:ea typeface="Calibri"/>
                  <a:cs typeface="Calibri"/>
                  <a:sym typeface="Calibri"/>
                </a:rPr>
                <a:t>Cooperation</a:t>
              </a:r>
              <a:endParaRPr/>
            </a:p>
          </p:txBody>
        </p:sp>
        <p:sp>
          <p:nvSpPr>
            <p:cNvPr id="247" name="Google Shape;247;p34"/>
            <p:cNvSpPr/>
            <p:nvPr/>
          </p:nvSpPr>
          <p:spPr>
            <a:xfrm>
              <a:off x="7109522" y="1973555"/>
              <a:ext cx="2631482" cy="1052592"/>
            </a:xfrm>
            <a:prstGeom prst="chevron">
              <a:avLst>
                <a:gd name="adj" fmla="val 50000"/>
              </a:avLst>
            </a:prstGeom>
            <a:solidFill>
              <a:srgbClr val="A4A4A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4"/>
            <p:cNvSpPr txBox="1"/>
            <p:nvPr/>
          </p:nvSpPr>
          <p:spPr>
            <a:xfrm>
              <a:off x="7635818" y="1973555"/>
              <a:ext cx="1578890" cy="1052592"/>
            </a:xfrm>
            <a:prstGeom prst="rect">
              <a:avLst/>
            </a:prstGeom>
            <a:noFill/>
            <a:ln>
              <a:noFill/>
            </a:ln>
          </p:spPr>
          <p:txBody>
            <a:bodyPr spcFirstLastPara="1" wrap="square" lIns="84000" tIns="28000" rIns="28000" bIns="28000" anchor="ctr" anchorCtr="0">
              <a:noAutofit/>
            </a:bodyPr>
            <a:lstStyle/>
            <a:p>
              <a:pPr marL="0" marR="0" lvl="0" indent="0" algn="ctr" rtl="0">
                <a:lnSpc>
                  <a:spcPct val="90000"/>
                </a:lnSpc>
                <a:spcBef>
                  <a:spcPts val="0"/>
                </a:spcBef>
                <a:spcAft>
                  <a:spcPts val="0"/>
                </a:spcAft>
                <a:buClr>
                  <a:schemeClr val="lt1"/>
                </a:buClr>
                <a:buSzPts val="2100"/>
                <a:buFont typeface="Calibri"/>
                <a:buNone/>
              </a:pPr>
              <a:r>
                <a:rPr lang="en-US" sz="2100">
                  <a:solidFill>
                    <a:schemeClr val="lt1"/>
                  </a:solidFill>
                  <a:latin typeface="Calibri"/>
                  <a:ea typeface="Calibri"/>
                  <a:cs typeface="Calibri"/>
                  <a:sym typeface="Calibri"/>
                </a:rPr>
                <a:t>Effectiveness</a:t>
              </a:r>
              <a:endParaRPr/>
            </a:p>
          </p:txBody>
        </p:sp>
      </p:grpSp>
      <p:sp>
        <p:nvSpPr>
          <p:cNvPr id="249" name="Google Shape;249;p34"/>
          <p:cNvSpPr txBox="1">
            <a:spLocks noGrp="1"/>
          </p:cNvSpPr>
          <p:nvPr>
            <p:ph type="title"/>
          </p:nvPr>
        </p:nvSpPr>
        <p:spPr>
          <a:xfrm>
            <a:off x="1404256" y="370114"/>
            <a:ext cx="9949543" cy="132057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a:t>The Transfer of Commitment</a:t>
            </a:r>
            <a:endParaRPr/>
          </a:p>
        </p:txBody>
      </p:sp>
      <p:sp>
        <p:nvSpPr>
          <p:cNvPr id="250" name="Google Shape;250;p34"/>
          <p:cNvSpPr/>
          <p:nvPr/>
        </p:nvSpPr>
        <p:spPr>
          <a:xfrm>
            <a:off x="1404254" y="5776991"/>
            <a:ext cx="609600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From Hicks, Larson et al, </a:t>
            </a:r>
            <a:r>
              <a:rPr lang="en-US" sz="1800" i="1">
                <a:solidFill>
                  <a:schemeClr val="dk1"/>
                </a:solidFill>
                <a:latin typeface="Calibri"/>
                <a:ea typeface="Calibri"/>
                <a:cs typeface="Calibri"/>
                <a:sym typeface="Calibri"/>
              </a:rPr>
              <a:t>The Influence of Collaboration on Program Outcomes</a:t>
            </a:r>
            <a:r>
              <a:rPr lang="en-US" sz="1800">
                <a:solidFill>
                  <a:schemeClr val="dk1"/>
                </a:solidFill>
                <a:latin typeface="Calibri"/>
                <a:ea typeface="Calibri"/>
                <a:cs typeface="Calibri"/>
                <a:sym typeface="Calibri"/>
              </a:rPr>
              <a:t>, 2008</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5"/>
          <p:cNvSpPr txBox="1">
            <a:spLocks noGrp="1"/>
          </p:cNvSpPr>
          <p:nvPr>
            <p:ph type="title"/>
          </p:nvPr>
        </p:nvSpPr>
        <p:spPr>
          <a:xfrm>
            <a:off x="1360714" y="582281"/>
            <a:ext cx="9994674" cy="110840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Arial"/>
              <a:buNone/>
            </a:pPr>
            <a:r>
              <a:rPr lang="en-US" sz="3959"/>
              <a:t>High Quality Process = Effective Flow of Energy in Group</a:t>
            </a:r>
            <a:endParaRPr/>
          </a:p>
        </p:txBody>
      </p:sp>
      <p:sp>
        <p:nvSpPr>
          <p:cNvPr id="257" name="Google Shape;257;p3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2400"/>
              <a:buNone/>
            </a:pPr>
            <a:r>
              <a:rPr lang="en-US"/>
              <a:t>“Team Within a Team”</a:t>
            </a:r>
            <a:endParaRPr/>
          </a:p>
        </p:txBody>
      </p:sp>
      <p:sp>
        <p:nvSpPr>
          <p:cNvPr id="258" name="Google Shape;258;p3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2400"/>
              <a:buNone/>
            </a:pPr>
            <a:r>
              <a:rPr lang="en-US" dirty="0"/>
              <a:t>Team of Equals</a:t>
            </a:r>
            <a:endParaRPr dirty="0"/>
          </a:p>
        </p:txBody>
      </p:sp>
      <p:sp>
        <p:nvSpPr>
          <p:cNvPr id="259" name="Google Shape;259;p3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p>
            <a:pPr marL="228600" lvl="0" indent="-50800" algn="l" rtl="0">
              <a:lnSpc>
                <a:spcPct val="90000"/>
              </a:lnSpc>
              <a:spcBef>
                <a:spcPts val="0"/>
              </a:spcBef>
              <a:spcAft>
                <a:spcPts val="0"/>
              </a:spcAft>
              <a:buClr>
                <a:schemeClr val="dk1"/>
              </a:buClr>
              <a:buSzPts val="2800"/>
              <a:buNone/>
            </a:pPr>
            <a:endParaRPr/>
          </a:p>
        </p:txBody>
      </p:sp>
      <p:sp>
        <p:nvSpPr>
          <p:cNvPr id="260" name="Google Shape;260;p3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p>
            <a:pPr marL="228600" lvl="0" indent="-50800" algn="l" rtl="0">
              <a:lnSpc>
                <a:spcPct val="90000"/>
              </a:lnSpc>
              <a:spcBef>
                <a:spcPts val="0"/>
              </a:spcBef>
              <a:spcAft>
                <a:spcPts val="0"/>
              </a:spcAft>
              <a:buClr>
                <a:schemeClr val="dk1"/>
              </a:buClr>
              <a:buSzPts val="2800"/>
              <a:buNone/>
            </a:pPr>
            <a:endParaRPr/>
          </a:p>
        </p:txBody>
      </p:sp>
      <p:pic>
        <p:nvPicPr>
          <p:cNvPr id="261" name="Google Shape;261;p35"/>
          <p:cNvPicPr preferRelativeResize="0"/>
          <p:nvPr/>
        </p:nvPicPr>
        <p:blipFill rotWithShape="1">
          <a:blip r:embed="rId3">
            <a:alphaModFix/>
          </a:blip>
          <a:srcRect/>
          <a:stretch/>
        </p:blipFill>
        <p:spPr>
          <a:xfrm>
            <a:off x="1624852" y="2514600"/>
            <a:ext cx="3306544" cy="3459827"/>
          </a:xfrm>
          <a:prstGeom prst="rect">
            <a:avLst/>
          </a:prstGeom>
          <a:noFill/>
          <a:ln>
            <a:noFill/>
          </a:ln>
        </p:spPr>
      </p:pic>
      <p:pic>
        <p:nvPicPr>
          <p:cNvPr id="262" name="Google Shape;262;p35"/>
          <p:cNvPicPr preferRelativeResize="0"/>
          <p:nvPr/>
        </p:nvPicPr>
        <p:blipFill rotWithShape="1">
          <a:blip r:embed="rId4">
            <a:alphaModFix/>
          </a:blip>
          <a:srcRect/>
          <a:stretch/>
        </p:blipFill>
        <p:spPr>
          <a:xfrm>
            <a:off x="7030571" y="2564625"/>
            <a:ext cx="3338512" cy="3359776"/>
          </a:xfrm>
          <a:prstGeom prst="rect">
            <a:avLst/>
          </a:prstGeom>
          <a:noFill/>
          <a:ln>
            <a:noFill/>
          </a:ln>
        </p:spPr>
      </p:pic>
      <p:sp>
        <p:nvSpPr>
          <p:cNvPr id="263" name="Google Shape;263;p35"/>
          <p:cNvSpPr/>
          <p:nvPr/>
        </p:nvSpPr>
        <p:spPr>
          <a:xfrm>
            <a:off x="615142" y="6189663"/>
            <a:ext cx="6096000" cy="646331"/>
          </a:xfrm>
          <a:prstGeom prst="rect">
            <a:avLst/>
          </a:prstGeom>
          <a:noFill/>
          <a:ln>
            <a:noFill/>
          </a:ln>
        </p:spPr>
        <p:txBody>
          <a:bodyPr spcFirstLastPara="1" wrap="square" lIns="91425" tIns="45700" rIns="91425" bIns="45700" anchor="t" anchorCtr="0">
            <a:noAutofit/>
          </a:bodyPr>
          <a:lstStyle/>
          <a:p>
            <a:pPr marL="109725"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Alex “Sandy” Pentland. The New Science of Building Great Teams.  </a:t>
            </a:r>
            <a:r>
              <a:rPr lang="en-US" sz="1800" i="1">
                <a:solidFill>
                  <a:schemeClr val="dk1"/>
                </a:solidFill>
                <a:latin typeface="Calibri"/>
                <a:ea typeface="Calibri"/>
                <a:cs typeface="Calibri"/>
                <a:sym typeface="Calibri"/>
              </a:rPr>
              <a:t>Harvard Business Review</a:t>
            </a:r>
            <a:r>
              <a:rPr lang="en-US" sz="1800">
                <a:solidFill>
                  <a:schemeClr val="dk1"/>
                </a:solidFill>
                <a:latin typeface="Calibri"/>
                <a:ea typeface="Calibri"/>
                <a:cs typeface="Calibri"/>
                <a:sym typeface="Calibri"/>
              </a:rPr>
              <a:t>, April 2012</a:t>
            </a:r>
            <a:endParaRPr/>
          </a:p>
        </p:txBody>
      </p:sp>
      <p:sp>
        <p:nvSpPr>
          <p:cNvPr id="264" name="Google Shape;264;p35"/>
          <p:cNvSpPr/>
          <p:nvPr/>
        </p:nvSpPr>
        <p:spPr>
          <a:xfrm>
            <a:off x="5977217" y="3244334"/>
            <a:ext cx="34336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Arial"/>
                <a:ea typeface="Arial"/>
                <a:cs typeface="Arial"/>
                <a:sym typeface="Arial"/>
              </a:rPr>
              <a:t> </a:t>
            </a:r>
            <a:r>
              <a:rPr lang="en-US" sz="1800">
                <a:solidFill>
                  <a:schemeClr val="dk1"/>
                </a:solidFill>
                <a:latin typeface="Calibri"/>
                <a:ea typeface="Calibri"/>
                <a:cs typeface="Calibri"/>
                <a:sym typeface="Calibri"/>
              </a:rPr>
              <a: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6"/>
          <p:cNvSpPr txBox="1">
            <a:spLocks noGrp="1"/>
          </p:cNvSpPr>
          <p:nvPr>
            <p:ph type="body" idx="1"/>
          </p:nvPr>
        </p:nvSpPr>
        <p:spPr>
          <a:xfrm>
            <a:off x="1382485" y="1847850"/>
            <a:ext cx="9971314"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FF0000"/>
              </a:buClr>
              <a:buSzPts val="2800"/>
              <a:buChar char="•"/>
            </a:pPr>
            <a:r>
              <a:rPr lang="en-US" b="1">
                <a:solidFill>
                  <a:srgbClr val="FF0000"/>
                </a:solidFill>
              </a:rPr>
              <a:t>Fairness</a:t>
            </a:r>
            <a:r>
              <a:rPr lang="en-US"/>
              <a:t>—those affected by a decision have input into the decision</a:t>
            </a:r>
            <a:endParaRPr/>
          </a:p>
          <a:p>
            <a:pPr marL="228600" lvl="0" indent="-228600" algn="l" rtl="0">
              <a:lnSpc>
                <a:spcPct val="90000"/>
              </a:lnSpc>
              <a:spcBef>
                <a:spcPts val="1000"/>
              </a:spcBef>
              <a:spcAft>
                <a:spcPts val="0"/>
              </a:spcAft>
              <a:buClr>
                <a:srgbClr val="FF0000"/>
              </a:buClr>
              <a:buSzPts val="2800"/>
              <a:buChar char="•"/>
            </a:pPr>
            <a:r>
              <a:rPr lang="en-US" b="1">
                <a:solidFill>
                  <a:srgbClr val="FF0000"/>
                </a:solidFill>
              </a:rPr>
              <a:t>Equality</a:t>
            </a:r>
            <a:r>
              <a:rPr lang="en-US"/>
              <a:t>—affords all stakeholders equal opportunities to contribute and influence outcomes irrespective of role or background</a:t>
            </a:r>
            <a:endParaRPr/>
          </a:p>
          <a:p>
            <a:pPr marL="228600" lvl="0" indent="-228600" algn="l" rtl="0">
              <a:lnSpc>
                <a:spcPct val="90000"/>
              </a:lnSpc>
              <a:spcBef>
                <a:spcPts val="1000"/>
              </a:spcBef>
              <a:spcAft>
                <a:spcPts val="0"/>
              </a:spcAft>
              <a:buClr>
                <a:srgbClr val="FF0000"/>
              </a:buClr>
              <a:buSzPts val="2800"/>
              <a:buChar char="•"/>
            </a:pPr>
            <a:r>
              <a:rPr lang="en-US" b="1">
                <a:solidFill>
                  <a:srgbClr val="FF0000"/>
                </a:solidFill>
              </a:rPr>
              <a:t>Goal-orientation</a:t>
            </a:r>
            <a:r>
              <a:rPr lang="en-US"/>
              <a:t>—people’s efforts are focused on the common good, not just advancing individual interests</a:t>
            </a:r>
            <a:endParaRPr/>
          </a:p>
          <a:p>
            <a:pPr marL="228600" lvl="0" indent="-228600" algn="l" rtl="0">
              <a:lnSpc>
                <a:spcPct val="90000"/>
              </a:lnSpc>
              <a:spcBef>
                <a:spcPts val="1000"/>
              </a:spcBef>
              <a:spcAft>
                <a:spcPts val="0"/>
              </a:spcAft>
              <a:buClr>
                <a:srgbClr val="FF0000"/>
              </a:buClr>
              <a:buSzPts val="2800"/>
              <a:buChar char="•"/>
            </a:pPr>
            <a:r>
              <a:rPr lang="en-US" b="1">
                <a:solidFill>
                  <a:srgbClr val="FF0000"/>
                </a:solidFill>
              </a:rPr>
              <a:t>Authenticity</a:t>
            </a:r>
            <a:r>
              <a:rPr lang="en-US"/>
              <a:t>—stakeholders feel they can make binding commitments without those being rescinded by agents with higher levels of authority</a:t>
            </a:r>
            <a:endParaRPr/>
          </a:p>
          <a:p>
            <a:pPr marL="228600" lvl="0" indent="-50800" algn="l" rtl="0">
              <a:lnSpc>
                <a:spcPct val="90000"/>
              </a:lnSpc>
              <a:spcBef>
                <a:spcPts val="1000"/>
              </a:spcBef>
              <a:spcAft>
                <a:spcPts val="0"/>
              </a:spcAft>
              <a:buClr>
                <a:schemeClr val="dk1"/>
              </a:buClr>
              <a:buSzPts val="2800"/>
              <a:buNone/>
            </a:pPr>
            <a:endParaRPr/>
          </a:p>
        </p:txBody>
      </p:sp>
      <p:sp>
        <p:nvSpPr>
          <p:cNvPr id="270" name="Google Shape;270;p36"/>
          <p:cNvSpPr txBox="1">
            <a:spLocks noGrp="1"/>
          </p:cNvSpPr>
          <p:nvPr>
            <p:ph type="title"/>
          </p:nvPr>
        </p:nvSpPr>
        <p:spPr>
          <a:xfrm>
            <a:off x="1404256" y="370114"/>
            <a:ext cx="9949543" cy="132057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a:t>So What is High Quality Process?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757070"/>
              </a:buClr>
              <a:buSzPts val="6000"/>
              <a:buFont typeface="Calibri"/>
              <a:buNone/>
            </a:pPr>
            <a:r>
              <a:rPr lang="en-US">
                <a:solidFill>
                  <a:srgbClr val="757070"/>
                </a:solidFill>
                <a:latin typeface="Calibri"/>
                <a:ea typeface="Calibri"/>
                <a:cs typeface="Calibri"/>
                <a:sym typeface="Calibri"/>
              </a:rPr>
              <a:t>Prowers County, CO</a:t>
            </a:r>
            <a:r>
              <a:rPr lang="en-US">
                <a:latin typeface="Calibri"/>
                <a:ea typeface="Calibri"/>
                <a:cs typeface="Calibri"/>
                <a:sym typeface="Calibri"/>
              </a:rPr>
              <a:t>	</a:t>
            </a:r>
            <a:endParaRPr/>
          </a:p>
        </p:txBody>
      </p:sp>
      <p:sp>
        <p:nvSpPr>
          <p:cNvPr id="277" name="Google Shape;277;p37"/>
          <p:cNvSpPr txBox="1">
            <a:spLocks noGrp="1"/>
          </p:cNvSpPr>
          <p:nvPr>
            <p:ph type="body" idx="1"/>
          </p:nvPr>
        </p:nvSpPr>
        <p:spPr>
          <a:xfrm>
            <a:off x="831850" y="4589463"/>
            <a:ext cx="10515600" cy="1500187"/>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lt1"/>
              </a:buClr>
              <a:buSzPts val="2400"/>
              <a:buNone/>
            </a:pPr>
            <a:r>
              <a:rPr lang="en-US">
                <a:latin typeface="Calibri"/>
                <a:ea typeface="Calibri"/>
                <a:cs typeface="Calibri"/>
                <a:sym typeface="Calibri"/>
              </a:rPr>
              <a:t>A Case Study in Collaboration</a:t>
            </a:r>
            <a:endParaRPr/>
          </a:p>
        </p:txBody>
      </p:sp>
      <p:grpSp>
        <p:nvGrpSpPr>
          <p:cNvPr id="278" name="Google Shape;278;p37"/>
          <p:cNvGrpSpPr/>
          <p:nvPr/>
        </p:nvGrpSpPr>
        <p:grpSpPr>
          <a:xfrm>
            <a:off x="1906429" y="1220710"/>
            <a:ext cx="2986564" cy="2180192"/>
            <a:chOff x="509905" y="484612"/>
            <a:chExt cx="3982085" cy="2906923"/>
          </a:xfrm>
        </p:grpSpPr>
        <p:pic>
          <p:nvPicPr>
            <p:cNvPr id="279" name="Google Shape;279;p37" descr="http://www.4x4explore.com/cnty/co_cnty.gif"/>
            <p:cNvPicPr preferRelativeResize="0"/>
            <p:nvPr/>
          </p:nvPicPr>
          <p:blipFill rotWithShape="1">
            <a:blip r:embed="rId3">
              <a:alphaModFix/>
            </a:blip>
            <a:srcRect/>
            <a:stretch/>
          </p:blipFill>
          <p:spPr>
            <a:xfrm>
              <a:off x="509905" y="484612"/>
              <a:ext cx="3982085" cy="2906923"/>
            </a:xfrm>
            <a:prstGeom prst="rect">
              <a:avLst/>
            </a:prstGeom>
            <a:noFill/>
            <a:ln>
              <a:noFill/>
            </a:ln>
          </p:spPr>
        </p:pic>
        <p:sp>
          <p:nvSpPr>
            <p:cNvPr id="280" name="Google Shape;280;p37"/>
            <p:cNvSpPr/>
            <p:nvPr/>
          </p:nvSpPr>
          <p:spPr>
            <a:xfrm>
              <a:off x="4000500" y="2423160"/>
              <a:ext cx="400050" cy="434340"/>
            </a:xfrm>
            <a:custGeom>
              <a:avLst/>
              <a:gdLst/>
              <a:ahLst/>
              <a:cxnLst/>
              <a:rect l="l" t="t" r="r" b="b"/>
              <a:pathLst>
                <a:path w="400050" h="434340" extrusionOk="0">
                  <a:moveTo>
                    <a:pt x="0" y="11430"/>
                  </a:moveTo>
                  <a:lnTo>
                    <a:pt x="22860" y="434340"/>
                  </a:lnTo>
                  <a:lnTo>
                    <a:pt x="400050" y="422910"/>
                  </a:lnTo>
                  <a:lnTo>
                    <a:pt x="388620" y="0"/>
                  </a:lnTo>
                  <a:lnTo>
                    <a:pt x="0" y="11430"/>
                  </a:lnTo>
                  <a:close/>
                </a:path>
              </a:pathLst>
            </a:cu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grpSp>
      <p:pic>
        <p:nvPicPr>
          <p:cNvPr id="281" name="Google Shape;281;p37" descr="Lamar, Colorado"/>
          <p:cNvPicPr preferRelativeResize="0"/>
          <p:nvPr/>
        </p:nvPicPr>
        <p:blipFill rotWithShape="1">
          <a:blip r:embed="rId4">
            <a:alphaModFix/>
          </a:blip>
          <a:srcRect l="1188" t="386" r="2690" b="11968"/>
          <a:stretch/>
        </p:blipFill>
        <p:spPr>
          <a:xfrm>
            <a:off x="5942719" y="1274922"/>
            <a:ext cx="4624316" cy="207454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2"/>
          <p:cNvSpPr txBox="1">
            <a:spLocks noGrp="1"/>
          </p:cNvSpPr>
          <p:nvPr>
            <p:ph type="title"/>
          </p:nvPr>
        </p:nvSpPr>
        <p:spPr>
          <a:xfrm>
            <a:off x="1404256" y="370114"/>
            <a:ext cx="9949543" cy="132057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a:t>Introductions</a:t>
            </a:r>
            <a:endParaRPr/>
          </a:p>
        </p:txBody>
      </p:sp>
      <p:sp>
        <p:nvSpPr>
          <p:cNvPr id="135" name="Google Shape;135;p22"/>
          <p:cNvSpPr txBox="1">
            <a:spLocks noGrp="1"/>
          </p:cNvSpPr>
          <p:nvPr>
            <p:ph type="body" idx="1"/>
          </p:nvPr>
        </p:nvSpPr>
        <p:spPr>
          <a:xfrm>
            <a:off x="1382485" y="1847850"/>
            <a:ext cx="9971314"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dirty="0"/>
              <a:t>Round 1:  What brings you here today, and what do you hope to contribute?</a:t>
            </a:r>
            <a:br>
              <a:rPr lang="en-US" dirty="0"/>
            </a:br>
            <a:endParaRPr dirty="0"/>
          </a:p>
          <a:p>
            <a:pPr marL="228600" lvl="0" indent="-228600" algn="l" rtl="0">
              <a:lnSpc>
                <a:spcPct val="90000"/>
              </a:lnSpc>
              <a:spcBef>
                <a:spcPts val="1000"/>
              </a:spcBef>
              <a:spcAft>
                <a:spcPts val="0"/>
              </a:spcAft>
              <a:buClr>
                <a:schemeClr val="dk1"/>
              </a:buClr>
              <a:buSzPts val="2800"/>
              <a:buChar char="•"/>
            </a:pPr>
            <a:r>
              <a:rPr lang="en-US" dirty="0"/>
              <a:t>Round 2: What do you hope to gain from being part of this effort?</a:t>
            </a:r>
            <a:br>
              <a:rPr lang="en-US" dirty="0"/>
            </a:br>
            <a:endParaRPr dirty="0"/>
          </a:p>
          <a:p>
            <a:pPr marL="228600" lvl="0" indent="-228600" algn="l" rtl="0">
              <a:lnSpc>
                <a:spcPct val="90000"/>
              </a:lnSpc>
              <a:spcBef>
                <a:spcPts val="1000"/>
              </a:spcBef>
              <a:spcAft>
                <a:spcPts val="0"/>
              </a:spcAft>
              <a:buClr>
                <a:schemeClr val="dk1"/>
              </a:buClr>
              <a:buSzPts val="2800"/>
              <a:buChar char="•"/>
            </a:pPr>
            <a:r>
              <a:rPr lang="en-US" dirty="0"/>
              <a:t>Round 3:  What does success look like in Durango?  What is your vision for this work?</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grpSp>
        <p:nvGrpSpPr>
          <p:cNvPr id="286" name="Google Shape;286;p38"/>
          <p:cNvGrpSpPr/>
          <p:nvPr/>
        </p:nvGrpSpPr>
        <p:grpSpPr>
          <a:xfrm>
            <a:off x="1704024" y="1001078"/>
            <a:ext cx="3802893" cy="2819180"/>
            <a:chOff x="240030" y="203200"/>
            <a:chExt cx="3310890" cy="2797175"/>
          </a:xfrm>
        </p:grpSpPr>
        <p:grpSp>
          <p:nvGrpSpPr>
            <p:cNvPr id="287" name="Google Shape;287;p38"/>
            <p:cNvGrpSpPr/>
            <p:nvPr/>
          </p:nvGrpSpPr>
          <p:grpSpPr>
            <a:xfrm>
              <a:off x="240030" y="203200"/>
              <a:ext cx="3295650" cy="2797175"/>
              <a:chOff x="240030" y="1030605"/>
              <a:chExt cx="3295650" cy="2797175"/>
            </a:xfrm>
          </p:grpSpPr>
          <p:grpSp>
            <p:nvGrpSpPr>
              <p:cNvPr id="288" name="Google Shape;288;p38"/>
              <p:cNvGrpSpPr/>
              <p:nvPr/>
            </p:nvGrpSpPr>
            <p:grpSpPr>
              <a:xfrm>
                <a:off x="240030" y="1268730"/>
                <a:ext cx="3295650" cy="2559050"/>
                <a:chOff x="240030" y="1268730"/>
                <a:chExt cx="3295650" cy="2559050"/>
              </a:xfrm>
            </p:grpSpPr>
            <p:pic>
              <p:nvPicPr>
                <p:cNvPr id="289" name="Google Shape;289;p38" descr="Machine generated alternative text:&#10;"/>
                <p:cNvPicPr preferRelativeResize="0"/>
                <p:nvPr/>
              </p:nvPicPr>
              <p:blipFill rotWithShape="1">
                <a:blip r:embed="rId3">
                  <a:alphaModFix/>
                </a:blip>
                <a:srcRect/>
                <a:stretch/>
              </p:blipFill>
              <p:spPr>
                <a:xfrm>
                  <a:off x="240030" y="1268730"/>
                  <a:ext cx="3114675" cy="2266950"/>
                </a:xfrm>
                <a:prstGeom prst="rect">
                  <a:avLst/>
                </a:prstGeom>
                <a:noFill/>
                <a:ln>
                  <a:noFill/>
                </a:ln>
              </p:spPr>
            </p:pic>
            <p:pic>
              <p:nvPicPr>
                <p:cNvPr id="290" name="Google Shape;290;p38" descr="C:\Users\BILLFU~1\AppData\Local\Temp\msohtmlclip1\02\clip_image003.png"/>
                <p:cNvPicPr preferRelativeResize="0"/>
                <p:nvPr/>
              </p:nvPicPr>
              <p:blipFill rotWithShape="1">
                <a:blip r:embed="rId4">
                  <a:alphaModFix/>
                </a:blip>
                <a:srcRect/>
                <a:stretch/>
              </p:blipFill>
              <p:spPr>
                <a:xfrm>
                  <a:off x="240030" y="3608705"/>
                  <a:ext cx="3295650" cy="219075"/>
                </a:xfrm>
                <a:prstGeom prst="rect">
                  <a:avLst/>
                </a:prstGeom>
                <a:noFill/>
                <a:ln>
                  <a:noFill/>
                </a:ln>
              </p:spPr>
            </p:pic>
          </p:grpSp>
          <p:pic>
            <p:nvPicPr>
              <p:cNvPr id="291" name="Google Shape;291;p38" descr="C:\Users\BILLFU~1\AppData\Local\Temp\msohtmlclip1\02\clip_image001.png"/>
              <p:cNvPicPr preferRelativeResize="0"/>
              <p:nvPr/>
            </p:nvPicPr>
            <p:blipFill rotWithShape="1">
              <a:blip r:embed="rId5">
                <a:alphaModFix/>
              </a:blip>
              <a:srcRect/>
              <a:stretch/>
            </p:blipFill>
            <p:spPr>
              <a:xfrm>
                <a:off x="240030" y="1030605"/>
                <a:ext cx="2428875" cy="238125"/>
              </a:xfrm>
              <a:prstGeom prst="rect">
                <a:avLst/>
              </a:prstGeom>
              <a:noFill/>
              <a:ln>
                <a:noFill/>
              </a:ln>
            </p:spPr>
          </p:pic>
        </p:grpSp>
        <p:sp>
          <p:nvSpPr>
            <p:cNvPr id="292" name="Google Shape;292;p38"/>
            <p:cNvSpPr/>
            <p:nvPr/>
          </p:nvSpPr>
          <p:spPr>
            <a:xfrm>
              <a:off x="2762250" y="1783080"/>
              <a:ext cx="788670" cy="788670"/>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grpSp>
      <p:pic>
        <p:nvPicPr>
          <p:cNvPr id="293" name="Google Shape;293;p38"/>
          <p:cNvPicPr preferRelativeResize="0"/>
          <p:nvPr/>
        </p:nvPicPr>
        <p:blipFill rotWithShape="1">
          <a:blip r:embed="rId6">
            <a:alphaModFix/>
          </a:blip>
          <a:srcRect/>
          <a:stretch/>
        </p:blipFill>
        <p:spPr>
          <a:xfrm>
            <a:off x="6072353" y="1241078"/>
            <a:ext cx="4169979" cy="2606237"/>
          </a:xfrm>
          <a:prstGeom prst="rect">
            <a:avLst/>
          </a:prstGeom>
          <a:noFill/>
          <a:ln>
            <a:noFill/>
          </a:ln>
        </p:spPr>
      </p:pic>
      <p:grpSp>
        <p:nvGrpSpPr>
          <p:cNvPr id="294" name="Google Shape;294;p38"/>
          <p:cNvGrpSpPr/>
          <p:nvPr/>
        </p:nvGrpSpPr>
        <p:grpSpPr>
          <a:xfrm>
            <a:off x="1964434" y="4039540"/>
            <a:ext cx="4760201" cy="1700231"/>
            <a:chOff x="2870637" y="4315887"/>
            <a:chExt cx="6346934" cy="2266974"/>
          </a:xfrm>
        </p:grpSpPr>
        <p:pic>
          <p:nvPicPr>
            <p:cNvPr id="295" name="Google Shape;295;p38"/>
            <p:cNvPicPr preferRelativeResize="0"/>
            <p:nvPr/>
          </p:nvPicPr>
          <p:blipFill rotWithShape="1">
            <a:blip r:embed="rId7">
              <a:alphaModFix/>
            </a:blip>
            <a:srcRect/>
            <a:stretch/>
          </p:blipFill>
          <p:spPr>
            <a:xfrm>
              <a:off x="2870637" y="4323505"/>
              <a:ext cx="2927891" cy="2259356"/>
            </a:xfrm>
            <a:prstGeom prst="rect">
              <a:avLst/>
            </a:prstGeom>
            <a:noFill/>
            <a:ln>
              <a:noFill/>
            </a:ln>
          </p:spPr>
        </p:pic>
        <p:pic>
          <p:nvPicPr>
            <p:cNvPr id="296" name="Google Shape;296;p38"/>
            <p:cNvPicPr preferRelativeResize="0"/>
            <p:nvPr/>
          </p:nvPicPr>
          <p:blipFill rotWithShape="1">
            <a:blip r:embed="rId8">
              <a:alphaModFix/>
            </a:blip>
            <a:srcRect/>
            <a:stretch/>
          </p:blipFill>
          <p:spPr>
            <a:xfrm>
              <a:off x="5798528" y="4315887"/>
              <a:ext cx="3419043" cy="2266974"/>
            </a:xfrm>
            <a:prstGeom prst="rect">
              <a:avLst/>
            </a:prstGeom>
            <a:noFill/>
            <a:ln>
              <a:noFill/>
            </a:ln>
          </p:spPr>
        </p:pic>
      </p:grpSp>
      <p:pic>
        <p:nvPicPr>
          <p:cNvPr id="297" name="Google Shape;297;p38"/>
          <p:cNvPicPr preferRelativeResize="0"/>
          <p:nvPr/>
        </p:nvPicPr>
        <p:blipFill rotWithShape="1">
          <a:blip r:embed="rId9">
            <a:alphaModFix/>
          </a:blip>
          <a:srcRect/>
          <a:stretch/>
        </p:blipFill>
        <p:spPr>
          <a:xfrm>
            <a:off x="7394541" y="3990159"/>
            <a:ext cx="2847791" cy="19302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39" descr="https://livewellcolorado.org/wp-content/uploads/2014/03/SaladBar-930x368.gif"/>
          <p:cNvPicPr preferRelativeResize="0"/>
          <p:nvPr/>
        </p:nvPicPr>
        <p:blipFill rotWithShape="1">
          <a:blip r:embed="rId3">
            <a:alphaModFix/>
          </a:blip>
          <a:srcRect/>
          <a:stretch/>
        </p:blipFill>
        <p:spPr>
          <a:xfrm>
            <a:off x="5916045" y="961064"/>
            <a:ext cx="4590708" cy="1816538"/>
          </a:xfrm>
          <a:prstGeom prst="rect">
            <a:avLst/>
          </a:prstGeom>
          <a:noFill/>
          <a:ln>
            <a:noFill/>
          </a:ln>
        </p:spPr>
      </p:pic>
      <p:pic>
        <p:nvPicPr>
          <p:cNvPr id="303" name="Google Shape;303;p39"/>
          <p:cNvPicPr preferRelativeResize="0"/>
          <p:nvPr/>
        </p:nvPicPr>
        <p:blipFill rotWithShape="1">
          <a:blip r:embed="rId4">
            <a:alphaModFix/>
          </a:blip>
          <a:srcRect/>
          <a:stretch/>
        </p:blipFill>
        <p:spPr>
          <a:xfrm>
            <a:off x="2234452" y="3003098"/>
            <a:ext cx="2836869" cy="2758790"/>
          </a:xfrm>
          <a:prstGeom prst="rect">
            <a:avLst/>
          </a:prstGeom>
          <a:noFill/>
          <a:ln>
            <a:noFill/>
          </a:ln>
        </p:spPr>
      </p:pic>
      <p:pic>
        <p:nvPicPr>
          <p:cNvPr id="304" name="Google Shape;304;p39" descr="The restrooms at the North Side Park  also got painted. Each side of the facility has a different mural. "/>
          <p:cNvPicPr preferRelativeResize="0"/>
          <p:nvPr/>
        </p:nvPicPr>
        <p:blipFill rotWithShape="1">
          <a:blip r:embed="rId5">
            <a:alphaModFix/>
          </a:blip>
          <a:srcRect l="3805" t="5305" r="2443" b="-2226"/>
          <a:stretch/>
        </p:blipFill>
        <p:spPr>
          <a:xfrm>
            <a:off x="1658274" y="961065"/>
            <a:ext cx="4257772" cy="1852311"/>
          </a:xfrm>
          <a:prstGeom prst="rect">
            <a:avLst/>
          </a:prstGeom>
          <a:noFill/>
          <a:ln>
            <a:noFill/>
          </a:ln>
        </p:spPr>
      </p:pic>
      <p:pic>
        <p:nvPicPr>
          <p:cNvPr id="305" name="Google Shape;305;p39" descr="IMG_0120"/>
          <p:cNvPicPr preferRelativeResize="0"/>
          <p:nvPr/>
        </p:nvPicPr>
        <p:blipFill rotWithShape="1">
          <a:blip r:embed="rId6">
            <a:alphaModFix/>
          </a:blip>
          <a:srcRect/>
          <a:stretch/>
        </p:blipFill>
        <p:spPr>
          <a:xfrm>
            <a:off x="6366684" y="2994816"/>
            <a:ext cx="3689430" cy="276707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40"/>
          <p:cNvPicPr preferRelativeResize="0"/>
          <p:nvPr/>
        </p:nvPicPr>
        <p:blipFill rotWithShape="1">
          <a:blip r:embed="rId3">
            <a:alphaModFix/>
          </a:blip>
          <a:srcRect/>
          <a:stretch/>
        </p:blipFill>
        <p:spPr>
          <a:xfrm>
            <a:off x="1173956" y="660797"/>
            <a:ext cx="9844088" cy="553640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41" descr="turn the curve.jpg"/>
          <p:cNvPicPr preferRelativeResize="0"/>
          <p:nvPr/>
        </p:nvPicPr>
        <p:blipFill rotWithShape="1">
          <a:blip r:embed="rId3">
            <a:alphaModFix/>
          </a:blip>
          <a:srcRect l="272" t="18241" r="16379" b="985"/>
          <a:stretch/>
        </p:blipFill>
        <p:spPr>
          <a:xfrm>
            <a:off x="1626478" y="943962"/>
            <a:ext cx="2498419" cy="3105807"/>
          </a:xfrm>
          <a:prstGeom prst="rect">
            <a:avLst/>
          </a:prstGeom>
          <a:noFill/>
          <a:ln>
            <a:noFill/>
          </a:ln>
        </p:spPr>
      </p:pic>
      <p:pic>
        <p:nvPicPr>
          <p:cNvPr id="316" name="Google Shape;316;p41"/>
          <p:cNvPicPr preferRelativeResize="0"/>
          <p:nvPr/>
        </p:nvPicPr>
        <p:blipFill rotWithShape="1">
          <a:blip r:embed="rId4">
            <a:alphaModFix/>
          </a:blip>
          <a:srcRect l="12309" t="14225" r="12254"/>
          <a:stretch/>
        </p:blipFill>
        <p:spPr>
          <a:xfrm rot="5400000">
            <a:off x="3908418" y="2677052"/>
            <a:ext cx="3594536" cy="3052863"/>
          </a:xfrm>
          <a:prstGeom prst="rect">
            <a:avLst/>
          </a:prstGeom>
          <a:noFill/>
          <a:ln>
            <a:noFill/>
          </a:ln>
        </p:spPr>
      </p:pic>
      <p:pic>
        <p:nvPicPr>
          <p:cNvPr id="317" name="Google Shape;317;p41" descr="root cause.jpg"/>
          <p:cNvPicPr preferRelativeResize="0"/>
          <p:nvPr/>
        </p:nvPicPr>
        <p:blipFill rotWithShape="1">
          <a:blip r:embed="rId5">
            <a:alphaModFix/>
          </a:blip>
          <a:srcRect l="-106" t="18237" r="15358" b="5580"/>
          <a:stretch/>
        </p:blipFill>
        <p:spPr>
          <a:xfrm>
            <a:off x="7191704" y="943962"/>
            <a:ext cx="3393527" cy="3047662"/>
          </a:xfrm>
          <a:prstGeom prst="rect">
            <a:avLst/>
          </a:prstGeom>
          <a:noFill/>
          <a:ln>
            <a:noFill/>
          </a:ln>
        </p:spPr>
      </p:pic>
      <p:pic>
        <p:nvPicPr>
          <p:cNvPr id="318" name="Google Shape;318;p41" descr="Strategies.jpg"/>
          <p:cNvPicPr preferRelativeResize="0"/>
          <p:nvPr/>
        </p:nvPicPr>
        <p:blipFill rotWithShape="1">
          <a:blip r:embed="rId6">
            <a:alphaModFix/>
          </a:blip>
          <a:srcRect l="803" t="8805" r="16212" b="16378"/>
          <a:stretch/>
        </p:blipFill>
        <p:spPr>
          <a:xfrm>
            <a:off x="3745115" y="1251391"/>
            <a:ext cx="3714750" cy="448398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42" descr="2015 Action Map.pdf - Adobe Reader"/>
          <p:cNvPicPr preferRelativeResize="0"/>
          <p:nvPr/>
        </p:nvPicPr>
        <p:blipFill rotWithShape="1">
          <a:blip r:embed="rId3">
            <a:alphaModFix/>
          </a:blip>
          <a:srcRect l="13483" t="11077" r="25688" b="2677"/>
          <a:stretch/>
        </p:blipFill>
        <p:spPr>
          <a:xfrm>
            <a:off x="1890086" y="300153"/>
            <a:ext cx="7521568" cy="598397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43"/>
          <p:cNvPicPr preferRelativeResize="0"/>
          <p:nvPr/>
        </p:nvPicPr>
        <p:blipFill rotWithShape="1">
          <a:blip r:embed="rId3">
            <a:alphaModFix/>
          </a:blip>
          <a:srcRect/>
          <a:stretch/>
        </p:blipFill>
        <p:spPr>
          <a:xfrm>
            <a:off x="1524000" y="641195"/>
            <a:ext cx="9144000" cy="557561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44"/>
          <p:cNvPicPr preferRelativeResize="0"/>
          <p:nvPr/>
        </p:nvPicPr>
        <p:blipFill rotWithShape="1">
          <a:blip r:embed="rId3">
            <a:alphaModFix/>
          </a:blip>
          <a:srcRect l="23484" t="10078" r="1832" b="324"/>
          <a:stretch/>
        </p:blipFill>
        <p:spPr>
          <a:xfrm>
            <a:off x="2142174" y="1143443"/>
            <a:ext cx="7864997" cy="458357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5"/>
          <p:cNvSpPr txBox="1">
            <a:spLocks noGrp="1"/>
          </p:cNvSpPr>
          <p:nvPr>
            <p:ph type="title"/>
          </p:nvPr>
        </p:nvSpPr>
        <p:spPr>
          <a:xfrm>
            <a:off x="1404256" y="370114"/>
            <a:ext cx="9949543" cy="132057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a:t>Brazosport Independent School District:  Closing the Achievement Gap</a:t>
            </a:r>
            <a:endParaRPr/>
          </a:p>
        </p:txBody>
      </p:sp>
      <p:pic>
        <p:nvPicPr>
          <p:cNvPr id="339" name="Google Shape;339;p45"/>
          <p:cNvPicPr preferRelativeResize="0"/>
          <p:nvPr/>
        </p:nvPicPr>
        <p:blipFill rotWithShape="1">
          <a:blip r:embed="rId3">
            <a:alphaModFix/>
          </a:blip>
          <a:srcRect/>
          <a:stretch/>
        </p:blipFill>
        <p:spPr>
          <a:xfrm>
            <a:off x="1981200" y="1600204"/>
            <a:ext cx="8229600" cy="4525963"/>
          </a:xfrm>
          <a:prstGeom prst="rect">
            <a:avLst/>
          </a:prstGeom>
          <a:noFill/>
          <a:ln>
            <a:noFill/>
          </a:ln>
        </p:spPr>
      </p:pic>
      <p:sp>
        <p:nvSpPr>
          <p:cNvPr id="340" name="Google Shape;340;p45"/>
          <p:cNvSpPr txBox="1"/>
          <p:nvPr/>
        </p:nvSpPr>
        <p:spPr>
          <a:xfrm>
            <a:off x="2057400" y="6400801"/>
            <a:ext cx="77724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From </a:t>
            </a:r>
            <a:r>
              <a:rPr lang="en-US" sz="1800" i="1">
                <a:solidFill>
                  <a:schemeClr val="dk1"/>
                </a:solidFill>
                <a:latin typeface="Calibri"/>
                <a:ea typeface="Calibri"/>
                <a:cs typeface="Calibri"/>
                <a:sym typeface="Calibri"/>
              </a:rPr>
              <a:t>The Results Fieldbook</a:t>
            </a:r>
            <a:r>
              <a:rPr lang="en-US" sz="1800">
                <a:solidFill>
                  <a:schemeClr val="dk1"/>
                </a:solidFill>
                <a:latin typeface="Calibri"/>
                <a:ea typeface="Calibri"/>
                <a:cs typeface="Calibri"/>
                <a:sym typeface="Calibri"/>
              </a:rPr>
              <a:t> by Mike Schmoker, 2001, ASCD Publications</a:t>
            </a:r>
            <a:endParaRPr/>
          </a:p>
        </p:txBody>
      </p:sp>
      <p:sp>
        <p:nvSpPr>
          <p:cNvPr id="341" name="Google Shape;341;p45"/>
          <p:cNvSpPr/>
          <p:nvPr/>
        </p:nvSpPr>
        <p:spPr>
          <a:xfrm>
            <a:off x="3269450" y="2094600"/>
            <a:ext cx="3881100" cy="3177900"/>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1"/>
                                        </p:tgtEl>
                                      </p:cBhvr>
                                    </p:animEffect>
                                    <p:set>
                                      <p:cBhvr>
                                        <p:cTn id="13" dur="1" fill="hold">
                                          <p:stCondLst>
                                            <p:cond delay="500"/>
                                          </p:stCondLst>
                                        </p:cTn>
                                        <p:tgtEl>
                                          <p:spTgt spid="3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6"/>
          <p:cNvSpPr txBox="1">
            <a:spLocks noGrp="1"/>
          </p:cNvSpPr>
          <p:nvPr>
            <p:ph type="title"/>
          </p:nvPr>
        </p:nvSpPr>
        <p:spPr>
          <a:xfrm>
            <a:off x="1404256" y="370114"/>
            <a:ext cx="9949543" cy="132057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Arial"/>
              <a:buNone/>
            </a:pPr>
            <a:r>
              <a:rPr lang="en-US" sz="3959"/>
              <a:t>An RBA Case Study:  Tillamook County, Oregon and Reducing Teen Pregnancy</a:t>
            </a:r>
            <a:endParaRPr/>
          </a:p>
        </p:txBody>
      </p:sp>
      <p:pic>
        <p:nvPicPr>
          <p:cNvPr id="347" name="Google Shape;347;p46"/>
          <p:cNvPicPr preferRelativeResize="0"/>
          <p:nvPr/>
        </p:nvPicPr>
        <p:blipFill rotWithShape="1">
          <a:blip r:embed="rId3">
            <a:alphaModFix/>
          </a:blip>
          <a:srcRect/>
          <a:stretch/>
        </p:blipFill>
        <p:spPr>
          <a:xfrm>
            <a:off x="1981200" y="1600204"/>
            <a:ext cx="8229600" cy="452596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7"/>
          <p:cNvSpPr txBox="1">
            <a:spLocks noGrp="1"/>
          </p:cNvSpPr>
          <p:nvPr>
            <p:ph type="title"/>
          </p:nvPr>
        </p:nvSpPr>
        <p:spPr>
          <a:xfrm>
            <a:off x="1283824" y="446314"/>
            <a:ext cx="10069975" cy="124437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a:t>So, what are we really talking about?</a:t>
            </a:r>
            <a:endParaRPr/>
          </a:p>
        </p:txBody>
      </p:sp>
      <p:sp>
        <p:nvSpPr>
          <p:cNvPr id="353" name="Google Shape;353;p47"/>
          <p:cNvSpPr txBox="1">
            <a:spLocks noGrp="1"/>
          </p:cNvSpPr>
          <p:nvPr>
            <p:ph type="body" idx="2"/>
          </p:nvPr>
        </p:nvSpPr>
        <p:spPr>
          <a:xfrm>
            <a:off x="6172200" y="1690700"/>
            <a:ext cx="5283000" cy="448620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chemeClr val="dk1"/>
              </a:buClr>
              <a:buSzPts val="2590"/>
              <a:buChar char="•"/>
            </a:pPr>
            <a:r>
              <a:rPr lang="en-US" sz="2590"/>
              <a:t>Get clear on the results we want</a:t>
            </a:r>
            <a:endParaRPr/>
          </a:p>
          <a:p>
            <a:pPr marL="228600" lvl="0" indent="-228600" algn="l" rtl="0">
              <a:lnSpc>
                <a:spcPct val="80000"/>
              </a:lnSpc>
              <a:spcBef>
                <a:spcPts val="1000"/>
              </a:spcBef>
              <a:spcAft>
                <a:spcPts val="0"/>
              </a:spcAft>
              <a:buClr>
                <a:schemeClr val="dk1"/>
              </a:buClr>
              <a:buSzPts val="2590"/>
              <a:buChar char="•"/>
            </a:pPr>
            <a:r>
              <a:rPr lang="en-US" sz="2590"/>
              <a:t>Get the right folks in the room</a:t>
            </a:r>
            <a:endParaRPr/>
          </a:p>
          <a:p>
            <a:pPr marL="228600" lvl="0" indent="-228600" algn="l" rtl="0">
              <a:lnSpc>
                <a:spcPct val="80000"/>
              </a:lnSpc>
              <a:spcBef>
                <a:spcPts val="1000"/>
              </a:spcBef>
              <a:spcAft>
                <a:spcPts val="0"/>
              </a:spcAft>
              <a:buClr>
                <a:schemeClr val="dk1"/>
              </a:buClr>
              <a:buSzPts val="2590"/>
              <a:buChar char="•"/>
            </a:pPr>
            <a:r>
              <a:rPr lang="en-US" sz="2590"/>
              <a:t>Have the honest, tough, and transformational conversations we need to have</a:t>
            </a:r>
            <a:endParaRPr/>
          </a:p>
          <a:p>
            <a:pPr marL="228600" lvl="0" indent="-228600" algn="l" rtl="0">
              <a:lnSpc>
                <a:spcPct val="80000"/>
              </a:lnSpc>
              <a:spcBef>
                <a:spcPts val="1000"/>
              </a:spcBef>
              <a:spcAft>
                <a:spcPts val="0"/>
              </a:spcAft>
              <a:buClr>
                <a:schemeClr val="dk1"/>
              </a:buClr>
              <a:buSzPts val="2590"/>
              <a:buChar char="•"/>
            </a:pPr>
            <a:r>
              <a:rPr lang="en-US" sz="2590"/>
              <a:t>Try stuff</a:t>
            </a:r>
            <a:endParaRPr/>
          </a:p>
          <a:p>
            <a:pPr marL="228600" lvl="0" indent="-228600" algn="l" rtl="0">
              <a:lnSpc>
                <a:spcPct val="80000"/>
              </a:lnSpc>
              <a:spcBef>
                <a:spcPts val="1000"/>
              </a:spcBef>
              <a:spcAft>
                <a:spcPts val="0"/>
              </a:spcAft>
              <a:buClr>
                <a:schemeClr val="dk1"/>
              </a:buClr>
              <a:buSzPts val="2590"/>
              <a:buChar char="•"/>
            </a:pPr>
            <a:r>
              <a:rPr lang="en-US" sz="2590"/>
              <a:t>Track what works, change what doesn’t</a:t>
            </a:r>
            <a:endParaRPr/>
          </a:p>
          <a:p>
            <a:pPr marL="228600" lvl="0" indent="-228600" algn="l" rtl="0">
              <a:lnSpc>
                <a:spcPct val="80000"/>
              </a:lnSpc>
              <a:spcBef>
                <a:spcPts val="1000"/>
              </a:spcBef>
              <a:spcAft>
                <a:spcPts val="0"/>
              </a:spcAft>
              <a:buClr>
                <a:schemeClr val="dk1"/>
              </a:buClr>
              <a:buSzPts val="2590"/>
              <a:buChar char="•"/>
            </a:pPr>
            <a:r>
              <a:rPr lang="en-US" sz="2590"/>
              <a:t>Stay at it, and build a culture of collaboration in Chaffee County that truly changes the game</a:t>
            </a:r>
            <a:endParaRPr/>
          </a:p>
        </p:txBody>
      </p:sp>
      <p:pic>
        <p:nvPicPr>
          <p:cNvPr id="354" name="Google Shape;354;p47"/>
          <p:cNvPicPr preferRelativeResize="0">
            <a:picLocks noGrp="1"/>
          </p:cNvPicPr>
          <p:nvPr>
            <p:ph type="body" idx="1"/>
          </p:nvPr>
        </p:nvPicPr>
        <p:blipFill rotWithShape="1">
          <a:blip r:embed="rId3">
            <a:alphaModFix/>
          </a:blip>
          <a:srcRect/>
          <a:stretch/>
        </p:blipFill>
        <p:spPr>
          <a:xfrm>
            <a:off x="1253331" y="1825625"/>
            <a:ext cx="4351338" cy="435133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5"/>
          <p:cNvSpPr txBox="1">
            <a:spLocks noGrp="1"/>
          </p:cNvSpPr>
          <p:nvPr>
            <p:ph type="title"/>
          </p:nvPr>
        </p:nvSpPr>
        <p:spPr>
          <a:xfrm>
            <a:off x="972600" y="1758200"/>
            <a:ext cx="10251600" cy="713600"/>
          </a:xfrm>
          <a:prstGeom prst="rect">
            <a:avLst/>
          </a:prstGeom>
        </p:spPr>
        <p:txBody>
          <a:bodyPr spcFirstLastPara="1" vert="horz" wrap="square" lIns="121900" tIns="121900" rIns="121900" bIns="121900" rtlCol="0" anchor="t" anchorCtr="0">
            <a:noAutofit/>
          </a:bodyPr>
          <a:lstStyle/>
          <a:p>
            <a:r>
              <a:rPr lang="en"/>
              <a:t>Initiative Partners </a:t>
            </a:r>
            <a:endParaRPr/>
          </a:p>
        </p:txBody>
      </p:sp>
      <p:pic>
        <p:nvPicPr>
          <p:cNvPr id="99" name="Google Shape;99;p15"/>
          <p:cNvPicPr preferRelativeResize="0"/>
          <p:nvPr/>
        </p:nvPicPr>
        <p:blipFill>
          <a:blip r:embed="rId3">
            <a:alphaModFix/>
          </a:blip>
          <a:stretch>
            <a:fillRect/>
          </a:stretch>
        </p:blipFill>
        <p:spPr>
          <a:xfrm>
            <a:off x="1147268" y="2716718"/>
            <a:ext cx="4679033" cy="1532500"/>
          </a:xfrm>
          <a:prstGeom prst="rect">
            <a:avLst/>
          </a:prstGeom>
          <a:noFill/>
          <a:ln>
            <a:noFill/>
          </a:ln>
        </p:spPr>
      </p:pic>
      <p:pic>
        <p:nvPicPr>
          <p:cNvPr id="100" name="Google Shape;100;p15"/>
          <p:cNvPicPr preferRelativeResize="0"/>
          <p:nvPr/>
        </p:nvPicPr>
        <p:blipFill>
          <a:blip r:embed="rId4">
            <a:alphaModFix/>
          </a:blip>
          <a:stretch>
            <a:fillRect/>
          </a:stretch>
        </p:blipFill>
        <p:spPr>
          <a:xfrm>
            <a:off x="6598900" y="2658670"/>
            <a:ext cx="5164667" cy="1367100"/>
          </a:xfrm>
          <a:prstGeom prst="rect">
            <a:avLst/>
          </a:prstGeom>
          <a:noFill/>
          <a:ln>
            <a:noFill/>
          </a:ln>
        </p:spPr>
      </p:pic>
      <p:pic>
        <p:nvPicPr>
          <p:cNvPr id="101" name="Google Shape;101;p15"/>
          <p:cNvPicPr preferRelativeResize="0"/>
          <p:nvPr/>
        </p:nvPicPr>
        <p:blipFill rotWithShape="1">
          <a:blip r:embed="rId5">
            <a:alphaModFix amt="68000"/>
          </a:blip>
          <a:srcRect l="7213" t="32079" r="5777"/>
          <a:stretch/>
        </p:blipFill>
        <p:spPr>
          <a:xfrm>
            <a:off x="2832267" y="4758167"/>
            <a:ext cx="6824268" cy="1532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6000"/>
              <a:buFont typeface="Arial"/>
              <a:buNone/>
            </a:pPr>
            <a:r>
              <a:rPr lang="en-US"/>
              <a:t>Results</a:t>
            </a:r>
            <a:endParaRPr sz="4800"/>
          </a:p>
        </p:txBody>
      </p:sp>
      <p:sp>
        <p:nvSpPr>
          <p:cNvPr id="374" name="Google Shape;374;p5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None/>
            </a:pPr>
            <a:r>
              <a:rPr lang="en-US"/>
              <a:t>Strategic Learning and Shared Measurement</a:t>
            </a:r>
            <a:endParaRPr/>
          </a:p>
        </p:txBody>
      </p:sp>
      <p:pic>
        <p:nvPicPr>
          <p:cNvPr id="375" name="Google Shape;375;p50"/>
          <p:cNvPicPr preferRelativeResize="0"/>
          <p:nvPr/>
        </p:nvPicPr>
        <p:blipFill rotWithShape="1">
          <a:blip r:embed="rId3">
            <a:alphaModFix/>
          </a:blip>
          <a:srcRect/>
          <a:stretch/>
        </p:blipFill>
        <p:spPr>
          <a:xfrm>
            <a:off x="8590430" y="632012"/>
            <a:ext cx="3364006" cy="336400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51" descr="https://upload.wikimedia.org/wikipedia/commons/5/58/Baltimore_Fire_1904_-_West_from_Pratt_and_Gay_Streets_3a.jpg"/>
          <p:cNvPicPr preferRelativeResize="0"/>
          <p:nvPr/>
        </p:nvPicPr>
        <p:blipFill rotWithShape="1">
          <a:blip r:embed="rId3">
            <a:alphaModFix/>
          </a:blip>
          <a:srcRect/>
          <a:stretch/>
        </p:blipFill>
        <p:spPr>
          <a:xfrm>
            <a:off x="-36580" y="-45894"/>
            <a:ext cx="12228580" cy="751722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6"/>
          <p:cNvGrpSpPr>
            <a:grpSpLocks/>
          </p:cNvGrpSpPr>
          <p:nvPr/>
        </p:nvGrpSpPr>
        <p:grpSpPr bwMode="auto">
          <a:xfrm>
            <a:off x="1751295" y="1654175"/>
            <a:ext cx="7197723" cy="5203825"/>
            <a:chOff x="926" y="905"/>
            <a:chExt cx="4534" cy="3278"/>
          </a:xfrm>
        </p:grpSpPr>
        <p:sp>
          <p:nvSpPr>
            <p:cNvPr id="19486" name="Text Box 17"/>
            <p:cNvSpPr txBox="1">
              <a:spLocks noChangeArrowheads="1"/>
            </p:cNvSpPr>
            <p:nvPr/>
          </p:nvSpPr>
          <p:spPr bwMode="auto">
            <a:xfrm>
              <a:off x="926" y="3427"/>
              <a:ext cx="4534" cy="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marL="37931725" indent="-37474525">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lgn="l">
                <a:spcBef>
                  <a:spcPct val="50000"/>
                </a:spcBef>
              </a:pPr>
              <a:r>
                <a:rPr lang="en-US" sz="2400">
                  <a:solidFill>
                    <a:srgbClr val="6D7076"/>
                  </a:solidFill>
                  <a:latin typeface="Arial" panose="020B0604020202020204" pitchFamily="34" charset="0"/>
                  <a:cs typeface="Arial" panose="020B0604020202020204" pitchFamily="34" charset="0"/>
                </a:rPr>
                <a:t>A measure of how well a program, agency or service system is working.</a:t>
              </a:r>
              <a:br>
                <a:rPr lang="en-US" sz="2400">
                  <a:solidFill>
                    <a:srgbClr val="6D7076"/>
                  </a:solidFill>
                  <a:latin typeface="Arial" panose="020B0604020202020204" pitchFamily="34" charset="0"/>
                  <a:cs typeface="Arial" panose="020B0604020202020204" pitchFamily="34" charset="0"/>
                </a:rPr>
              </a:br>
              <a:r>
                <a:rPr lang="en-US" sz="2400">
                  <a:solidFill>
                    <a:srgbClr val="6D7076"/>
                  </a:solidFill>
                  <a:latin typeface="Arial" panose="020B0604020202020204" pitchFamily="34" charset="0"/>
                  <a:cs typeface="Arial" panose="020B0604020202020204" pitchFamily="34" charset="0"/>
                </a:rPr>
                <a:t>             </a:t>
              </a:r>
              <a:endParaRPr lang="en-US" sz="1800">
                <a:solidFill>
                  <a:srgbClr val="6D7076"/>
                </a:solidFill>
                <a:latin typeface="Arial" panose="020B0604020202020204" pitchFamily="34" charset="0"/>
                <a:cs typeface="Arial" panose="020B0604020202020204" pitchFamily="34" charset="0"/>
              </a:endParaRPr>
            </a:p>
          </p:txBody>
        </p:sp>
        <p:sp>
          <p:nvSpPr>
            <p:cNvPr id="19483" name="Text Box 5"/>
            <p:cNvSpPr txBox="1">
              <a:spLocks noChangeArrowheads="1"/>
            </p:cNvSpPr>
            <p:nvPr/>
          </p:nvSpPr>
          <p:spPr bwMode="auto">
            <a:xfrm>
              <a:off x="1242" y="3037"/>
              <a:ext cx="3216"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marL="37931725" indent="-37474525">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lgn="l">
                <a:spcBef>
                  <a:spcPct val="50000"/>
                </a:spcBef>
              </a:pPr>
              <a:endParaRPr lang="en-US" sz="2400" b="1" u="sng">
                <a:solidFill>
                  <a:srgbClr val="9DC0C4"/>
                </a:solidFill>
                <a:latin typeface="Arial" panose="020B0604020202020204" pitchFamily="34" charset="0"/>
                <a:cs typeface="Arial" panose="020B0604020202020204" pitchFamily="34" charset="0"/>
              </a:endParaRPr>
            </a:p>
          </p:txBody>
        </p:sp>
        <p:sp>
          <p:nvSpPr>
            <p:cNvPr id="19484" name="Text Box 9"/>
            <p:cNvSpPr txBox="1">
              <a:spLocks noChangeArrowheads="1"/>
            </p:cNvSpPr>
            <p:nvPr/>
          </p:nvSpPr>
          <p:spPr bwMode="auto">
            <a:xfrm>
              <a:off x="1026" y="905"/>
              <a:ext cx="2205" cy="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marL="37931725" indent="-37474525">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lgn="l">
                <a:spcBef>
                  <a:spcPct val="50000"/>
                </a:spcBef>
              </a:pPr>
              <a:r>
                <a:rPr lang="en-US" sz="2400">
                  <a:solidFill>
                    <a:srgbClr val="6D7076"/>
                  </a:solidFill>
                  <a:latin typeface="Arial" panose="020B0604020202020204" pitchFamily="34" charset="0"/>
                  <a:cs typeface="Arial" panose="020B0604020202020204" pitchFamily="34" charset="0"/>
                </a:rPr>
                <a:t>A condition of well-being for children, adults, families or communities.</a:t>
              </a:r>
            </a:p>
          </p:txBody>
        </p:sp>
        <p:sp>
          <p:nvSpPr>
            <p:cNvPr id="19485" name="Text Box 16"/>
            <p:cNvSpPr txBox="1">
              <a:spLocks noChangeArrowheads="1"/>
            </p:cNvSpPr>
            <p:nvPr/>
          </p:nvSpPr>
          <p:spPr bwMode="auto">
            <a:xfrm>
              <a:off x="1005" y="2060"/>
              <a:ext cx="2676" cy="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marL="37931725" indent="-37474525">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lgn="l">
                <a:spcBef>
                  <a:spcPct val="50000"/>
                </a:spcBef>
              </a:pPr>
              <a:r>
                <a:rPr lang="en-US" sz="2400" dirty="0">
                  <a:solidFill>
                    <a:srgbClr val="6D7076"/>
                  </a:solidFill>
                  <a:latin typeface="Arial" panose="020B0604020202020204" pitchFamily="34" charset="0"/>
                  <a:cs typeface="Arial" panose="020B0604020202020204" pitchFamily="34" charset="0"/>
                </a:rPr>
                <a:t>A measure which helps quantify the achievement of a result.</a:t>
              </a:r>
            </a:p>
          </p:txBody>
        </p:sp>
      </p:grpSp>
      <p:grpSp>
        <p:nvGrpSpPr>
          <p:cNvPr id="3" name="Group 34"/>
          <p:cNvGrpSpPr>
            <a:grpSpLocks/>
          </p:cNvGrpSpPr>
          <p:nvPr/>
        </p:nvGrpSpPr>
        <p:grpSpPr bwMode="auto">
          <a:xfrm>
            <a:off x="571030" y="867302"/>
            <a:ext cx="1135063" cy="3834591"/>
            <a:chOff x="315" y="560"/>
            <a:chExt cx="715" cy="2340"/>
          </a:xfrm>
        </p:grpSpPr>
        <p:sp>
          <p:nvSpPr>
            <p:cNvPr id="19479" name="Text Box 26"/>
            <p:cNvSpPr txBox="1">
              <a:spLocks noChangeArrowheads="1"/>
            </p:cNvSpPr>
            <p:nvPr/>
          </p:nvSpPr>
          <p:spPr bwMode="auto">
            <a:xfrm rot="16200000">
              <a:off x="-331" y="1682"/>
              <a:ext cx="1699" cy="407"/>
            </a:xfrm>
            <a:prstGeom prst="leftBracke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marL="37931725" indent="-37474525">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lgn="ctr">
                <a:spcBef>
                  <a:spcPct val="50000"/>
                </a:spcBef>
              </a:pPr>
              <a:r>
                <a:rPr lang="en-US" sz="1800" b="1">
                  <a:solidFill>
                    <a:srgbClr val="6D7076"/>
                  </a:solidFill>
                  <a:latin typeface="Arial Narrow" charset="0"/>
                </a:rPr>
                <a:t>Population</a:t>
              </a:r>
              <a:r>
                <a:rPr lang="en-US" sz="1600" b="1">
                  <a:solidFill>
                    <a:srgbClr val="6D7076"/>
                  </a:solidFill>
                  <a:latin typeface="Arial Narrow" charset="0"/>
                </a:rPr>
                <a:t> Accountability</a:t>
              </a:r>
            </a:p>
          </p:txBody>
        </p:sp>
        <p:sp>
          <p:nvSpPr>
            <p:cNvPr id="19480" name="AutoShape 28"/>
            <p:cNvSpPr>
              <a:spLocks/>
            </p:cNvSpPr>
            <p:nvPr/>
          </p:nvSpPr>
          <p:spPr bwMode="auto">
            <a:xfrm>
              <a:off x="828" y="560"/>
              <a:ext cx="202" cy="2340"/>
            </a:xfrm>
            <a:prstGeom prst="leftBracket">
              <a:avLst/>
            </a:prstGeom>
            <a:noFill/>
            <a:ln w="25400">
              <a:solidFill>
                <a:srgbClr val="6D7076"/>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6D7076"/>
                </a:solidFill>
              </a:endParaRPr>
            </a:p>
          </p:txBody>
        </p:sp>
      </p:grpSp>
      <p:grpSp>
        <p:nvGrpSpPr>
          <p:cNvPr id="4" name="Group 35"/>
          <p:cNvGrpSpPr>
            <a:grpSpLocks/>
          </p:cNvGrpSpPr>
          <p:nvPr/>
        </p:nvGrpSpPr>
        <p:grpSpPr bwMode="auto">
          <a:xfrm>
            <a:off x="620241" y="4876520"/>
            <a:ext cx="1085851" cy="2228492"/>
            <a:chOff x="346" y="3327"/>
            <a:chExt cx="684" cy="1077"/>
          </a:xfrm>
        </p:grpSpPr>
        <p:sp>
          <p:nvSpPr>
            <p:cNvPr id="19477" name="Text Box 27"/>
            <p:cNvSpPr txBox="1">
              <a:spLocks noChangeArrowheads="1"/>
            </p:cNvSpPr>
            <p:nvPr/>
          </p:nvSpPr>
          <p:spPr bwMode="auto">
            <a:xfrm rot="16200000">
              <a:off x="48" y="3701"/>
              <a:ext cx="1001" cy="406"/>
            </a:xfrm>
            <a:prstGeom prst="leftBracke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marL="37931725" indent="-37474525">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lgn="ctr">
                <a:spcBef>
                  <a:spcPct val="50000"/>
                </a:spcBef>
              </a:pPr>
              <a:r>
                <a:rPr lang="en-US" sz="1800" b="1">
                  <a:solidFill>
                    <a:srgbClr val="6D7076"/>
                  </a:solidFill>
                  <a:latin typeface="Arial Narrow" charset="0"/>
                </a:rPr>
                <a:t>Performance</a:t>
              </a:r>
              <a:r>
                <a:rPr lang="en-US" sz="1600" b="1">
                  <a:solidFill>
                    <a:srgbClr val="6D7076"/>
                  </a:solidFill>
                  <a:latin typeface="Arial Narrow" charset="0"/>
                </a:rPr>
                <a:t> Accountability</a:t>
              </a:r>
            </a:p>
          </p:txBody>
        </p:sp>
        <p:sp>
          <p:nvSpPr>
            <p:cNvPr id="19478" name="AutoShape 29"/>
            <p:cNvSpPr>
              <a:spLocks/>
            </p:cNvSpPr>
            <p:nvPr/>
          </p:nvSpPr>
          <p:spPr bwMode="auto">
            <a:xfrm>
              <a:off x="843" y="3327"/>
              <a:ext cx="187" cy="865"/>
            </a:xfrm>
            <a:prstGeom prst="leftBracket">
              <a:avLst/>
            </a:prstGeom>
            <a:noFill/>
            <a:ln w="25400">
              <a:solidFill>
                <a:srgbClr val="6D7076"/>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22" name="TextBox 21"/>
          <p:cNvSpPr txBox="1"/>
          <p:nvPr/>
        </p:nvSpPr>
        <p:spPr>
          <a:xfrm>
            <a:off x="481250" y="-23452"/>
            <a:ext cx="7388000" cy="830997"/>
          </a:xfrm>
          <a:prstGeom prst="rect">
            <a:avLst/>
          </a:prstGeom>
          <a:noFill/>
        </p:spPr>
        <p:txBody>
          <a:bodyPr wrap="square" rtlCol="0">
            <a:spAutoFit/>
          </a:bodyPr>
          <a:lstStyle/>
          <a:p>
            <a:r>
              <a:rPr lang="en-US" sz="4800" b="1">
                <a:latin typeface="Arial" panose="020B0604020202020204" pitchFamily="34" charset="0"/>
                <a:cs typeface="Arial" panose="020B0604020202020204" pitchFamily="34" charset="0"/>
              </a:rPr>
              <a:t>Key Definitions</a:t>
            </a:r>
          </a:p>
        </p:txBody>
      </p:sp>
      <p:sp>
        <p:nvSpPr>
          <p:cNvPr id="5" name="Rectangle 4"/>
          <p:cNvSpPr/>
          <p:nvPr/>
        </p:nvSpPr>
        <p:spPr>
          <a:xfrm>
            <a:off x="1999780" y="920953"/>
            <a:ext cx="2271954" cy="601575"/>
          </a:xfrm>
          <a:prstGeom prst="rect">
            <a:avLst/>
          </a:prstGeom>
          <a:solidFill>
            <a:srgbClr val="9DC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3200" b="1">
                <a:solidFill>
                  <a:srgbClr val="6D7076"/>
                </a:solidFill>
                <a:latin typeface="Arial" panose="020B0604020202020204" pitchFamily="34" charset="0"/>
                <a:cs typeface="Arial" panose="020B0604020202020204" pitchFamily="34" charset="0"/>
              </a:rPr>
              <a:t>RESULT</a:t>
            </a:r>
          </a:p>
        </p:txBody>
      </p:sp>
      <p:sp>
        <p:nvSpPr>
          <p:cNvPr id="21" name="Rectangle 20"/>
          <p:cNvSpPr/>
          <p:nvPr/>
        </p:nvSpPr>
        <p:spPr>
          <a:xfrm>
            <a:off x="1999780" y="2921512"/>
            <a:ext cx="3033039" cy="601575"/>
          </a:xfrm>
          <a:prstGeom prst="rect">
            <a:avLst/>
          </a:prstGeom>
          <a:solidFill>
            <a:srgbClr val="9DC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3200" b="1">
                <a:solidFill>
                  <a:srgbClr val="6D7076"/>
                </a:solidFill>
                <a:latin typeface="Arial" panose="020B0604020202020204" pitchFamily="34" charset="0"/>
                <a:cs typeface="Arial" panose="020B0604020202020204" pitchFamily="34" charset="0"/>
              </a:rPr>
              <a:t>INDICATOR</a:t>
            </a:r>
          </a:p>
        </p:txBody>
      </p:sp>
      <p:sp>
        <p:nvSpPr>
          <p:cNvPr id="23" name="Rectangle 22"/>
          <p:cNvSpPr/>
          <p:nvPr/>
        </p:nvSpPr>
        <p:spPr>
          <a:xfrm>
            <a:off x="1905322" y="4989088"/>
            <a:ext cx="5963928" cy="601575"/>
          </a:xfrm>
          <a:prstGeom prst="rect">
            <a:avLst/>
          </a:prstGeom>
          <a:solidFill>
            <a:srgbClr val="9DC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3200" b="1">
                <a:solidFill>
                  <a:srgbClr val="6D7076"/>
                </a:solidFill>
                <a:latin typeface="Arial" panose="020B0604020202020204" pitchFamily="34" charset="0"/>
                <a:cs typeface="Arial" panose="020B0604020202020204" pitchFamily="34" charset="0"/>
              </a:rPr>
              <a:t>PERFORMANCE MEASURE</a:t>
            </a:r>
          </a:p>
        </p:txBody>
      </p:sp>
      <p:sp>
        <p:nvSpPr>
          <p:cNvPr id="25" name="Oval 24"/>
          <p:cNvSpPr/>
          <p:nvPr/>
        </p:nvSpPr>
        <p:spPr>
          <a:xfrm>
            <a:off x="8032753" y="781757"/>
            <a:ext cx="1846280" cy="1699686"/>
          </a:xfrm>
          <a:prstGeom prst="ellipse">
            <a:avLst/>
          </a:prstGeom>
          <a:solidFill>
            <a:srgbClr val="9DC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Arial" panose="020B0604020202020204" pitchFamily="34" charset="0"/>
                <a:cs typeface="Arial" panose="020B0604020202020204" pitchFamily="34" charset="0"/>
              </a:rPr>
              <a:t>Arvada is a safe and supportive community.</a:t>
            </a:r>
          </a:p>
        </p:txBody>
      </p:sp>
      <p:sp>
        <p:nvSpPr>
          <p:cNvPr id="24" name="Oval 23"/>
          <p:cNvSpPr/>
          <p:nvPr/>
        </p:nvSpPr>
        <p:spPr>
          <a:xfrm>
            <a:off x="6046919" y="810225"/>
            <a:ext cx="1853846" cy="1727001"/>
          </a:xfrm>
          <a:prstGeom prst="ellipse">
            <a:avLst/>
          </a:prstGeom>
          <a:solidFill>
            <a:srgbClr val="97A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Arial" panose="020B0604020202020204" pitchFamily="34" charset="0"/>
                <a:cs typeface="Arial" panose="020B0604020202020204" pitchFamily="34" charset="0"/>
              </a:rPr>
              <a:t> Colorado has a prosperous economy.</a:t>
            </a:r>
          </a:p>
        </p:txBody>
      </p:sp>
      <p:sp>
        <p:nvSpPr>
          <p:cNvPr id="26" name="Oval 25"/>
          <p:cNvSpPr/>
          <p:nvPr/>
        </p:nvSpPr>
        <p:spPr>
          <a:xfrm>
            <a:off x="10011022" y="779501"/>
            <a:ext cx="1901846" cy="174934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Arial" panose="020B0604020202020204" pitchFamily="34" charset="0"/>
                <a:cs typeface="Arial" panose="020B0604020202020204" pitchFamily="34" charset="0"/>
              </a:rPr>
              <a:t>All </a:t>
            </a:r>
            <a:r>
              <a:rPr lang="en-US" sz="1400" err="1">
                <a:latin typeface="Arial" panose="020B0604020202020204" pitchFamily="34" charset="0"/>
                <a:cs typeface="Arial" panose="020B0604020202020204" pitchFamily="34" charset="0"/>
              </a:rPr>
              <a:t>Jeffco</a:t>
            </a:r>
            <a:r>
              <a:rPr lang="en-US" sz="1400">
                <a:latin typeface="Arial" panose="020B0604020202020204" pitchFamily="34" charset="0"/>
                <a:cs typeface="Arial" panose="020B0604020202020204" pitchFamily="34" charset="0"/>
              </a:rPr>
              <a:t> residents with developmental disabilities are supported</a:t>
            </a:r>
          </a:p>
        </p:txBody>
      </p:sp>
      <p:sp>
        <p:nvSpPr>
          <p:cNvPr id="27" name="Oval 26"/>
          <p:cNvSpPr/>
          <p:nvPr/>
        </p:nvSpPr>
        <p:spPr>
          <a:xfrm>
            <a:off x="6046919" y="2687826"/>
            <a:ext cx="1853846" cy="1727001"/>
          </a:xfrm>
          <a:prstGeom prst="ellipse">
            <a:avLst/>
          </a:prstGeom>
          <a:solidFill>
            <a:srgbClr val="97A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Arial" panose="020B0604020202020204" pitchFamily="34" charset="0"/>
                <a:cs typeface="Arial" panose="020B0604020202020204" pitchFamily="34" charset="0"/>
              </a:rPr>
              <a:t>Employment rates</a:t>
            </a:r>
          </a:p>
        </p:txBody>
      </p:sp>
      <p:sp>
        <p:nvSpPr>
          <p:cNvPr id="28" name="Oval 27"/>
          <p:cNvSpPr/>
          <p:nvPr/>
        </p:nvSpPr>
        <p:spPr>
          <a:xfrm>
            <a:off x="8032753" y="2668447"/>
            <a:ext cx="1846280" cy="1709279"/>
          </a:xfrm>
          <a:prstGeom prst="ellipse">
            <a:avLst/>
          </a:prstGeom>
          <a:solidFill>
            <a:srgbClr val="9DC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Arial" panose="020B0604020202020204" pitchFamily="34" charset="0"/>
                <a:cs typeface="Arial" panose="020B0604020202020204" pitchFamily="34" charset="0"/>
              </a:rPr>
              <a:t>Violent crime rates</a:t>
            </a:r>
          </a:p>
        </p:txBody>
      </p:sp>
      <p:sp>
        <p:nvSpPr>
          <p:cNvPr id="29" name="Oval 28"/>
          <p:cNvSpPr/>
          <p:nvPr/>
        </p:nvSpPr>
        <p:spPr>
          <a:xfrm>
            <a:off x="10011021" y="2672939"/>
            <a:ext cx="1901846" cy="174934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Arial" panose="020B0604020202020204" pitchFamily="34" charset="0"/>
                <a:cs typeface="Arial" panose="020B0604020202020204" pitchFamily="34" charset="0"/>
              </a:rPr>
              <a:t>Mental health supports available</a:t>
            </a:r>
          </a:p>
        </p:txBody>
      </p:sp>
      <p:sp>
        <p:nvSpPr>
          <p:cNvPr id="7" name="Oval 6"/>
          <p:cNvSpPr/>
          <p:nvPr/>
        </p:nvSpPr>
        <p:spPr>
          <a:xfrm>
            <a:off x="8563429" y="4545901"/>
            <a:ext cx="2513644" cy="2156712"/>
          </a:xfrm>
          <a:prstGeom prst="ellipse">
            <a:avLst/>
          </a:prstGeom>
          <a:solidFill>
            <a:srgbClr val="6D7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 1. How much did we do? </a:t>
            </a:r>
            <a:br>
              <a:rPr lang="en-US" sz="1200">
                <a:latin typeface="Arial" panose="020B0604020202020204" pitchFamily="34" charset="0"/>
                <a:cs typeface="Arial" panose="020B0604020202020204" pitchFamily="34" charset="0"/>
              </a:rPr>
            </a:br>
            <a:r>
              <a:rPr lang="en-US" sz="1600">
                <a:latin typeface="Arial" panose="020B0604020202020204" pitchFamily="34" charset="0"/>
                <a:cs typeface="Arial" panose="020B0604020202020204" pitchFamily="34" charset="0"/>
              </a:rPr>
              <a:t>2. How well did we do it? </a:t>
            </a:r>
            <a:br>
              <a:rPr lang="en-US" sz="1200">
                <a:latin typeface="Arial" panose="020B0604020202020204" pitchFamily="34" charset="0"/>
                <a:cs typeface="Arial" panose="020B0604020202020204" pitchFamily="34" charset="0"/>
              </a:rPr>
            </a:br>
            <a:r>
              <a:rPr lang="en-US" sz="1600">
                <a:latin typeface="Arial" panose="020B0604020202020204" pitchFamily="34" charset="0"/>
                <a:cs typeface="Arial" panose="020B0604020202020204" pitchFamily="34" charset="0"/>
              </a:rPr>
              <a:t>3. Is anyone better off? </a:t>
            </a:r>
            <a:endParaRPr lang="en-US" sz="1600"/>
          </a:p>
        </p:txBody>
      </p:sp>
    </p:spTree>
    <p:extLst>
      <p:ext uri="{BB962C8B-B14F-4D97-AF65-F5344CB8AC3E}">
        <p14:creationId xmlns:p14="http://schemas.microsoft.com/office/powerpoint/2010/main" val="34835355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1" fill="hold" nodeType="afterEffect">
                                  <p:stCondLst>
                                    <p:cond delay="10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ppt_x"/>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500" fill="hold"/>
                                        <p:tgtEl>
                                          <p:spTgt spid="28"/>
                                        </p:tgtEl>
                                        <p:attrNameLst>
                                          <p:attrName>ppt_x</p:attrName>
                                        </p:attrNameLst>
                                      </p:cBhvr>
                                      <p:tavLst>
                                        <p:tav tm="0">
                                          <p:val>
                                            <p:strVal val="#ppt_x"/>
                                          </p:val>
                                        </p:tav>
                                        <p:tav tm="100000">
                                          <p:val>
                                            <p:strVal val="#ppt_x"/>
                                          </p:val>
                                        </p:tav>
                                      </p:tavLst>
                                    </p:anim>
                                    <p:anim calcmode="lin" valueType="num">
                                      <p:cBhvr additive="base">
                                        <p:cTn id="4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ppt_x"/>
                                          </p:val>
                                        </p:tav>
                                        <p:tav tm="100000">
                                          <p:val>
                                            <p:strVal val="#ppt_x"/>
                                          </p:val>
                                        </p:tav>
                                      </p:tavLst>
                                    </p:anim>
                                    <p:anim calcmode="lin" valueType="num">
                                      <p:cBhvr additive="base">
                                        <p:cTn id="5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additive="base">
                                        <p:cTn id="57" dur="500" fill="hold"/>
                                        <p:tgtEl>
                                          <p:spTgt spid="7"/>
                                        </p:tgtEl>
                                        <p:attrNameLst>
                                          <p:attrName>ppt_x</p:attrName>
                                        </p:attrNameLst>
                                      </p:cBhvr>
                                      <p:tavLst>
                                        <p:tav tm="0">
                                          <p:val>
                                            <p:strVal val="#ppt_x"/>
                                          </p:val>
                                        </p:tav>
                                        <p:tav tm="100000">
                                          <p:val>
                                            <p:strVal val="#ppt_x"/>
                                          </p:val>
                                        </p:tav>
                                      </p:tavLst>
                                    </p:anim>
                                    <p:anim calcmode="lin" valueType="num">
                                      <p:cBhvr additive="base">
                                        <p:cTn id="5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animBg="1"/>
      <p:bldP spid="26" grpId="0" animBg="1"/>
      <p:bldP spid="27" grpId="0" animBg="1"/>
      <p:bldP spid="28" grpId="0" animBg="1"/>
      <p:bldP spid="29"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21642" y="631516"/>
            <a:ext cx="7388000"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Language Discussion</a:t>
            </a:r>
          </a:p>
        </p:txBody>
      </p:sp>
      <p:sp>
        <p:nvSpPr>
          <p:cNvPr id="9" name="TextBox 8"/>
          <p:cNvSpPr txBox="1"/>
          <p:nvPr/>
        </p:nvSpPr>
        <p:spPr>
          <a:xfrm>
            <a:off x="1613624" y="1869188"/>
            <a:ext cx="8699040" cy="1569660"/>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Always go back to the original idea:</a:t>
            </a:r>
            <a:endParaRPr lang="en-US" sz="28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32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3200">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nvPr>
        </p:nvGraphicFramePr>
        <p:xfrm>
          <a:off x="1891952" y="2962888"/>
          <a:ext cx="8420712" cy="2176570"/>
        </p:xfrm>
        <a:graphic>
          <a:graphicData uri="http://schemas.openxmlformats.org/drawingml/2006/table">
            <a:tbl>
              <a:tblPr firstRow="1" bandRow="1">
                <a:tableStyleId>{5C22544A-7EE6-4342-B048-85BDC9FD1C3A}</a:tableStyleId>
              </a:tblPr>
              <a:tblGrid>
                <a:gridCol w="2105178">
                  <a:extLst>
                    <a:ext uri="{9D8B030D-6E8A-4147-A177-3AD203B41FA5}">
                      <a16:colId xmlns:a16="http://schemas.microsoft.com/office/drawing/2014/main" val="20000"/>
                    </a:ext>
                  </a:extLst>
                </a:gridCol>
                <a:gridCol w="2105178">
                  <a:extLst>
                    <a:ext uri="{9D8B030D-6E8A-4147-A177-3AD203B41FA5}">
                      <a16:colId xmlns:a16="http://schemas.microsoft.com/office/drawing/2014/main" val="20001"/>
                    </a:ext>
                  </a:extLst>
                </a:gridCol>
                <a:gridCol w="2105178">
                  <a:extLst>
                    <a:ext uri="{9D8B030D-6E8A-4147-A177-3AD203B41FA5}">
                      <a16:colId xmlns:a16="http://schemas.microsoft.com/office/drawing/2014/main" val="20002"/>
                    </a:ext>
                  </a:extLst>
                </a:gridCol>
                <a:gridCol w="2105178">
                  <a:extLst>
                    <a:ext uri="{9D8B030D-6E8A-4147-A177-3AD203B41FA5}">
                      <a16:colId xmlns:a16="http://schemas.microsoft.com/office/drawing/2014/main" val="20003"/>
                    </a:ext>
                  </a:extLst>
                </a:gridCol>
              </a:tblGrid>
              <a:tr h="496278">
                <a:tc>
                  <a:txBody>
                    <a:bodyPr/>
                    <a:lstStyle/>
                    <a:p>
                      <a:r>
                        <a:rPr lang="en-US">
                          <a:latin typeface="Arial" panose="020B0604020202020204" pitchFamily="34" charset="0"/>
                          <a:cs typeface="Arial" panose="020B0604020202020204" pitchFamily="34" charset="0"/>
                        </a:rPr>
                        <a:t>Ideas</a:t>
                      </a:r>
                    </a:p>
                  </a:txBody>
                  <a:tcPr>
                    <a:solidFill>
                      <a:srgbClr val="9DC0C4"/>
                    </a:solidFill>
                  </a:tcPr>
                </a:tc>
                <a:tc>
                  <a:txBody>
                    <a:bodyPr/>
                    <a:lstStyle/>
                    <a:p>
                      <a:r>
                        <a:rPr lang="en-US">
                          <a:latin typeface="Arial" panose="020B0604020202020204" pitchFamily="34" charset="0"/>
                          <a:cs typeface="Arial" panose="020B0604020202020204" pitchFamily="34" charset="0"/>
                        </a:rPr>
                        <a:t>Group 1</a:t>
                      </a:r>
                    </a:p>
                  </a:txBody>
                  <a:tcPr>
                    <a:solidFill>
                      <a:srgbClr val="9DC0C4"/>
                    </a:solidFill>
                  </a:tcPr>
                </a:tc>
                <a:tc>
                  <a:txBody>
                    <a:bodyPr/>
                    <a:lstStyle/>
                    <a:p>
                      <a:r>
                        <a:rPr lang="en-US">
                          <a:latin typeface="Arial" panose="020B0604020202020204" pitchFamily="34" charset="0"/>
                          <a:cs typeface="Arial" panose="020B0604020202020204" pitchFamily="34" charset="0"/>
                        </a:rPr>
                        <a:t>Group 2</a:t>
                      </a:r>
                    </a:p>
                  </a:txBody>
                  <a:tcPr>
                    <a:solidFill>
                      <a:srgbClr val="9DC0C4"/>
                    </a:solidFill>
                  </a:tcPr>
                </a:tc>
                <a:tc>
                  <a:txBody>
                    <a:bodyPr/>
                    <a:lstStyle/>
                    <a:p>
                      <a:r>
                        <a:rPr lang="en-US">
                          <a:latin typeface="Arial" panose="020B0604020202020204" pitchFamily="34" charset="0"/>
                          <a:cs typeface="Arial" panose="020B0604020202020204" pitchFamily="34" charset="0"/>
                        </a:rPr>
                        <a:t>Group 3</a:t>
                      </a:r>
                    </a:p>
                  </a:txBody>
                  <a:tcPr>
                    <a:solidFill>
                      <a:srgbClr val="9DC0C4"/>
                    </a:solidFill>
                  </a:tcPr>
                </a:tc>
                <a:extLst>
                  <a:ext uri="{0D108BD9-81ED-4DB2-BD59-A6C34878D82A}">
                    <a16:rowId xmlns:a16="http://schemas.microsoft.com/office/drawing/2014/main" val="10000"/>
                  </a:ext>
                </a:extLst>
              </a:tr>
              <a:tr h="1680292">
                <a:tc>
                  <a:txBody>
                    <a:bodyPr/>
                    <a:lstStyle/>
                    <a:p>
                      <a:r>
                        <a:rPr lang="en-US">
                          <a:latin typeface="Arial" panose="020B0604020202020204" pitchFamily="34" charset="0"/>
                          <a:cs typeface="Arial" panose="020B0604020202020204" pitchFamily="34" charset="0"/>
                        </a:rPr>
                        <a:t>1. A condition of well-being for children, adults, families and the community.</a:t>
                      </a:r>
                    </a:p>
                  </a:txBody>
                  <a:tcPr>
                    <a:solidFill>
                      <a:srgbClr val="9DC0C4"/>
                    </a:solidFill>
                  </a:tcPr>
                </a:tc>
                <a:tc>
                  <a:txBody>
                    <a:bodyPr/>
                    <a:lstStyle/>
                    <a:p>
                      <a:r>
                        <a:rPr lang="en-US">
                          <a:latin typeface="Arial" panose="020B0604020202020204" pitchFamily="34" charset="0"/>
                          <a:cs typeface="Arial" panose="020B0604020202020204" pitchFamily="34" charset="0"/>
                        </a:rPr>
                        <a:t>RESULT</a:t>
                      </a:r>
                    </a:p>
                  </a:txBody>
                  <a:tcPr>
                    <a:solidFill>
                      <a:srgbClr val="9DC0C4"/>
                    </a:solidFill>
                  </a:tcPr>
                </a:tc>
                <a:tc>
                  <a:txBody>
                    <a:bodyPr/>
                    <a:lstStyle/>
                    <a:p>
                      <a:r>
                        <a:rPr lang="en-US">
                          <a:latin typeface="Arial" panose="020B0604020202020204" pitchFamily="34" charset="0"/>
                          <a:cs typeface="Arial" panose="020B0604020202020204" pitchFamily="34" charset="0"/>
                        </a:rPr>
                        <a:t>OUTCOME</a:t>
                      </a:r>
                    </a:p>
                  </a:txBody>
                  <a:tcPr>
                    <a:solidFill>
                      <a:srgbClr val="9DC0C4"/>
                    </a:solidFill>
                  </a:tcPr>
                </a:tc>
                <a:tc>
                  <a:txBody>
                    <a:bodyPr/>
                    <a:lstStyle/>
                    <a:p>
                      <a:r>
                        <a:rPr lang="en-US">
                          <a:latin typeface="Arial" panose="020B0604020202020204" pitchFamily="34" charset="0"/>
                          <a:cs typeface="Arial" panose="020B0604020202020204" pitchFamily="34" charset="0"/>
                        </a:rPr>
                        <a:t>GOAL</a:t>
                      </a:r>
                    </a:p>
                  </a:txBody>
                  <a:tcPr>
                    <a:solidFill>
                      <a:srgbClr val="9DC0C4"/>
                    </a:solidFill>
                  </a:tcPr>
                </a:tc>
                <a:extLst>
                  <a:ext uri="{0D108BD9-81ED-4DB2-BD59-A6C34878D82A}">
                    <a16:rowId xmlns:a16="http://schemas.microsoft.com/office/drawing/2014/main" val="10001"/>
                  </a:ext>
                </a:extLst>
              </a:tr>
            </a:tbl>
          </a:graphicData>
        </a:graphic>
      </p:graphicFrame>
      <p:sp>
        <p:nvSpPr>
          <p:cNvPr id="3" name="Right Arrow 2"/>
          <p:cNvSpPr/>
          <p:nvPr/>
        </p:nvSpPr>
        <p:spPr>
          <a:xfrm rot="10800000">
            <a:off x="3742829" y="4026362"/>
            <a:ext cx="4718957" cy="506186"/>
          </a:xfrm>
          <a:prstGeom prst="rightArrow">
            <a:avLst/>
          </a:prstGeom>
          <a:solidFill>
            <a:srgbClr val="97A825"/>
          </a:solidFill>
          <a:ln>
            <a:solidFill>
              <a:srgbClr val="6D707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408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78842" y="362483"/>
            <a:ext cx="7388000" cy="707886"/>
          </a:xfrm>
          <a:prstGeom prst="rect">
            <a:avLst/>
          </a:prstGeom>
          <a:noFill/>
        </p:spPr>
        <p:txBody>
          <a:bodyPr wrap="square" rtlCol="0">
            <a:spAutoFit/>
          </a:bodyPr>
          <a:lstStyle/>
          <a:p>
            <a:r>
              <a:rPr lang="en-US" sz="4000" b="1">
                <a:solidFill>
                  <a:prstClr val="white"/>
                </a:solidFill>
                <a:latin typeface="Century Gothic" panose="020B0502020202020204" pitchFamily="34" charset="0"/>
              </a:rPr>
              <a:t>Language</a:t>
            </a:r>
          </a:p>
        </p:txBody>
      </p:sp>
      <p:sp>
        <p:nvSpPr>
          <p:cNvPr id="11" name="TextBox 10"/>
          <p:cNvSpPr txBox="1"/>
          <p:nvPr/>
        </p:nvSpPr>
        <p:spPr>
          <a:xfrm>
            <a:off x="930443" y="1783073"/>
            <a:ext cx="9881936" cy="1292662"/>
          </a:xfrm>
          <a:prstGeom prst="rect">
            <a:avLst/>
          </a:prstGeom>
          <a:noFill/>
        </p:spPr>
        <p:txBody>
          <a:bodyPr wrap="square" rtlCol="0">
            <a:spAutoFit/>
          </a:bodyPr>
          <a:lstStyle/>
          <a:p>
            <a:r>
              <a:rPr lang="en-US" sz="2200">
                <a:solidFill>
                  <a:prstClr val="black"/>
                </a:solidFill>
                <a:latin typeface="Arial" charset="0"/>
                <a:ea typeface="Arial" charset="0"/>
                <a:cs typeface="Arial" charset="0"/>
              </a:rPr>
              <a:t>What’s important is going back to the idea and having the same language to talk about that idea. </a:t>
            </a:r>
          </a:p>
          <a:p>
            <a:endParaRPr lang="en-US" sz="1200">
              <a:solidFill>
                <a:prstClr val="black"/>
              </a:solidFill>
              <a:latin typeface="Arial" charset="0"/>
              <a:ea typeface="Arial" charset="0"/>
              <a:cs typeface="Arial" charset="0"/>
            </a:endParaRPr>
          </a:p>
          <a:p>
            <a:pPr algn="ctr"/>
            <a:r>
              <a:rPr lang="en-US" sz="2200" b="1">
                <a:solidFill>
                  <a:prstClr val="black"/>
                </a:solidFill>
                <a:latin typeface="Arial" charset="0"/>
                <a:ea typeface="Arial" charset="0"/>
                <a:cs typeface="Arial" charset="0"/>
              </a:rPr>
              <a:t>What do you call these ideas in your organization?</a:t>
            </a:r>
          </a:p>
        </p:txBody>
      </p:sp>
      <p:graphicFrame>
        <p:nvGraphicFramePr>
          <p:cNvPr id="9" name="Content Placeholder 3"/>
          <p:cNvGraphicFramePr>
            <a:graphicFrameLocks noGrp="1"/>
          </p:cNvGraphicFramePr>
          <p:nvPr>
            <p:ph idx="1"/>
            <p:extLst/>
          </p:nvPr>
        </p:nvGraphicFramePr>
        <p:xfrm>
          <a:off x="1159209" y="3249074"/>
          <a:ext cx="9424404" cy="3065492"/>
        </p:xfrm>
        <a:graphic>
          <a:graphicData uri="http://schemas.openxmlformats.org/drawingml/2006/table">
            <a:tbl>
              <a:tblPr firstRow="1" bandRow="1">
                <a:tableStyleId>{5C22544A-7EE6-4342-B048-85BDC9FD1C3A}</a:tableStyleId>
              </a:tblPr>
              <a:tblGrid>
                <a:gridCol w="5269499">
                  <a:extLst>
                    <a:ext uri="{9D8B030D-6E8A-4147-A177-3AD203B41FA5}">
                      <a16:colId xmlns:a16="http://schemas.microsoft.com/office/drawing/2014/main" val="20000"/>
                    </a:ext>
                  </a:extLst>
                </a:gridCol>
                <a:gridCol w="4154905">
                  <a:extLst>
                    <a:ext uri="{9D8B030D-6E8A-4147-A177-3AD203B41FA5}">
                      <a16:colId xmlns:a16="http://schemas.microsoft.com/office/drawing/2014/main" val="20001"/>
                    </a:ext>
                  </a:extLst>
                </a:gridCol>
              </a:tblGrid>
              <a:tr h="56542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800">
                          <a:latin typeface="Arial" charset="0"/>
                          <a:ea typeface="Arial" charset="0"/>
                          <a:cs typeface="Arial" charset="0"/>
                        </a:rPr>
                        <a:t>What’s</a:t>
                      </a:r>
                      <a:r>
                        <a:rPr lang="en-US" sz="2800" baseline="0">
                          <a:latin typeface="Arial" charset="0"/>
                          <a:ea typeface="Arial" charset="0"/>
                          <a:cs typeface="Arial" charset="0"/>
                        </a:rPr>
                        <a:t> the idea?</a:t>
                      </a:r>
                      <a:endParaRPr lang="en-US" sz="2800">
                        <a:latin typeface="Arial" charset="0"/>
                        <a:ea typeface="Arial" charset="0"/>
                        <a:cs typeface="Arial" charset="0"/>
                      </a:endParaRPr>
                    </a:p>
                  </a:txBody>
                  <a:tcPr>
                    <a:solidFill>
                      <a:srgbClr val="9DC0C4"/>
                    </a:solidFill>
                  </a:tcPr>
                </a:tc>
                <a:tc>
                  <a:txBody>
                    <a:bodyPr/>
                    <a:lstStyle/>
                    <a:p>
                      <a:pPr algn="ctr"/>
                      <a:r>
                        <a:rPr lang="en-US" sz="2800">
                          <a:latin typeface="Arial" charset="0"/>
                          <a:ea typeface="Arial" charset="0"/>
                          <a:cs typeface="Arial" charset="0"/>
                        </a:rPr>
                        <a:t>What do you call it? </a:t>
                      </a:r>
                    </a:p>
                  </a:txBody>
                  <a:tcPr>
                    <a:solidFill>
                      <a:srgbClr val="9DC0C4"/>
                    </a:solidFill>
                  </a:tcPr>
                </a:tc>
                <a:extLst>
                  <a:ext uri="{0D108BD9-81ED-4DB2-BD59-A6C34878D82A}">
                    <a16:rowId xmlns:a16="http://schemas.microsoft.com/office/drawing/2014/main" val="10000"/>
                  </a:ext>
                </a:extLst>
              </a:tr>
              <a:tr h="677334">
                <a:tc>
                  <a:txBody>
                    <a:bodyPr/>
                    <a:lstStyle/>
                    <a:p>
                      <a:pPr marL="0" indent="0">
                        <a:buFont typeface="Arial" panose="020B0604020202020204" pitchFamily="34" charset="0"/>
                        <a:buNone/>
                      </a:pPr>
                      <a:r>
                        <a:rPr lang="en-US" sz="2200" baseline="0">
                          <a:latin typeface="Arial" charset="0"/>
                          <a:ea typeface="Arial" charset="0"/>
                          <a:cs typeface="Arial" charset="0"/>
                        </a:rPr>
                        <a:t>A statement about the condition of well-being that </a:t>
                      </a:r>
                      <a:r>
                        <a:rPr lang="en-US" sz="2200" strike="noStrike" baseline="0">
                          <a:latin typeface="Arial" charset="0"/>
                          <a:ea typeface="Arial" charset="0"/>
                          <a:cs typeface="Arial" charset="0"/>
                        </a:rPr>
                        <a:t>you are seeking.</a:t>
                      </a:r>
                    </a:p>
                  </a:txBody>
                  <a:tcPr>
                    <a:solidFill>
                      <a:srgbClr val="9DC0C4"/>
                    </a:solidFill>
                  </a:tcPr>
                </a:tc>
                <a:tc>
                  <a:txBody>
                    <a:bodyPr/>
                    <a:lstStyle/>
                    <a:p>
                      <a:pPr algn="ctr"/>
                      <a:r>
                        <a:rPr lang="en-US" sz="2000" i="1">
                          <a:latin typeface="Arial" charset="0"/>
                          <a:ea typeface="Arial" charset="0"/>
                          <a:cs typeface="Arial" charset="0"/>
                        </a:rPr>
                        <a:t>Result?</a:t>
                      </a:r>
                    </a:p>
                  </a:txBody>
                  <a:tcPr>
                    <a:solidFill>
                      <a:srgbClr val="9DC0C4"/>
                    </a:solidFill>
                  </a:tcPr>
                </a:tc>
                <a:extLst>
                  <a:ext uri="{0D108BD9-81ED-4DB2-BD59-A6C34878D82A}">
                    <a16:rowId xmlns:a16="http://schemas.microsoft.com/office/drawing/2014/main" val="10001"/>
                  </a:ext>
                </a:extLst>
              </a:tr>
              <a:tr h="7129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a:latin typeface="Arial" charset="0"/>
                          <a:ea typeface="Arial" charset="0"/>
                          <a:cs typeface="Arial" charset="0"/>
                        </a:rPr>
                        <a:t>A measure which helps to quantify</a:t>
                      </a:r>
                      <a:r>
                        <a:rPr lang="en-US" sz="2200" baseline="0">
                          <a:latin typeface="Arial" charset="0"/>
                          <a:ea typeface="Arial" charset="0"/>
                          <a:cs typeface="Arial" charset="0"/>
                        </a:rPr>
                        <a:t> the achievement of a result.</a:t>
                      </a:r>
                      <a:endParaRPr lang="en-US" sz="2200">
                        <a:latin typeface="Arial" charset="0"/>
                        <a:ea typeface="Arial" charset="0"/>
                        <a:cs typeface="Arial" charset="0"/>
                      </a:endParaRPr>
                    </a:p>
                  </a:txBody>
                  <a:tcPr>
                    <a:solidFill>
                      <a:srgbClr val="9DC0C4"/>
                    </a:solidFill>
                  </a:tcPr>
                </a:tc>
                <a:tc>
                  <a:txBody>
                    <a:bodyPr/>
                    <a:lstStyle/>
                    <a:p>
                      <a:pPr algn="ctr"/>
                      <a:r>
                        <a:rPr lang="en-US" sz="2000" i="1">
                          <a:latin typeface="Arial" charset="0"/>
                          <a:ea typeface="Arial" charset="0"/>
                          <a:cs typeface="Arial" charset="0"/>
                        </a:rPr>
                        <a:t>Indicator?</a:t>
                      </a:r>
                    </a:p>
                  </a:txBody>
                  <a:tcPr>
                    <a:solidFill>
                      <a:srgbClr val="9DC0C4"/>
                    </a:solidFill>
                  </a:tcPr>
                </a:tc>
                <a:extLst>
                  <a:ext uri="{0D108BD9-81ED-4DB2-BD59-A6C34878D82A}">
                    <a16:rowId xmlns:a16="http://schemas.microsoft.com/office/drawing/2014/main" val="10002"/>
                  </a:ext>
                </a:extLst>
              </a:tr>
              <a:tr h="9760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a:latin typeface="Arial" charset="0"/>
                          <a:ea typeface="Arial" charset="0"/>
                          <a:cs typeface="Arial" charset="0"/>
                        </a:rPr>
                        <a:t>A quantifiable</a:t>
                      </a:r>
                      <a:r>
                        <a:rPr lang="en-US" sz="2200" baseline="0">
                          <a:latin typeface="Arial" charset="0"/>
                          <a:ea typeface="Arial" charset="0"/>
                          <a:cs typeface="Arial" charset="0"/>
                        </a:rPr>
                        <a:t> measure of how well a strategy/agency/system is working.</a:t>
                      </a:r>
                      <a:endParaRPr lang="en-US" sz="2200">
                        <a:latin typeface="Arial" charset="0"/>
                        <a:ea typeface="Arial" charset="0"/>
                        <a:cs typeface="Arial" charset="0"/>
                      </a:endParaRPr>
                    </a:p>
                  </a:txBody>
                  <a:tcPr>
                    <a:solidFill>
                      <a:srgbClr val="9DC0C4"/>
                    </a:solidFill>
                  </a:tcPr>
                </a:tc>
                <a:tc>
                  <a:txBody>
                    <a:bodyPr/>
                    <a:lstStyle/>
                    <a:p>
                      <a:pPr algn="ctr"/>
                      <a:r>
                        <a:rPr lang="en-US" sz="2000" i="1">
                          <a:latin typeface="Arial" charset="0"/>
                          <a:ea typeface="Arial" charset="0"/>
                          <a:cs typeface="Arial" charset="0"/>
                        </a:rPr>
                        <a:t>Performance Measure?</a:t>
                      </a:r>
                    </a:p>
                  </a:txBody>
                  <a:tcPr>
                    <a:solidFill>
                      <a:srgbClr val="9DC0C4"/>
                    </a:solidFill>
                  </a:tcPr>
                </a:tc>
                <a:extLst>
                  <a:ext uri="{0D108BD9-81ED-4DB2-BD59-A6C34878D82A}">
                    <a16:rowId xmlns:a16="http://schemas.microsoft.com/office/drawing/2014/main" val="10003"/>
                  </a:ext>
                </a:extLst>
              </a:tr>
            </a:tbl>
          </a:graphicData>
        </a:graphic>
      </p:graphicFrame>
      <p:sp>
        <p:nvSpPr>
          <p:cNvPr id="12" name="TextBox 11"/>
          <p:cNvSpPr txBox="1"/>
          <p:nvPr/>
        </p:nvSpPr>
        <p:spPr>
          <a:xfrm>
            <a:off x="1421642" y="631516"/>
            <a:ext cx="7388000" cy="707886"/>
          </a:xfrm>
          <a:prstGeom prst="rect">
            <a:avLst/>
          </a:prstGeom>
          <a:noFill/>
        </p:spPr>
        <p:txBody>
          <a:bodyPr wrap="square" rtlCol="0">
            <a:spAutoFit/>
          </a:bodyPr>
          <a:lstStyle/>
          <a:p>
            <a:r>
              <a:rPr lang="en-US" sz="4000">
                <a:solidFill>
                  <a:prstClr val="black"/>
                </a:solidFill>
                <a:latin typeface="Arial" panose="020B0604020202020204" pitchFamily="34" charset="0"/>
                <a:cs typeface="Arial" panose="020B0604020202020204" pitchFamily="34" charset="0"/>
              </a:rPr>
              <a:t>Language Discussion</a:t>
            </a:r>
          </a:p>
        </p:txBody>
      </p:sp>
    </p:spTree>
    <p:extLst>
      <p:ext uri="{BB962C8B-B14F-4D97-AF65-F5344CB8AC3E}">
        <p14:creationId xmlns:p14="http://schemas.microsoft.com/office/powerpoint/2010/main" val="7283038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Population Level Accountability</a:t>
            </a:r>
          </a:p>
        </p:txBody>
      </p:sp>
      <p:sp>
        <p:nvSpPr>
          <p:cNvPr id="3" name="Text Placeholder 2"/>
          <p:cNvSpPr>
            <a:spLocks noGrp="1"/>
          </p:cNvSpPr>
          <p:nvPr>
            <p:ph type="body" idx="1"/>
          </p:nvPr>
        </p:nvSpPr>
        <p:spPr/>
        <p:txBody>
          <a:bodyPr/>
          <a:lstStyle/>
          <a:p>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595" t="7086" r="7286" b="9995"/>
          <a:stretch/>
        </p:blipFill>
        <p:spPr>
          <a:xfrm>
            <a:off x="6982692" y="346363"/>
            <a:ext cx="4100946" cy="3948546"/>
          </a:xfrm>
          <a:prstGeom prst="rect">
            <a:avLst/>
          </a:prstGeom>
        </p:spPr>
      </p:pic>
    </p:spTree>
    <p:extLst>
      <p:ext uri="{BB962C8B-B14F-4D97-AF65-F5344CB8AC3E}">
        <p14:creationId xmlns:p14="http://schemas.microsoft.com/office/powerpoint/2010/main" val="17878934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029892" y="1923395"/>
            <a:ext cx="8200984" cy="1569660"/>
          </a:xfrm>
          <a:prstGeom prst="rect">
            <a:avLst/>
          </a:prstGeom>
          <a:noFill/>
        </p:spPr>
        <p:txBody>
          <a:bodyPr wrap="square" rtlCol="0">
            <a:spAutoFit/>
          </a:bodyPr>
          <a:lstStyle/>
          <a:p>
            <a:pPr algn="ctr"/>
            <a:r>
              <a:rPr lang="en-US" sz="3200" b="1" u="sng">
                <a:solidFill>
                  <a:srgbClr val="9DC0C4"/>
                </a:solidFill>
                <a:latin typeface="Arial" panose="020B0604020202020204" pitchFamily="34" charset="0"/>
                <a:cs typeface="Arial" panose="020B0604020202020204" pitchFamily="34" charset="0"/>
              </a:rPr>
              <a:t>POPULATON</a:t>
            </a:r>
            <a:r>
              <a:rPr lang="en-US" sz="3200">
                <a:latin typeface="Arial" panose="020B0604020202020204" pitchFamily="34" charset="0"/>
                <a:cs typeface="Arial" panose="020B0604020202020204" pitchFamily="34" charset="0"/>
              </a:rPr>
              <a:t> Accountability </a:t>
            </a:r>
          </a:p>
          <a:p>
            <a:pPr algn="ctr"/>
            <a:r>
              <a:rPr lang="en-US" sz="3200">
                <a:latin typeface="Arial" panose="020B0604020202020204" pitchFamily="34" charset="0"/>
                <a:cs typeface="Arial" panose="020B0604020202020204" pitchFamily="34" charset="0"/>
              </a:rPr>
              <a:t>is about the well-being of </a:t>
            </a:r>
          </a:p>
          <a:p>
            <a:pPr algn="ctr"/>
            <a:r>
              <a:rPr lang="en-US" sz="3200">
                <a:highlight>
                  <a:srgbClr val="9DC0C4"/>
                </a:highlight>
                <a:latin typeface="Arial" panose="020B0604020202020204" pitchFamily="34" charset="0"/>
                <a:cs typeface="Arial" panose="020B0604020202020204" pitchFamily="34" charset="0"/>
              </a:rPr>
              <a:t>WHOLE Populations</a:t>
            </a:r>
          </a:p>
        </p:txBody>
      </p:sp>
      <p:sp>
        <p:nvSpPr>
          <p:cNvPr id="2" name="Rectangle 1">
            <a:extLst>
              <a:ext uri="{FF2B5EF4-FFF2-40B4-BE49-F238E27FC236}">
                <a16:creationId xmlns:a16="http://schemas.microsoft.com/office/drawing/2014/main" id="{7322F8D4-2C06-634A-83BA-A231025714FF}"/>
              </a:ext>
            </a:extLst>
          </p:cNvPr>
          <p:cNvSpPr/>
          <p:nvPr/>
        </p:nvSpPr>
        <p:spPr>
          <a:xfrm>
            <a:off x="2745554" y="4273102"/>
            <a:ext cx="7148492" cy="1569660"/>
          </a:xfrm>
          <a:prstGeom prst="rect">
            <a:avLst/>
          </a:prstGeom>
        </p:spPr>
        <p:txBody>
          <a:bodyPr wrap="square">
            <a:spAutoFit/>
          </a:bodyPr>
          <a:lstStyle/>
          <a:p>
            <a:pPr algn="ctr"/>
            <a:r>
              <a:rPr lang="en-US" sz="3200" b="1" u="sng">
                <a:solidFill>
                  <a:srgbClr val="97A825"/>
                </a:solidFill>
                <a:latin typeface="Arial" panose="020B0604020202020204" pitchFamily="34" charset="0"/>
                <a:cs typeface="Arial" panose="020B0604020202020204" pitchFamily="34" charset="0"/>
              </a:rPr>
              <a:t>PERFORMANCE</a:t>
            </a:r>
            <a:r>
              <a:rPr lang="en-US" sz="3200">
                <a:latin typeface="Arial" panose="020B0604020202020204" pitchFamily="34" charset="0"/>
                <a:cs typeface="Arial" panose="020B0604020202020204" pitchFamily="34" charset="0"/>
              </a:rPr>
              <a:t> Accountability</a:t>
            </a:r>
          </a:p>
          <a:p>
            <a:pPr algn="ctr"/>
            <a:r>
              <a:rPr lang="en-US" sz="3200">
                <a:latin typeface="Arial" panose="020B0604020202020204" pitchFamily="34" charset="0"/>
                <a:cs typeface="Arial" panose="020B0604020202020204" pitchFamily="34" charset="0"/>
              </a:rPr>
              <a:t> is about the well-being of </a:t>
            </a:r>
          </a:p>
          <a:p>
            <a:pPr algn="ctr"/>
            <a:r>
              <a:rPr lang="en-US" sz="3200">
                <a:highlight>
                  <a:srgbClr val="97A825"/>
                </a:highlight>
                <a:latin typeface="Arial" panose="020B0604020202020204" pitchFamily="34" charset="0"/>
                <a:cs typeface="Arial" panose="020B0604020202020204" pitchFamily="34" charset="0"/>
              </a:rPr>
              <a:t>CLIENT Populations</a:t>
            </a:r>
          </a:p>
        </p:txBody>
      </p:sp>
      <p:sp>
        <p:nvSpPr>
          <p:cNvPr id="3" name="TextBox 2">
            <a:extLst>
              <a:ext uri="{FF2B5EF4-FFF2-40B4-BE49-F238E27FC236}">
                <a16:creationId xmlns:a16="http://schemas.microsoft.com/office/drawing/2014/main" id="{9FCDFFB1-A60B-E54C-8A14-AF06FBEDF372}"/>
              </a:ext>
            </a:extLst>
          </p:cNvPr>
          <p:cNvSpPr txBox="1"/>
          <p:nvPr/>
        </p:nvSpPr>
        <p:spPr>
          <a:xfrm>
            <a:off x="2547211" y="3514320"/>
            <a:ext cx="7166345" cy="461665"/>
          </a:xfrm>
          <a:prstGeom prst="rect">
            <a:avLst/>
          </a:prstGeom>
          <a:noFill/>
        </p:spPr>
        <p:txBody>
          <a:bodyPr wrap="square" rtlCol="0">
            <a:spAutoFit/>
          </a:bodyPr>
          <a:lstStyle/>
          <a:p>
            <a:r>
              <a:rPr lang="en-US" sz="2400" b="1">
                <a:solidFill>
                  <a:srgbClr val="6D7076"/>
                </a:solidFill>
              </a:rPr>
              <a:t>For Communities – Cities – Counties – States - Nations</a:t>
            </a:r>
          </a:p>
        </p:txBody>
      </p:sp>
      <p:sp>
        <p:nvSpPr>
          <p:cNvPr id="6" name="TextBox 5">
            <a:extLst>
              <a:ext uri="{FF2B5EF4-FFF2-40B4-BE49-F238E27FC236}">
                <a16:creationId xmlns:a16="http://schemas.microsoft.com/office/drawing/2014/main" id="{9EBC7AE1-73BA-2E44-8E78-78C0A1D01D7C}"/>
              </a:ext>
            </a:extLst>
          </p:cNvPr>
          <p:cNvSpPr txBox="1"/>
          <p:nvPr/>
        </p:nvSpPr>
        <p:spPr>
          <a:xfrm>
            <a:off x="3255916" y="5885292"/>
            <a:ext cx="7166345" cy="461665"/>
          </a:xfrm>
          <a:prstGeom prst="rect">
            <a:avLst/>
          </a:prstGeom>
          <a:noFill/>
        </p:spPr>
        <p:txBody>
          <a:bodyPr wrap="square" rtlCol="0">
            <a:spAutoFit/>
          </a:bodyPr>
          <a:lstStyle/>
          <a:p>
            <a:r>
              <a:rPr lang="en-US" sz="2400" b="1">
                <a:solidFill>
                  <a:srgbClr val="6D7076"/>
                </a:solidFill>
              </a:rPr>
              <a:t>For Programs – Agencies – and Service Systems</a:t>
            </a:r>
          </a:p>
        </p:txBody>
      </p:sp>
      <p:sp>
        <p:nvSpPr>
          <p:cNvPr id="10" name="TextBox 9">
            <a:extLst>
              <a:ext uri="{FF2B5EF4-FFF2-40B4-BE49-F238E27FC236}">
                <a16:creationId xmlns:a16="http://schemas.microsoft.com/office/drawing/2014/main" id="{865E87D8-34A8-604C-B506-E7D551D25476}"/>
              </a:ext>
            </a:extLst>
          </p:cNvPr>
          <p:cNvSpPr txBox="1"/>
          <p:nvPr/>
        </p:nvSpPr>
        <p:spPr>
          <a:xfrm>
            <a:off x="1755164" y="531103"/>
            <a:ext cx="9870136"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Population &amp; Performance Accountability</a:t>
            </a:r>
          </a:p>
        </p:txBody>
      </p:sp>
    </p:spTree>
    <p:extLst>
      <p:ext uri="{BB962C8B-B14F-4D97-AF65-F5344CB8AC3E}">
        <p14:creationId xmlns:p14="http://schemas.microsoft.com/office/powerpoint/2010/main" val="254303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6"/>
          <p:cNvGrpSpPr>
            <a:grpSpLocks/>
          </p:cNvGrpSpPr>
          <p:nvPr/>
        </p:nvGrpSpPr>
        <p:grpSpPr bwMode="auto">
          <a:xfrm>
            <a:off x="1751295" y="1654175"/>
            <a:ext cx="7197723" cy="5203825"/>
            <a:chOff x="926" y="905"/>
            <a:chExt cx="4534" cy="3278"/>
          </a:xfrm>
        </p:grpSpPr>
        <p:sp>
          <p:nvSpPr>
            <p:cNvPr id="19486" name="Text Box 17"/>
            <p:cNvSpPr txBox="1">
              <a:spLocks noChangeArrowheads="1"/>
            </p:cNvSpPr>
            <p:nvPr/>
          </p:nvSpPr>
          <p:spPr bwMode="auto">
            <a:xfrm>
              <a:off x="926" y="3427"/>
              <a:ext cx="4534" cy="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marL="37931725" indent="-37474525">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lgn="l">
                <a:spcBef>
                  <a:spcPct val="50000"/>
                </a:spcBef>
              </a:pPr>
              <a:r>
                <a:rPr lang="en-US" sz="2400">
                  <a:solidFill>
                    <a:srgbClr val="6D7076"/>
                  </a:solidFill>
                  <a:latin typeface="Arial" panose="020B0604020202020204" pitchFamily="34" charset="0"/>
                  <a:cs typeface="Arial" panose="020B0604020202020204" pitchFamily="34" charset="0"/>
                </a:rPr>
                <a:t>A measure of how well a program, agency or service system is working.</a:t>
              </a:r>
              <a:br>
                <a:rPr lang="en-US" sz="2400">
                  <a:solidFill>
                    <a:srgbClr val="6D7076"/>
                  </a:solidFill>
                  <a:latin typeface="Arial" panose="020B0604020202020204" pitchFamily="34" charset="0"/>
                  <a:cs typeface="Arial" panose="020B0604020202020204" pitchFamily="34" charset="0"/>
                </a:rPr>
              </a:br>
              <a:r>
                <a:rPr lang="en-US" sz="2400">
                  <a:solidFill>
                    <a:srgbClr val="6D7076"/>
                  </a:solidFill>
                  <a:latin typeface="Arial" panose="020B0604020202020204" pitchFamily="34" charset="0"/>
                  <a:cs typeface="Arial" panose="020B0604020202020204" pitchFamily="34" charset="0"/>
                </a:rPr>
                <a:t>             </a:t>
              </a:r>
              <a:endParaRPr lang="en-US" sz="1800">
                <a:solidFill>
                  <a:srgbClr val="6D7076"/>
                </a:solidFill>
                <a:latin typeface="Arial" panose="020B0604020202020204" pitchFamily="34" charset="0"/>
                <a:cs typeface="Arial" panose="020B0604020202020204" pitchFamily="34" charset="0"/>
              </a:endParaRPr>
            </a:p>
          </p:txBody>
        </p:sp>
        <p:sp>
          <p:nvSpPr>
            <p:cNvPr id="19483" name="Text Box 5"/>
            <p:cNvSpPr txBox="1">
              <a:spLocks noChangeArrowheads="1"/>
            </p:cNvSpPr>
            <p:nvPr/>
          </p:nvSpPr>
          <p:spPr bwMode="auto">
            <a:xfrm>
              <a:off x="1242" y="3037"/>
              <a:ext cx="3216"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marL="37931725" indent="-37474525">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lgn="l">
                <a:spcBef>
                  <a:spcPct val="50000"/>
                </a:spcBef>
              </a:pPr>
              <a:endParaRPr lang="en-US" sz="2400" b="1" u="sng">
                <a:solidFill>
                  <a:srgbClr val="9DC0C4"/>
                </a:solidFill>
                <a:latin typeface="Arial" panose="020B0604020202020204" pitchFamily="34" charset="0"/>
                <a:cs typeface="Arial" panose="020B0604020202020204" pitchFamily="34" charset="0"/>
              </a:endParaRPr>
            </a:p>
          </p:txBody>
        </p:sp>
        <p:sp>
          <p:nvSpPr>
            <p:cNvPr id="19484" name="Text Box 9"/>
            <p:cNvSpPr txBox="1">
              <a:spLocks noChangeArrowheads="1"/>
            </p:cNvSpPr>
            <p:nvPr/>
          </p:nvSpPr>
          <p:spPr bwMode="auto">
            <a:xfrm>
              <a:off x="1026" y="905"/>
              <a:ext cx="2205" cy="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marL="37931725" indent="-37474525">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lgn="l">
                <a:spcBef>
                  <a:spcPct val="50000"/>
                </a:spcBef>
              </a:pPr>
              <a:r>
                <a:rPr lang="en-US" sz="2400">
                  <a:solidFill>
                    <a:srgbClr val="6D7076"/>
                  </a:solidFill>
                  <a:latin typeface="Arial" panose="020B0604020202020204" pitchFamily="34" charset="0"/>
                  <a:cs typeface="Arial" panose="020B0604020202020204" pitchFamily="34" charset="0"/>
                </a:rPr>
                <a:t>A condition of well-being for children, adults, families or communities.</a:t>
              </a:r>
            </a:p>
          </p:txBody>
        </p:sp>
        <p:sp>
          <p:nvSpPr>
            <p:cNvPr id="19485" name="Text Box 16"/>
            <p:cNvSpPr txBox="1">
              <a:spLocks noChangeArrowheads="1"/>
            </p:cNvSpPr>
            <p:nvPr/>
          </p:nvSpPr>
          <p:spPr bwMode="auto">
            <a:xfrm>
              <a:off x="1005" y="2060"/>
              <a:ext cx="2676" cy="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marL="37931725" indent="-37474525">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lgn="l">
                <a:spcBef>
                  <a:spcPct val="50000"/>
                </a:spcBef>
              </a:pPr>
              <a:r>
                <a:rPr lang="en-US" sz="2400">
                  <a:solidFill>
                    <a:srgbClr val="6D7076"/>
                  </a:solidFill>
                  <a:latin typeface="Arial" panose="020B0604020202020204" pitchFamily="34" charset="0"/>
                  <a:cs typeface="Arial" panose="020B0604020202020204" pitchFamily="34" charset="0"/>
                </a:rPr>
                <a:t>A measure which helps quantify the achievement of a result.</a:t>
              </a:r>
            </a:p>
          </p:txBody>
        </p:sp>
      </p:grpSp>
      <p:grpSp>
        <p:nvGrpSpPr>
          <p:cNvPr id="3" name="Group 34"/>
          <p:cNvGrpSpPr>
            <a:grpSpLocks/>
          </p:cNvGrpSpPr>
          <p:nvPr/>
        </p:nvGrpSpPr>
        <p:grpSpPr bwMode="auto">
          <a:xfrm>
            <a:off x="571030" y="867302"/>
            <a:ext cx="1135063" cy="3834591"/>
            <a:chOff x="315" y="560"/>
            <a:chExt cx="715" cy="2340"/>
          </a:xfrm>
        </p:grpSpPr>
        <p:sp>
          <p:nvSpPr>
            <p:cNvPr id="19479" name="Text Box 26"/>
            <p:cNvSpPr txBox="1">
              <a:spLocks noChangeArrowheads="1"/>
            </p:cNvSpPr>
            <p:nvPr/>
          </p:nvSpPr>
          <p:spPr bwMode="auto">
            <a:xfrm rot="16200000">
              <a:off x="-331" y="1682"/>
              <a:ext cx="1699" cy="407"/>
            </a:xfrm>
            <a:prstGeom prst="leftBracke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marL="37931725" indent="-37474525">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lgn="ctr">
                <a:spcBef>
                  <a:spcPct val="50000"/>
                </a:spcBef>
              </a:pPr>
              <a:r>
                <a:rPr lang="en-US" sz="1800" b="1">
                  <a:solidFill>
                    <a:srgbClr val="6D7076"/>
                  </a:solidFill>
                  <a:latin typeface="Arial Narrow" charset="0"/>
                </a:rPr>
                <a:t>Population</a:t>
              </a:r>
              <a:r>
                <a:rPr lang="en-US" sz="1600" b="1">
                  <a:solidFill>
                    <a:srgbClr val="6D7076"/>
                  </a:solidFill>
                  <a:latin typeface="Arial Narrow" charset="0"/>
                </a:rPr>
                <a:t> Accountability</a:t>
              </a:r>
            </a:p>
          </p:txBody>
        </p:sp>
        <p:sp>
          <p:nvSpPr>
            <p:cNvPr id="19480" name="AutoShape 28"/>
            <p:cNvSpPr>
              <a:spLocks/>
            </p:cNvSpPr>
            <p:nvPr/>
          </p:nvSpPr>
          <p:spPr bwMode="auto">
            <a:xfrm>
              <a:off x="828" y="560"/>
              <a:ext cx="202" cy="2340"/>
            </a:xfrm>
            <a:prstGeom prst="leftBracket">
              <a:avLst/>
            </a:prstGeom>
            <a:noFill/>
            <a:ln w="25400">
              <a:solidFill>
                <a:srgbClr val="6D7076"/>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6D7076"/>
                </a:solidFill>
              </a:endParaRPr>
            </a:p>
          </p:txBody>
        </p:sp>
      </p:grpSp>
      <p:grpSp>
        <p:nvGrpSpPr>
          <p:cNvPr id="4" name="Group 35"/>
          <p:cNvGrpSpPr>
            <a:grpSpLocks/>
          </p:cNvGrpSpPr>
          <p:nvPr/>
        </p:nvGrpSpPr>
        <p:grpSpPr bwMode="auto">
          <a:xfrm>
            <a:off x="620241" y="4876520"/>
            <a:ext cx="1085851" cy="2228492"/>
            <a:chOff x="346" y="3327"/>
            <a:chExt cx="684" cy="1077"/>
          </a:xfrm>
        </p:grpSpPr>
        <p:sp>
          <p:nvSpPr>
            <p:cNvPr id="19477" name="Text Box 27"/>
            <p:cNvSpPr txBox="1">
              <a:spLocks noChangeArrowheads="1"/>
            </p:cNvSpPr>
            <p:nvPr/>
          </p:nvSpPr>
          <p:spPr bwMode="auto">
            <a:xfrm rot="16200000">
              <a:off x="48" y="3701"/>
              <a:ext cx="1001" cy="406"/>
            </a:xfrm>
            <a:prstGeom prst="leftBracke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marL="37931725" indent="-37474525">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lgn="ctr">
                <a:spcBef>
                  <a:spcPct val="50000"/>
                </a:spcBef>
              </a:pPr>
              <a:r>
                <a:rPr lang="en-US" sz="1800" b="1">
                  <a:solidFill>
                    <a:srgbClr val="6D7076"/>
                  </a:solidFill>
                  <a:latin typeface="Arial Narrow" charset="0"/>
                </a:rPr>
                <a:t>Performance</a:t>
              </a:r>
              <a:r>
                <a:rPr lang="en-US" sz="1600" b="1">
                  <a:solidFill>
                    <a:srgbClr val="6D7076"/>
                  </a:solidFill>
                  <a:latin typeface="Arial Narrow" charset="0"/>
                </a:rPr>
                <a:t> Accountability</a:t>
              </a:r>
            </a:p>
          </p:txBody>
        </p:sp>
        <p:sp>
          <p:nvSpPr>
            <p:cNvPr id="19478" name="AutoShape 29"/>
            <p:cNvSpPr>
              <a:spLocks/>
            </p:cNvSpPr>
            <p:nvPr/>
          </p:nvSpPr>
          <p:spPr bwMode="auto">
            <a:xfrm>
              <a:off x="843" y="3327"/>
              <a:ext cx="187" cy="865"/>
            </a:xfrm>
            <a:prstGeom prst="leftBracket">
              <a:avLst/>
            </a:prstGeom>
            <a:noFill/>
            <a:ln w="25400">
              <a:solidFill>
                <a:srgbClr val="6D7076"/>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22" name="TextBox 21"/>
          <p:cNvSpPr txBox="1"/>
          <p:nvPr/>
        </p:nvSpPr>
        <p:spPr>
          <a:xfrm>
            <a:off x="481250" y="-23452"/>
            <a:ext cx="7388000" cy="830997"/>
          </a:xfrm>
          <a:prstGeom prst="rect">
            <a:avLst/>
          </a:prstGeom>
          <a:noFill/>
        </p:spPr>
        <p:txBody>
          <a:bodyPr wrap="square" rtlCol="0">
            <a:spAutoFit/>
          </a:bodyPr>
          <a:lstStyle/>
          <a:p>
            <a:r>
              <a:rPr lang="en-US" sz="4800" b="1">
                <a:latin typeface="Arial" panose="020B0604020202020204" pitchFamily="34" charset="0"/>
                <a:cs typeface="Arial" panose="020B0604020202020204" pitchFamily="34" charset="0"/>
              </a:rPr>
              <a:t>Key Definitions</a:t>
            </a:r>
          </a:p>
        </p:txBody>
      </p:sp>
      <p:sp>
        <p:nvSpPr>
          <p:cNvPr id="5" name="Rectangle 4"/>
          <p:cNvSpPr/>
          <p:nvPr/>
        </p:nvSpPr>
        <p:spPr>
          <a:xfrm>
            <a:off x="1999780" y="920953"/>
            <a:ext cx="2271954" cy="601575"/>
          </a:xfrm>
          <a:prstGeom prst="rect">
            <a:avLst/>
          </a:prstGeom>
          <a:solidFill>
            <a:srgbClr val="9DC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3200" b="1">
                <a:solidFill>
                  <a:srgbClr val="6D7076"/>
                </a:solidFill>
                <a:latin typeface="Arial" panose="020B0604020202020204" pitchFamily="34" charset="0"/>
                <a:cs typeface="Arial" panose="020B0604020202020204" pitchFamily="34" charset="0"/>
              </a:rPr>
              <a:t>RESULT</a:t>
            </a:r>
          </a:p>
        </p:txBody>
      </p:sp>
      <p:sp>
        <p:nvSpPr>
          <p:cNvPr id="21" name="Rectangle 20"/>
          <p:cNvSpPr/>
          <p:nvPr/>
        </p:nvSpPr>
        <p:spPr>
          <a:xfrm>
            <a:off x="1999780" y="2921512"/>
            <a:ext cx="3033039" cy="601575"/>
          </a:xfrm>
          <a:prstGeom prst="rect">
            <a:avLst/>
          </a:prstGeom>
          <a:solidFill>
            <a:srgbClr val="9DC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3200" b="1">
                <a:solidFill>
                  <a:srgbClr val="6D7076"/>
                </a:solidFill>
                <a:latin typeface="Arial" panose="020B0604020202020204" pitchFamily="34" charset="0"/>
                <a:cs typeface="Arial" panose="020B0604020202020204" pitchFamily="34" charset="0"/>
              </a:rPr>
              <a:t>INDICATOR</a:t>
            </a:r>
          </a:p>
        </p:txBody>
      </p:sp>
      <p:sp>
        <p:nvSpPr>
          <p:cNvPr id="23" name="Rectangle 22"/>
          <p:cNvSpPr/>
          <p:nvPr/>
        </p:nvSpPr>
        <p:spPr>
          <a:xfrm>
            <a:off x="1905322" y="4989088"/>
            <a:ext cx="5963928" cy="601575"/>
          </a:xfrm>
          <a:prstGeom prst="rect">
            <a:avLst/>
          </a:prstGeom>
          <a:solidFill>
            <a:srgbClr val="9DC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3200" b="1">
                <a:solidFill>
                  <a:srgbClr val="6D7076"/>
                </a:solidFill>
                <a:latin typeface="Arial" panose="020B0604020202020204" pitchFamily="34" charset="0"/>
                <a:cs typeface="Arial" panose="020B0604020202020204" pitchFamily="34" charset="0"/>
              </a:rPr>
              <a:t>PERFORMANCE MEASURE</a:t>
            </a:r>
          </a:p>
        </p:txBody>
      </p:sp>
      <p:sp>
        <p:nvSpPr>
          <p:cNvPr id="25" name="Oval 24"/>
          <p:cNvSpPr/>
          <p:nvPr/>
        </p:nvSpPr>
        <p:spPr>
          <a:xfrm>
            <a:off x="8032753" y="781757"/>
            <a:ext cx="1846280" cy="1699686"/>
          </a:xfrm>
          <a:prstGeom prst="ellipse">
            <a:avLst/>
          </a:prstGeom>
          <a:solidFill>
            <a:srgbClr val="9DC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Arial" panose="020B0604020202020204" pitchFamily="34" charset="0"/>
                <a:cs typeface="Arial" panose="020B0604020202020204" pitchFamily="34" charset="0"/>
              </a:rPr>
              <a:t>Arvada is a safe and supportive community.</a:t>
            </a:r>
          </a:p>
        </p:txBody>
      </p:sp>
      <p:sp>
        <p:nvSpPr>
          <p:cNvPr id="24" name="Oval 23"/>
          <p:cNvSpPr/>
          <p:nvPr/>
        </p:nvSpPr>
        <p:spPr>
          <a:xfrm>
            <a:off x="6046919" y="810225"/>
            <a:ext cx="1853846" cy="1727001"/>
          </a:xfrm>
          <a:prstGeom prst="ellipse">
            <a:avLst/>
          </a:prstGeom>
          <a:solidFill>
            <a:srgbClr val="97A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Arial" panose="020B0604020202020204" pitchFamily="34" charset="0"/>
                <a:cs typeface="Arial" panose="020B0604020202020204" pitchFamily="34" charset="0"/>
              </a:rPr>
              <a:t> Colorado has a prosperous economy.</a:t>
            </a:r>
          </a:p>
        </p:txBody>
      </p:sp>
      <p:sp>
        <p:nvSpPr>
          <p:cNvPr id="26" name="Oval 25"/>
          <p:cNvSpPr/>
          <p:nvPr/>
        </p:nvSpPr>
        <p:spPr>
          <a:xfrm>
            <a:off x="10011022" y="779501"/>
            <a:ext cx="1901846" cy="174934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Arial" panose="020B0604020202020204" pitchFamily="34" charset="0"/>
                <a:cs typeface="Arial" panose="020B0604020202020204" pitchFamily="34" charset="0"/>
              </a:rPr>
              <a:t>All </a:t>
            </a:r>
            <a:r>
              <a:rPr lang="en-US" sz="1400" err="1">
                <a:latin typeface="Arial" panose="020B0604020202020204" pitchFamily="34" charset="0"/>
                <a:cs typeface="Arial" panose="020B0604020202020204" pitchFamily="34" charset="0"/>
              </a:rPr>
              <a:t>Jeffco</a:t>
            </a:r>
            <a:r>
              <a:rPr lang="en-US" sz="1400">
                <a:latin typeface="Arial" panose="020B0604020202020204" pitchFamily="34" charset="0"/>
                <a:cs typeface="Arial" panose="020B0604020202020204" pitchFamily="34" charset="0"/>
              </a:rPr>
              <a:t> residents with developmental disabilities are supported</a:t>
            </a:r>
          </a:p>
        </p:txBody>
      </p:sp>
      <p:sp>
        <p:nvSpPr>
          <p:cNvPr id="27" name="Oval 26"/>
          <p:cNvSpPr/>
          <p:nvPr/>
        </p:nvSpPr>
        <p:spPr>
          <a:xfrm>
            <a:off x="6046919" y="2687826"/>
            <a:ext cx="1853846" cy="1727001"/>
          </a:xfrm>
          <a:prstGeom prst="ellipse">
            <a:avLst/>
          </a:prstGeom>
          <a:solidFill>
            <a:srgbClr val="97A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Arial" panose="020B0604020202020204" pitchFamily="34" charset="0"/>
                <a:cs typeface="Arial" panose="020B0604020202020204" pitchFamily="34" charset="0"/>
              </a:rPr>
              <a:t>Employment rates</a:t>
            </a:r>
          </a:p>
        </p:txBody>
      </p:sp>
      <p:sp>
        <p:nvSpPr>
          <p:cNvPr id="28" name="Oval 27"/>
          <p:cNvSpPr/>
          <p:nvPr/>
        </p:nvSpPr>
        <p:spPr>
          <a:xfrm>
            <a:off x="8032753" y="2668447"/>
            <a:ext cx="1846280" cy="1709279"/>
          </a:xfrm>
          <a:prstGeom prst="ellipse">
            <a:avLst/>
          </a:prstGeom>
          <a:solidFill>
            <a:srgbClr val="9DC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Arial" panose="020B0604020202020204" pitchFamily="34" charset="0"/>
                <a:cs typeface="Arial" panose="020B0604020202020204" pitchFamily="34" charset="0"/>
              </a:rPr>
              <a:t>Violent crime rates</a:t>
            </a:r>
          </a:p>
        </p:txBody>
      </p:sp>
      <p:sp>
        <p:nvSpPr>
          <p:cNvPr id="29" name="Oval 28"/>
          <p:cNvSpPr/>
          <p:nvPr/>
        </p:nvSpPr>
        <p:spPr>
          <a:xfrm>
            <a:off x="10011021" y="2672939"/>
            <a:ext cx="1901846" cy="174934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Arial" panose="020B0604020202020204" pitchFamily="34" charset="0"/>
                <a:cs typeface="Arial" panose="020B0604020202020204" pitchFamily="34" charset="0"/>
              </a:rPr>
              <a:t>Mental health supports available</a:t>
            </a:r>
          </a:p>
        </p:txBody>
      </p:sp>
      <p:sp>
        <p:nvSpPr>
          <p:cNvPr id="7" name="Oval 6"/>
          <p:cNvSpPr/>
          <p:nvPr/>
        </p:nvSpPr>
        <p:spPr>
          <a:xfrm>
            <a:off x="8563429" y="4545901"/>
            <a:ext cx="2513644" cy="2156712"/>
          </a:xfrm>
          <a:prstGeom prst="ellipse">
            <a:avLst/>
          </a:prstGeom>
          <a:solidFill>
            <a:srgbClr val="6D7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 1. How much did we do? </a:t>
            </a:r>
            <a:br>
              <a:rPr lang="en-US" sz="1200">
                <a:latin typeface="Arial" panose="020B0604020202020204" pitchFamily="34" charset="0"/>
                <a:cs typeface="Arial" panose="020B0604020202020204" pitchFamily="34" charset="0"/>
              </a:rPr>
            </a:br>
            <a:r>
              <a:rPr lang="en-US" sz="1600">
                <a:latin typeface="Arial" panose="020B0604020202020204" pitchFamily="34" charset="0"/>
                <a:cs typeface="Arial" panose="020B0604020202020204" pitchFamily="34" charset="0"/>
              </a:rPr>
              <a:t>2. How well did we do it? </a:t>
            </a:r>
            <a:br>
              <a:rPr lang="en-US" sz="1200">
                <a:latin typeface="Arial" panose="020B0604020202020204" pitchFamily="34" charset="0"/>
                <a:cs typeface="Arial" panose="020B0604020202020204" pitchFamily="34" charset="0"/>
              </a:rPr>
            </a:br>
            <a:r>
              <a:rPr lang="en-US" sz="1600">
                <a:latin typeface="Arial" panose="020B0604020202020204" pitchFamily="34" charset="0"/>
                <a:cs typeface="Arial" panose="020B0604020202020204" pitchFamily="34" charset="0"/>
              </a:rPr>
              <a:t>3. Is anyone better off? </a:t>
            </a:r>
            <a:endParaRPr lang="en-US" sz="1600"/>
          </a:p>
        </p:txBody>
      </p:sp>
    </p:spTree>
    <p:extLst>
      <p:ext uri="{BB962C8B-B14F-4D97-AF65-F5344CB8AC3E}">
        <p14:creationId xmlns:p14="http://schemas.microsoft.com/office/powerpoint/2010/main" val="15808903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2" presetClass="entr" presetSubtype="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1000"/>
                                        <p:tgtEl>
                                          <p:spTgt spid="2"/>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ppt_x"/>
                                          </p:val>
                                        </p:tav>
                                        <p:tav tm="100000">
                                          <p:val>
                                            <p:strVal val="#ppt_x"/>
                                          </p:val>
                                        </p:tav>
                                      </p:tavLst>
                                    </p:anim>
                                    <p:anim calcmode="lin" valueType="num">
                                      <p:cBhvr additive="base">
                                        <p:cTn id="23" dur="500" fill="hold"/>
                                        <p:tgtEl>
                                          <p:spTgt spid="25"/>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ppt_x"/>
                                          </p:val>
                                        </p:tav>
                                        <p:tav tm="100000">
                                          <p:val>
                                            <p:strVal val="#ppt_x"/>
                                          </p:val>
                                        </p:tav>
                                      </p:tavLst>
                                    </p:anim>
                                    <p:anim calcmode="lin" valueType="num">
                                      <p:cBhvr additive="base">
                                        <p:cTn id="27" dur="500" fill="hold"/>
                                        <p:tgtEl>
                                          <p:spTgt spid="26"/>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additive="base">
                                        <p:cTn id="30" dur="500" fill="hold"/>
                                        <p:tgtEl>
                                          <p:spTgt spid="27"/>
                                        </p:tgtEl>
                                        <p:attrNameLst>
                                          <p:attrName>ppt_x</p:attrName>
                                        </p:attrNameLst>
                                      </p:cBhvr>
                                      <p:tavLst>
                                        <p:tav tm="0">
                                          <p:val>
                                            <p:strVal val="#ppt_x"/>
                                          </p:val>
                                        </p:tav>
                                        <p:tav tm="100000">
                                          <p:val>
                                            <p:strVal val="#ppt_x"/>
                                          </p:val>
                                        </p:tav>
                                      </p:tavLst>
                                    </p:anim>
                                    <p:anim calcmode="lin" valueType="num">
                                      <p:cBhvr additive="base">
                                        <p:cTn id="31" dur="500" fill="hold"/>
                                        <p:tgtEl>
                                          <p:spTgt spid="27"/>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additive="base">
                                        <p:cTn id="34" dur="500" fill="hold"/>
                                        <p:tgtEl>
                                          <p:spTgt spid="28"/>
                                        </p:tgtEl>
                                        <p:attrNameLst>
                                          <p:attrName>ppt_x</p:attrName>
                                        </p:attrNameLst>
                                      </p:cBhvr>
                                      <p:tavLst>
                                        <p:tav tm="0">
                                          <p:val>
                                            <p:strVal val="#ppt_x"/>
                                          </p:val>
                                        </p:tav>
                                        <p:tav tm="100000">
                                          <p:val>
                                            <p:strVal val="#ppt_x"/>
                                          </p:val>
                                        </p:tav>
                                      </p:tavLst>
                                    </p:anim>
                                    <p:anim calcmode="lin" valueType="num">
                                      <p:cBhvr additive="base">
                                        <p:cTn id="35" dur="500" fill="hold"/>
                                        <p:tgtEl>
                                          <p:spTgt spid="28"/>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 calcmode="lin" valueType="num">
                                      <p:cBhvr additive="base">
                                        <p:cTn id="38" dur="500" fill="hold"/>
                                        <p:tgtEl>
                                          <p:spTgt spid="29"/>
                                        </p:tgtEl>
                                        <p:attrNameLst>
                                          <p:attrName>ppt_x</p:attrName>
                                        </p:attrNameLst>
                                      </p:cBhvr>
                                      <p:tavLst>
                                        <p:tav tm="0">
                                          <p:val>
                                            <p:strVal val="#ppt_x"/>
                                          </p:val>
                                        </p:tav>
                                        <p:tav tm="100000">
                                          <p:val>
                                            <p:strVal val="#ppt_x"/>
                                          </p:val>
                                        </p:tav>
                                      </p:tavLst>
                                    </p:anim>
                                    <p:anim calcmode="lin" valueType="num">
                                      <p:cBhvr additive="base">
                                        <p:cTn id="39" dur="500" fill="hold"/>
                                        <p:tgtEl>
                                          <p:spTgt spid="29"/>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animBg="1"/>
      <p:bldP spid="26" grpId="0" animBg="1"/>
      <p:bldP spid="27" grpId="0" animBg="1"/>
      <p:bldP spid="28" grpId="0" animBg="1"/>
      <p:bldP spid="29"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83058" y="565401"/>
            <a:ext cx="7388000" cy="830997"/>
          </a:xfrm>
          <a:prstGeom prst="rect">
            <a:avLst/>
          </a:prstGeom>
          <a:noFill/>
        </p:spPr>
        <p:txBody>
          <a:bodyPr wrap="square" rtlCol="0">
            <a:spAutoFit/>
          </a:bodyPr>
          <a:lstStyle/>
          <a:p>
            <a:r>
              <a:rPr lang="en-US" sz="4800">
                <a:latin typeface="Arial" panose="020B0604020202020204" pitchFamily="34" charset="0"/>
                <a:cs typeface="Arial" panose="020B0604020202020204" pitchFamily="34" charset="0"/>
              </a:rPr>
              <a:t>Key Distinction</a:t>
            </a:r>
          </a:p>
        </p:txBody>
      </p:sp>
      <p:sp>
        <p:nvSpPr>
          <p:cNvPr id="4" name="Content Placeholder 3">
            <a:extLst>
              <a:ext uri="{FF2B5EF4-FFF2-40B4-BE49-F238E27FC236}">
                <a16:creationId xmlns:a16="http://schemas.microsoft.com/office/drawing/2014/main" id="{14972678-C1B6-1A40-AD7B-28AB36E1424A}"/>
              </a:ext>
            </a:extLst>
          </p:cNvPr>
          <p:cNvSpPr txBox="1">
            <a:spLocks noGrp="1"/>
          </p:cNvSpPr>
          <p:nvPr>
            <p:ph idx="1"/>
          </p:nvPr>
        </p:nvSpPr>
        <p:spPr>
          <a:xfrm>
            <a:off x="1328389" y="2237710"/>
            <a:ext cx="9971314" cy="1796389"/>
          </a:xfrm>
          <a:prstGeom prst="rect">
            <a:avLst/>
          </a:prstGeom>
          <a:noFill/>
        </p:spPr>
        <p:txBody>
          <a:bodyPr wrap="square" rtlCol="0">
            <a:spAutoFit/>
          </a:bodyPr>
          <a:lstStyle/>
          <a:p>
            <a:pPr marL="0" indent="0" algn="ctr">
              <a:spcBef>
                <a:spcPct val="50000"/>
              </a:spcBef>
              <a:buNone/>
            </a:pPr>
            <a:r>
              <a:rPr lang="en-US" sz="3200" b="1">
                <a:latin typeface="Arial" charset="0"/>
                <a:ea typeface="Arial" charset="0"/>
                <a:cs typeface="Arial" charset="0"/>
              </a:rPr>
              <a:t>Results &amp; Indicators </a:t>
            </a:r>
          </a:p>
          <a:p>
            <a:pPr marL="0" indent="0" algn="ctr">
              <a:spcBef>
                <a:spcPct val="50000"/>
              </a:spcBef>
              <a:buNone/>
            </a:pPr>
            <a:r>
              <a:rPr lang="en-US" sz="3200">
                <a:latin typeface="Arial" charset="0"/>
                <a:ea typeface="Arial" charset="0"/>
                <a:cs typeface="Arial" charset="0"/>
              </a:rPr>
              <a:t>are about the </a:t>
            </a:r>
            <a:r>
              <a:rPr lang="en-US" sz="3200" b="1">
                <a:solidFill>
                  <a:srgbClr val="97A825"/>
                </a:solidFill>
                <a:latin typeface="Arial" charset="0"/>
                <a:ea typeface="Arial" charset="0"/>
                <a:cs typeface="Arial" charset="0"/>
              </a:rPr>
              <a:t>ends</a:t>
            </a:r>
            <a:r>
              <a:rPr lang="en-US" sz="3200">
                <a:latin typeface="Arial" charset="0"/>
                <a:ea typeface="Arial" charset="0"/>
                <a:cs typeface="Arial" charset="0"/>
              </a:rPr>
              <a:t> you want to see</a:t>
            </a:r>
            <a:r>
              <a:rPr lang="en-US" sz="3200">
                <a:latin typeface="Century Gothic" panose="020B0502020202020204" pitchFamily="34" charset="0"/>
                <a:ea typeface="Arial" charset="0"/>
                <a:cs typeface="Arial" charset="0"/>
              </a:rPr>
              <a:t>.</a:t>
            </a:r>
            <a:r>
              <a:rPr lang="en-US" sz="3200">
                <a:solidFill>
                  <a:schemeClr val="tx1">
                    <a:lumMod val="50000"/>
                    <a:lumOff val="50000"/>
                  </a:schemeClr>
                </a:solidFill>
                <a:latin typeface="Century Gothic" panose="020B0502020202020204" pitchFamily="34" charset="0"/>
              </a:rPr>
              <a:t> </a:t>
            </a:r>
            <a:endParaRPr lang="en-US" sz="3200" i="1">
              <a:solidFill>
                <a:schemeClr val="tx1">
                  <a:lumMod val="50000"/>
                  <a:lumOff val="50000"/>
                </a:schemeClr>
              </a:solidFill>
              <a:latin typeface="Century Gothic" panose="020B0502020202020204" pitchFamily="34" charset="0"/>
            </a:endParaRPr>
          </a:p>
          <a:p>
            <a:pPr marL="285750" indent="-285750" algn="ctr">
              <a:buFont typeface="Arial" panose="020B0604020202020204" pitchFamily="34" charset="0"/>
              <a:buChar char="•"/>
            </a:pPr>
            <a:endParaRPr lang="en-US" sz="3200">
              <a:solidFill>
                <a:srgbClr val="6D7076"/>
              </a:solidFill>
              <a:latin typeface="Century Gothic" panose="020B0502020202020204" pitchFamily="34" charset="0"/>
            </a:endParaRPr>
          </a:p>
        </p:txBody>
      </p:sp>
      <p:sp>
        <p:nvSpPr>
          <p:cNvPr id="5" name="TextBox 4">
            <a:extLst>
              <a:ext uri="{FF2B5EF4-FFF2-40B4-BE49-F238E27FC236}">
                <a16:creationId xmlns:a16="http://schemas.microsoft.com/office/drawing/2014/main" id="{E6B426FE-E1BD-CC46-9686-5D4AF3674D92}"/>
              </a:ext>
            </a:extLst>
          </p:cNvPr>
          <p:cNvSpPr txBox="1"/>
          <p:nvPr/>
        </p:nvSpPr>
        <p:spPr>
          <a:xfrm>
            <a:off x="2651307" y="4074116"/>
            <a:ext cx="7455440" cy="1323439"/>
          </a:xfrm>
          <a:prstGeom prst="rect">
            <a:avLst/>
          </a:prstGeom>
          <a:noFill/>
        </p:spPr>
        <p:txBody>
          <a:bodyPr wrap="square" rtlCol="0">
            <a:spAutoFit/>
          </a:bodyPr>
          <a:lstStyle/>
          <a:p>
            <a:pPr algn="ctr">
              <a:spcBef>
                <a:spcPct val="50000"/>
              </a:spcBef>
            </a:pPr>
            <a:r>
              <a:rPr lang="en-US" sz="3200" b="1">
                <a:latin typeface="Arial" charset="0"/>
                <a:ea typeface="Arial" charset="0"/>
                <a:cs typeface="Arial" charset="0"/>
              </a:rPr>
              <a:t>Performance Measures </a:t>
            </a:r>
          </a:p>
          <a:p>
            <a:pPr algn="ctr">
              <a:spcBef>
                <a:spcPct val="50000"/>
              </a:spcBef>
            </a:pPr>
            <a:r>
              <a:rPr lang="en-US" sz="3200">
                <a:latin typeface="Arial" charset="0"/>
                <a:ea typeface="Arial" charset="0"/>
                <a:cs typeface="Arial" charset="0"/>
              </a:rPr>
              <a:t>are about the </a:t>
            </a:r>
            <a:r>
              <a:rPr lang="en-US" sz="3200" b="1">
                <a:solidFill>
                  <a:srgbClr val="97A825"/>
                </a:solidFill>
                <a:latin typeface="Arial" charset="0"/>
                <a:ea typeface="Arial" charset="0"/>
                <a:cs typeface="Arial" charset="0"/>
              </a:rPr>
              <a:t>means</a:t>
            </a:r>
            <a:r>
              <a:rPr lang="en-US" sz="3200">
                <a:latin typeface="Arial" charset="0"/>
                <a:ea typeface="Arial" charset="0"/>
                <a:cs typeface="Arial" charset="0"/>
              </a:rPr>
              <a:t> to get there.</a:t>
            </a:r>
          </a:p>
        </p:txBody>
      </p:sp>
    </p:spTree>
    <p:extLst>
      <p:ext uri="{BB962C8B-B14F-4D97-AF65-F5344CB8AC3E}">
        <p14:creationId xmlns:p14="http://schemas.microsoft.com/office/powerpoint/2010/main" val="2025766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78842" y="360685"/>
            <a:ext cx="8200984" cy="707886"/>
          </a:xfrm>
          <a:prstGeom prst="rect">
            <a:avLst/>
          </a:prstGeom>
          <a:noFill/>
        </p:spPr>
        <p:txBody>
          <a:bodyPr wrap="square" rtlCol="0">
            <a:spAutoFit/>
          </a:bodyPr>
          <a:lstStyle/>
          <a:p>
            <a:r>
              <a:rPr lang="en-US" sz="4000" b="1">
                <a:solidFill>
                  <a:schemeClr val="bg1"/>
                </a:solidFill>
                <a:latin typeface="Century Gothic" panose="020B0502020202020204" pitchFamily="34" charset="0"/>
              </a:rPr>
              <a:t>Population Level Accountability</a:t>
            </a:r>
          </a:p>
        </p:txBody>
      </p:sp>
      <p:sp>
        <p:nvSpPr>
          <p:cNvPr id="9" name="TextBox 8"/>
          <p:cNvSpPr txBox="1"/>
          <p:nvPr/>
        </p:nvSpPr>
        <p:spPr>
          <a:xfrm>
            <a:off x="1148316" y="2697936"/>
            <a:ext cx="10483702" cy="4031873"/>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The first question to ask is</a:t>
            </a:r>
          </a:p>
          <a:p>
            <a:pPr algn="ctr"/>
            <a:r>
              <a:rPr lang="en-US" sz="4000">
                <a:latin typeface="Arial" panose="020B0604020202020204" pitchFamily="34" charset="0"/>
                <a:cs typeface="Arial" panose="020B0604020202020204" pitchFamily="34" charset="0"/>
              </a:rPr>
              <a:t> </a:t>
            </a:r>
            <a:r>
              <a:rPr lang="en-US" sz="4000" b="1">
                <a:latin typeface="Arial" panose="020B0604020202020204" pitchFamily="34" charset="0"/>
                <a:cs typeface="Arial" panose="020B0604020202020204" pitchFamily="34" charset="0"/>
              </a:rPr>
              <a:t>“what is the end result you seek?”</a:t>
            </a:r>
          </a:p>
          <a:p>
            <a:pPr algn="ctr"/>
            <a:endParaRPr lang="en-US" sz="5600">
              <a:latin typeface="Arial" panose="020B0604020202020204" pitchFamily="34" charset="0"/>
              <a:cs typeface="Arial" panose="020B0604020202020204" pitchFamily="34" charset="0"/>
            </a:endParaRPr>
          </a:p>
          <a:p>
            <a:pPr algn="ctr"/>
            <a:r>
              <a:rPr lang="en-US" sz="4000">
                <a:latin typeface="Arial" panose="020B0604020202020204" pitchFamily="34" charset="0"/>
                <a:cs typeface="Arial" panose="020B0604020202020204" pitchFamily="34" charset="0"/>
              </a:rPr>
              <a:t>The second question to ask is </a:t>
            </a:r>
          </a:p>
          <a:p>
            <a:pPr algn="ctr"/>
            <a:r>
              <a:rPr lang="en-US" sz="4000" b="1">
                <a:latin typeface="Arial" panose="020B0604020202020204" pitchFamily="34" charset="0"/>
                <a:cs typeface="Arial" panose="020B0604020202020204" pitchFamily="34" charset="0"/>
              </a:rPr>
              <a:t>“how would you know if you got there?”</a:t>
            </a:r>
          </a:p>
          <a:p>
            <a:pPr marL="285750" indent="-285750" algn="ctr">
              <a:buFont typeface="Arial" panose="020B0604020202020204" pitchFamily="34" charset="0"/>
              <a:buChar char="•"/>
            </a:pPr>
            <a:endParaRPr lang="en-US" sz="4000">
              <a:latin typeface="Arial" panose="020B0604020202020204" pitchFamily="34" charset="0"/>
              <a:cs typeface="Arial" panose="020B0604020202020204" pitchFamily="34" charset="0"/>
            </a:endParaRPr>
          </a:p>
        </p:txBody>
      </p:sp>
      <p:sp>
        <p:nvSpPr>
          <p:cNvPr id="7" name="TextBox 6"/>
          <p:cNvSpPr txBox="1"/>
          <p:nvPr/>
        </p:nvSpPr>
        <p:spPr>
          <a:xfrm>
            <a:off x="1552474" y="695485"/>
            <a:ext cx="10830912"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Establishing Population Level Accountability </a:t>
            </a:r>
          </a:p>
        </p:txBody>
      </p:sp>
      <p:sp>
        <p:nvSpPr>
          <p:cNvPr id="6" name="Rectangle 5">
            <a:extLst>
              <a:ext uri="{FF2B5EF4-FFF2-40B4-BE49-F238E27FC236}">
                <a16:creationId xmlns:a16="http://schemas.microsoft.com/office/drawing/2014/main" id="{8796EDC6-A302-7E46-8729-5F45ED41F3AF}"/>
              </a:ext>
            </a:extLst>
          </p:cNvPr>
          <p:cNvSpPr/>
          <p:nvPr/>
        </p:nvSpPr>
        <p:spPr>
          <a:xfrm rot="20003243">
            <a:off x="1743312" y="2368555"/>
            <a:ext cx="2271954" cy="601575"/>
          </a:xfrm>
          <a:prstGeom prst="rect">
            <a:avLst/>
          </a:prstGeom>
          <a:solidFill>
            <a:srgbClr val="9DC0C4"/>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3200" b="1">
                <a:solidFill>
                  <a:srgbClr val="6D7076"/>
                </a:solidFill>
                <a:latin typeface="Arial" panose="020B0604020202020204" pitchFamily="34" charset="0"/>
                <a:cs typeface="Arial" panose="020B0604020202020204" pitchFamily="34" charset="0"/>
              </a:rPr>
              <a:t>RESULT</a:t>
            </a:r>
          </a:p>
        </p:txBody>
      </p:sp>
      <p:sp>
        <p:nvSpPr>
          <p:cNvPr id="10" name="Rectangle 9">
            <a:extLst>
              <a:ext uri="{FF2B5EF4-FFF2-40B4-BE49-F238E27FC236}">
                <a16:creationId xmlns:a16="http://schemas.microsoft.com/office/drawing/2014/main" id="{C53DF512-1A74-8541-8CE6-DDA86D069DD4}"/>
              </a:ext>
            </a:extLst>
          </p:cNvPr>
          <p:cNvSpPr/>
          <p:nvPr/>
        </p:nvSpPr>
        <p:spPr>
          <a:xfrm rot="982771">
            <a:off x="8890440" y="4413084"/>
            <a:ext cx="3033039" cy="601575"/>
          </a:xfrm>
          <a:prstGeom prst="rect">
            <a:avLst/>
          </a:prstGeom>
          <a:solidFill>
            <a:srgbClr val="9DC0C4"/>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3200" b="1">
                <a:solidFill>
                  <a:srgbClr val="6D7076"/>
                </a:solidFill>
                <a:latin typeface="Arial" panose="020B0604020202020204" pitchFamily="34" charset="0"/>
                <a:cs typeface="Arial" panose="020B0604020202020204" pitchFamily="34" charset="0"/>
              </a:rPr>
              <a:t>INDICATOR</a:t>
            </a:r>
          </a:p>
        </p:txBody>
      </p:sp>
    </p:spTree>
    <p:extLst>
      <p:ext uri="{BB962C8B-B14F-4D97-AF65-F5344CB8AC3E}">
        <p14:creationId xmlns:p14="http://schemas.microsoft.com/office/powerpoint/2010/main" val="313268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heckerboard(across)">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972600" y="1758200"/>
            <a:ext cx="10251600" cy="713600"/>
          </a:xfrm>
          <a:prstGeom prst="rect">
            <a:avLst/>
          </a:prstGeom>
        </p:spPr>
        <p:txBody>
          <a:bodyPr spcFirstLastPara="1" vert="horz" wrap="square" lIns="121900" tIns="121900" rIns="121900" bIns="121900" rtlCol="0" anchor="t" anchorCtr="0">
            <a:noAutofit/>
          </a:bodyPr>
          <a:lstStyle/>
          <a:p>
            <a:r>
              <a:rPr lang="en"/>
              <a:t>The Big Idea</a:t>
            </a:r>
            <a:endParaRPr/>
          </a:p>
        </p:txBody>
      </p:sp>
      <p:sp>
        <p:nvSpPr>
          <p:cNvPr id="93" name="Google Shape;93;p14"/>
          <p:cNvSpPr txBox="1">
            <a:spLocks noGrp="1"/>
          </p:cNvSpPr>
          <p:nvPr>
            <p:ph type="body" idx="1"/>
          </p:nvPr>
        </p:nvSpPr>
        <p:spPr>
          <a:xfrm>
            <a:off x="972600" y="2650467"/>
            <a:ext cx="10855200" cy="3722000"/>
          </a:xfrm>
          <a:prstGeom prst="rect">
            <a:avLst/>
          </a:prstGeom>
        </p:spPr>
        <p:txBody>
          <a:bodyPr spcFirstLastPara="1" vert="horz" wrap="square" lIns="121900" tIns="121900" rIns="121900" bIns="121900" rtlCol="0" anchor="t" anchorCtr="0">
            <a:noAutofit/>
          </a:bodyPr>
          <a:lstStyle/>
          <a:p>
            <a:pPr marL="0" indent="0">
              <a:buNone/>
            </a:pPr>
            <a:r>
              <a:rPr lang="en" sz="3200" dirty="0">
                <a:solidFill>
                  <a:srgbClr val="1A1A1A"/>
                </a:solidFill>
                <a:latin typeface="Calibri"/>
                <a:ea typeface="Calibri"/>
                <a:cs typeface="Calibri"/>
                <a:sym typeface="Calibri"/>
              </a:rPr>
              <a:t>This initiative will support three Colorado communities to </a:t>
            </a:r>
            <a:r>
              <a:rPr lang="en" sz="3200" b="1" dirty="0">
                <a:solidFill>
                  <a:schemeClr val="dk1"/>
                </a:solidFill>
                <a:latin typeface="Calibri"/>
                <a:ea typeface="Calibri"/>
                <a:cs typeface="Calibri"/>
                <a:sym typeface="Calibri"/>
              </a:rPr>
              <a:t>engage stakeholders to examine a public education challenge, explore its root causes, and design a locally-driven solution.</a:t>
            </a:r>
            <a:endParaRPr sz="3200" b="1" dirty="0">
              <a:solidFill>
                <a:schemeClr val="dk1"/>
              </a:solidFill>
              <a:latin typeface="Calibri"/>
              <a:ea typeface="Calibri"/>
              <a:cs typeface="Calibri"/>
              <a:sym typeface="Calibri"/>
            </a:endParaRPr>
          </a:p>
          <a:p>
            <a:pPr marL="0" indent="0">
              <a:buNone/>
            </a:pPr>
            <a:endParaRPr sz="1867" b="1" i="1" dirty="0">
              <a:solidFill>
                <a:srgbClr val="1A1A1A"/>
              </a:solidFill>
              <a:latin typeface="Calibri"/>
              <a:ea typeface="Calibri"/>
              <a:cs typeface="Calibri"/>
              <a:sym typeface="Calibri"/>
            </a:endParaRPr>
          </a:p>
          <a:p>
            <a:pPr marL="0" indent="0">
              <a:buNone/>
            </a:pPr>
            <a:r>
              <a:rPr lang="en" sz="2933" i="1" dirty="0">
                <a:solidFill>
                  <a:srgbClr val="1A1A1A"/>
                </a:solidFill>
                <a:latin typeface="Calibri"/>
                <a:ea typeface="Calibri"/>
                <a:cs typeface="Calibri"/>
                <a:sym typeface="Calibri"/>
              </a:rPr>
              <a:t>Support provided through this initiative includes facilitation, communication, and research/data support, as well as project meeting costs. </a:t>
            </a:r>
            <a:endParaRPr sz="2933" i="1" dirty="0">
              <a:solidFill>
                <a:srgbClr val="1A1A1A"/>
              </a:solidFill>
              <a:latin typeface="Calibri"/>
              <a:ea typeface="Calibri"/>
              <a:cs typeface="Calibri"/>
              <a:sym typeface="Calibri"/>
            </a:endParaRPr>
          </a:p>
          <a:p>
            <a:pPr marL="0" indent="0">
              <a:buNone/>
            </a:pPr>
            <a:endParaRPr sz="3200" dirty="0">
              <a:solidFill>
                <a:srgbClr val="1A1A1A"/>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ADDEB-7CB4-8C46-B39A-9DC3D23B5F77}"/>
              </a:ext>
            </a:extLst>
          </p:cNvPr>
          <p:cNvSpPr>
            <a:spLocks noGrp="1"/>
          </p:cNvSpPr>
          <p:nvPr>
            <p:ph type="title"/>
          </p:nvPr>
        </p:nvSpPr>
        <p:spPr/>
        <p:txBody>
          <a:bodyPr/>
          <a:lstStyle/>
          <a:p>
            <a:r>
              <a:rPr lang="en-US"/>
              <a:t>Population Accountability</a:t>
            </a:r>
          </a:p>
        </p:txBody>
      </p:sp>
      <p:graphicFrame>
        <p:nvGraphicFramePr>
          <p:cNvPr id="4" name="Content Placeholder 3">
            <a:extLst>
              <a:ext uri="{FF2B5EF4-FFF2-40B4-BE49-F238E27FC236}">
                <a16:creationId xmlns:a16="http://schemas.microsoft.com/office/drawing/2014/main" id="{5289EBB2-51CD-F740-AD17-2423B099243B}"/>
              </a:ext>
            </a:extLst>
          </p:cNvPr>
          <p:cNvGraphicFramePr>
            <a:graphicFrameLocks noGrp="1"/>
          </p:cNvGraphicFramePr>
          <p:nvPr>
            <p:ph idx="1"/>
            <p:extLst/>
          </p:nvPr>
        </p:nvGraphicFramePr>
        <p:xfrm>
          <a:off x="759813" y="2052195"/>
          <a:ext cx="10940715" cy="4298926"/>
        </p:xfrm>
        <a:graphic>
          <a:graphicData uri="http://schemas.openxmlformats.org/drawingml/2006/table">
            <a:tbl>
              <a:tblPr firstRow="1" bandRow="1">
                <a:tableStyleId>{F5AB1C69-6EDB-4FF4-983F-18BD219EF322}</a:tableStyleId>
              </a:tblPr>
              <a:tblGrid>
                <a:gridCol w="4661793">
                  <a:extLst>
                    <a:ext uri="{9D8B030D-6E8A-4147-A177-3AD203B41FA5}">
                      <a16:colId xmlns:a16="http://schemas.microsoft.com/office/drawing/2014/main" val="20000"/>
                    </a:ext>
                  </a:extLst>
                </a:gridCol>
                <a:gridCol w="6278922">
                  <a:extLst>
                    <a:ext uri="{9D8B030D-6E8A-4147-A177-3AD203B41FA5}">
                      <a16:colId xmlns:a16="http://schemas.microsoft.com/office/drawing/2014/main" val="20001"/>
                    </a:ext>
                  </a:extLst>
                </a:gridCol>
              </a:tblGrid>
              <a:tr h="547130">
                <a:tc>
                  <a:txBody>
                    <a:bodyPr/>
                    <a:lstStyle/>
                    <a:p>
                      <a:pPr algn="ctr"/>
                      <a:r>
                        <a:rPr lang="en-US" sz="2800"/>
                        <a:t>Results</a:t>
                      </a:r>
                    </a:p>
                  </a:txBody>
                  <a:tcPr>
                    <a:solidFill>
                      <a:srgbClr val="9DC0C4"/>
                    </a:solidFill>
                  </a:tcPr>
                </a:tc>
                <a:tc>
                  <a:txBody>
                    <a:bodyPr/>
                    <a:lstStyle/>
                    <a:p>
                      <a:pPr algn="ctr"/>
                      <a:r>
                        <a:rPr lang="en-US" sz="2800"/>
                        <a:t>Indicators</a:t>
                      </a:r>
                    </a:p>
                  </a:txBody>
                  <a:tcPr>
                    <a:solidFill>
                      <a:srgbClr val="9DC0C4"/>
                    </a:solidFill>
                  </a:tcPr>
                </a:tc>
                <a:extLst>
                  <a:ext uri="{0D108BD9-81ED-4DB2-BD59-A6C34878D82A}">
                    <a16:rowId xmlns:a16="http://schemas.microsoft.com/office/drawing/2014/main" val="10000"/>
                  </a:ext>
                </a:extLst>
              </a:tr>
              <a:tr h="1228396">
                <a:tc>
                  <a:txBody>
                    <a:bodyPr/>
                    <a:lstStyle/>
                    <a:p>
                      <a:pPr marL="0" indent="0">
                        <a:buFont typeface="Arial" panose="020B0604020202020204" pitchFamily="34" charset="0"/>
                        <a:buNone/>
                      </a:pPr>
                      <a:r>
                        <a:rPr lang="en-US" sz="2400" baseline="0"/>
                        <a:t>Families choose to stay, live and invest in Prowers County</a:t>
                      </a:r>
                    </a:p>
                  </a:txBody>
                  <a:tcPr>
                    <a:solidFill>
                      <a:schemeClr val="bg1">
                        <a:lumMod val="85000"/>
                      </a:schemeClr>
                    </a:solidFill>
                  </a:tcPr>
                </a:tc>
                <a:tc>
                  <a:txBody>
                    <a:bodyPr/>
                    <a:lstStyle/>
                    <a:p>
                      <a:r>
                        <a:rPr lang="en-US" sz="2400"/>
                        <a:t>Net</a:t>
                      </a:r>
                      <a:r>
                        <a:rPr lang="en-US" sz="2400" baseline="0"/>
                        <a:t> migration rate </a:t>
                      </a:r>
                    </a:p>
                    <a:p>
                      <a:r>
                        <a:rPr lang="en-US" sz="1800" baseline="0"/>
                        <a:t>(</a:t>
                      </a:r>
                      <a:r>
                        <a:rPr lang="en-US" sz="1800" kern="1200">
                          <a:effectLst/>
                        </a:rPr>
                        <a:t>the rate of people moving into a county subtracted by the number of people moving out of the county</a:t>
                      </a:r>
                      <a:r>
                        <a:rPr lang="en-US" sz="1800">
                          <a:effectLst/>
                        </a:rPr>
                        <a:t> </a:t>
                      </a:r>
                      <a:r>
                        <a:rPr lang="en-US" sz="1800" baseline="0"/>
                        <a:t>)</a:t>
                      </a:r>
                      <a:endParaRPr lang="en-US" sz="1800"/>
                    </a:p>
                  </a:txBody>
                  <a:tcPr>
                    <a:solidFill>
                      <a:schemeClr val="bg1">
                        <a:lumMod val="85000"/>
                      </a:schemeClr>
                    </a:solidFill>
                  </a:tcPr>
                </a:tc>
                <a:extLst>
                  <a:ext uri="{0D108BD9-81ED-4DB2-BD59-A6C34878D82A}">
                    <a16:rowId xmlns:a16="http://schemas.microsoft.com/office/drawing/2014/main" val="10001"/>
                  </a:ext>
                </a:extLst>
              </a:tr>
              <a:tr h="1212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a:t>Children reach their developmental potential and are ready to succeed in school and in life</a:t>
                      </a:r>
                    </a:p>
                  </a:txBody>
                  <a:tcPr>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a:t>% of children, Kindergarten – 3</a:t>
                      </a:r>
                      <a:r>
                        <a:rPr lang="en-US" sz="2400" baseline="30000"/>
                        <a:t>rd</a:t>
                      </a:r>
                      <a:r>
                        <a:rPr lang="en-US" sz="2400"/>
                        <a:t> grade who have significant reading deficiency</a:t>
                      </a:r>
                    </a:p>
                    <a:p>
                      <a:endParaRPr lang="en-US" sz="2400"/>
                    </a:p>
                  </a:txBody>
                  <a:tcPr>
                    <a:solidFill>
                      <a:schemeClr val="bg1">
                        <a:lumMod val="85000"/>
                      </a:schemeClr>
                    </a:solidFill>
                  </a:tcPr>
                </a:tc>
                <a:extLst>
                  <a:ext uri="{0D108BD9-81ED-4DB2-BD59-A6C34878D82A}">
                    <a16:rowId xmlns:a16="http://schemas.microsoft.com/office/drawing/2014/main" val="10002"/>
                  </a:ext>
                </a:extLst>
              </a:tr>
              <a:tr h="96696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a:t>Colorado youth are connected to their community</a:t>
                      </a:r>
                    </a:p>
                  </a:txBody>
                  <a:tcPr>
                    <a:solidFill>
                      <a:schemeClr val="bg1">
                        <a:lumMod val="85000"/>
                      </a:schemeClr>
                    </a:solidFill>
                  </a:tcPr>
                </a:tc>
                <a:tc>
                  <a:txBody>
                    <a:bodyPr/>
                    <a:lstStyle/>
                    <a:p>
                      <a:r>
                        <a:rPr lang="en-US" sz="2400"/>
                        <a:t>% of 9</a:t>
                      </a:r>
                      <a:r>
                        <a:rPr lang="en-US" sz="2400" baseline="30000"/>
                        <a:t>th</a:t>
                      </a:r>
                      <a:r>
                        <a:rPr lang="en-US" sz="2400"/>
                        <a:t>-12</a:t>
                      </a:r>
                      <a:r>
                        <a:rPr lang="en-US" sz="2400" baseline="30000"/>
                        <a:t>th</a:t>
                      </a:r>
                      <a:r>
                        <a:rPr lang="en-US" sz="2400"/>
                        <a:t> grade students who report</a:t>
                      </a:r>
                      <a:r>
                        <a:rPr lang="en-US" sz="2400" baseline="0"/>
                        <a:t> participating in any extracurricular activities in school</a:t>
                      </a:r>
                    </a:p>
                    <a:p>
                      <a:endParaRPr lang="en-US" sz="800"/>
                    </a:p>
                  </a:txBody>
                  <a:tcPr>
                    <a:solidFill>
                      <a:schemeClr val="bg1">
                        <a:lumMod val="85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8652222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Getting to RESULTS</a:t>
            </a:r>
          </a:p>
        </p:txBody>
      </p:sp>
      <p:sp>
        <p:nvSpPr>
          <p:cNvPr id="3" name="Content Placeholder 2"/>
          <p:cNvSpPr>
            <a:spLocks noGrp="1"/>
          </p:cNvSpPr>
          <p:nvPr>
            <p:ph idx="1"/>
          </p:nvPr>
        </p:nvSpPr>
        <p:spPr>
          <a:xfrm>
            <a:off x="1382485" y="1847850"/>
            <a:ext cx="9971314" cy="4538436"/>
          </a:xfrm>
        </p:spPr>
        <p:txBody>
          <a:bodyPr>
            <a:normAutofit lnSpcReduction="10000"/>
          </a:bodyPr>
          <a:lstStyle/>
          <a:p>
            <a:pPr marL="0" indent="0">
              <a:buNone/>
            </a:pPr>
            <a:r>
              <a:rPr lang="en-US" sz="2000" b="1"/>
              <a:t>Is a complete outcome statement. </a:t>
            </a:r>
          </a:p>
          <a:p>
            <a:pPr marL="0" indent="0">
              <a:buNone/>
            </a:pPr>
            <a:r>
              <a:rPr lang="en-US" sz="2000"/>
              <a:t>Example: “All ______ (population) in ______ (geographic area) are __________ (statement of well-being)” </a:t>
            </a:r>
          </a:p>
          <a:p>
            <a:pPr marL="0" indent="0">
              <a:buNone/>
            </a:pPr>
            <a:endParaRPr lang="en-US" sz="2000"/>
          </a:p>
          <a:p>
            <a:pPr marL="0" indent="0">
              <a:buNone/>
            </a:pPr>
            <a:r>
              <a:rPr lang="en-US" sz="2000" b="1"/>
              <a:t>Uses simple and plain language.</a:t>
            </a:r>
          </a:p>
          <a:p>
            <a:pPr marL="0" indent="0">
              <a:buNone/>
            </a:pPr>
            <a:r>
              <a:rPr lang="en-US" sz="2000"/>
              <a:t>Environments impacting Colorado children are safe, stable, and supportive.</a:t>
            </a:r>
          </a:p>
          <a:p>
            <a:pPr marL="0" indent="0">
              <a:buNone/>
            </a:pPr>
            <a:endParaRPr lang="en-US" sz="2000"/>
          </a:p>
          <a:p>
            <a:pPr marL="0" indent="0">
              <a:buNone/>
            </a:pPr>
            <a:r>
              <a:rPr lang="en-US" sz="2000" b="1"/>
              <a:t>Avoids referencing data or improvement needs.</a:t>
            </a:r>
          </a:p>
          <a:p>
            <a:pPr marL="0" indent="0">
              <a:buNone/>
            </a:pPr>
            <a:r>
              <a:rPr lang="en-US" sz="2000"/>
              <a:t>Example to </a:t>
            </a:r>
            <a:r>
              <a:rPr lang="en-US" sz="2000" u="sng"/>
              <a:t>avoid</a:t>
            </a:r>
            <a:r>
              <a:rPr lang="en-US" sz="2000"/>
              <a:t>: More families can access affordable housing in </a:t>
            </a:r>
            <a:r>
              <a:rPr lang="en-US" sz="2000" err="1"/>
              <a:t>Jeffco</a:t>
            </a:r>
            <a:r>
              <a:rPr lang="en-US" sz="2000"/>
              <a:t>.</a:t>
            </a:r>
          </a:p>
          <a:p>
            <a:pPr marL="0" indent="0">
              <a:buNone/>
            </a:pPr>
            <a:endParaRPr lang="en-US" sz="2000"/>
          </a:p>
          <a:p>
            <a:pPr marL="0" indent="0">
              <a:buNone/>
            </a:pPr>
            <a:r>
              <a:rPr lang="en-US" sz="2000" b="1"/>
              <a:t>Avoids referencing services (services are a means to your end). </a:t>
            </a:r>
          </a:p>
          <a:p>
            <a:pPr marL="0" indent="0">
              <a:buNone/>
            </a:pPr>
            <a:r>
              <a:rPr lang="en-US" sz="2000"/>
              <a:t>Example to </a:t>
            </a:r>
            <a:r>
              <a:rPr lang="en-US" sz="2000" u="sng"/>
              <a:t>avoid</a:t>
            </a:r>
            <a:r>
              <a:rPr lang="en-US" sz="2000"/>
              <a:t>: Elder care centers in Lakewood serve clients effectively.</a:t>
            </a:r>
          </a:p>
          <a:p>
            <a:pPr marL="0" indent="0">
              <a:buNone/>
            </a:pPr>
            <a:endParaRPr lang="en-US" sz="2000"/>
          </a:p>
          <a:p>
            <a:pPr marL="0" indent="0">
              <a:buNone/>
            </a:pPr>
            <a:endParaRPr lang="en-US" sz="2000"/>
          </a:p>
          <a:p>
            <a:pPr marL="457200" lvl="1" indent="0">
              <a:buNone/>
            </a:pPr>
            <a:endParaRPr lang="en-US" sz="1800"/>
          </a:p>
          <a:p>
            <a:pPr marL="457200" lvl="1" indent="0">
              <a:buNone/>
            </a:pPr>
            <a:endParaRPr lang="en-US" sz="180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259" y="1847850"/>
            <a:ext cx="461284" cy="46128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531" y="3406796"/>
            <a:ext cx="461284" cy="46128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259" y="4316433"/>
            <a:ext cx="519226" cy="51922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030" y="5396903"/>
            <a:ext cx="519226" cy="519226"/>
          </a:xfrm>
          <a:prstGeom prst="rect">
            <a:avLst/>
          </a:prstGeom>
        </p:spPr>
      </p:pic>
    </p:spTree>
    <p:extLst>
      <p:ext uri="{BB962C8B-B14F-4D97-AF65-F5344CB8AC3E}">
        <p14:creationId xmlns:p14="http://schemas.microsoft.com/office/powerpoint/2010/main" val="28432739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84704" y="597168"/>
            <a:ext cx="8200984"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Population Level Accountability</a:t>
            </a:r>
          </a:p>
        </p:txBody>
      </p:sp>
      <p:graphicFrame>
        <p:nvGraphicFramePr>
          <p:cNvPr id="2" name="Table 1"/>
          <p:cNvGraphicFramePr>
            <a:graphicFrameLocks noGrp="1"/>
          </p:cNvGraphicFramePr>
          <p:nvPr>
            <p:extLst/>
          </p:nvPr>
        </p:nvGraphicFramePr>
        <p:xfrm>
          <a:off x="1745650" y="1778317"/>
          <a:ext cx="8625558" cy="4942498"/>
        </p:xfrm>
        <a:graphic>
          <a:graphicData uri="http://schemas.openxmlformats.org/drawingml/2006/table">
            <a:tbl>
              <a:tblPr firstRow="1" bandRow="1">
                <a:tableStyleId>{5C22544A-7EE6-4342-B048-85BDC9FD1C3A}</a:tableStyleId>
              </a:tblPr>
              <a:tblGrid>
                <a:gridCol w="2875186">
                  <a:extLst>
                    <a:ext uri="{9D8B030D-6E8A-4147-A177-3AD203B41FA5}">
                      <a16:colId xmlns:a16="http://schemas.microsoft.com/office/drawing/2014/main" val="20000"/>
                    </a:ext>
                  </a:extLst>
                </a:gridCol>
                <a:gridCol w="2875186">
                  <a:extLst>
                    <a:ext uri="{9D8B030D-6E8A-4147-A177-3AD203B41FA5}">
                      <a16:colId xmlns:a16="http://schemas.microsoft.com/office/drawing/2014/main" val="20001"/>
                    </a:ext>
                  </a:extLst>
                </a:gridCol>
                <a:gridCol w="2875186">
                  <a:extLst>
                    <a:ext uri="{9D8B030D-6E8A-4147-A177-3AD203B41FA5}">
                      <a16:colId xmlns:a16="http://schemas.microsoft.com/office/drawing/2014/main" val="20002"/>
                    </a:ext>
                  </a:extLst>
                </a:gridCol>
              </a:tblGrid>
              <a:tr h="507538">
                <a:tc gridSpan="3">
                  <a:txBody>
                    <a:bodyPr/>
                    <a:lstStyle/>
                    <a:p>
                      <a:pPr algn="ctr"/>
                      <a:r>
                        <a:rPr lang="en-US" sz="2800">
                          <a:latin typeface="Arial" panose="020B0604020202020204" pitchFamily="34" charset="0"/>
                          <a:cs typeface="Arial" panose="020B0604020202020204" pitchFamily="34" charset="0"/>
                        </a:rPr>
                        <a:t>Examples of Results</a:t>
                      </a:r>
                    </a:p>
                  </a:txBody>
                  <a:tcPr anchor="ctr">
                    <a:solidFill>
                      <a:srgbClr val="9DC0C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60058">
                <a:tc>
                  <a:txBody>
                    <a:bodyPr/>
                    <a:lstStyle/>
                    <a:p>
                      <a:r>
                        <a:rPr lang="en-US" b="1">
                          <a:latin typeface="Arial" panose="020B0604020202020204" pitchFamily="34" charset="0"/>
                          <a:cs typeface="Arial" panose="020B0604020202020204" pitchFamily="34" charset="0"/>
                        </a:rPr>
                        <a:t>Early Childhood Colorado Partnership</a:t>
                      </a:r>
                    </a:p>
                  </a:txBody>
                  <a:tcPr>
                    <a:solidFill>
                      <a:srgbClr val="9DC0C4"/>
                    </a:solidFill>
                  </a:tcPr>
                </a:tc>
                <a:tc>
                  <a:txBody>
                    <a:bodyPr/>
                    <a:lstStyle/>
                    <a:p>
                      <a:r>
                        <a:rPr lang="en-US" b="1">
                          <a:latin typeface="Arial" panose="020B0604020202020204" pitchFamily="34" charset="0"/>
                          <a:cs typeface="Arial" panose="020B0604020202020204" pitchFamily="34" charset="0"/>
                        </a:rPr>
                        <a:t>Larimer County Early Childhood</a:t>
                      </a:r>
                      <a:r>
                        <a:rPr lang="en-US" b="1" baseline="0">
                          <a:latin typeface="Arial" panose="020B0604020202020204" pitchFamily="34" charset="0"/>
                          <a:cs typeface="Arial" panose="020B0604020202020204" pitchFamily="34" charset="0"/>
                        </a:rPr>
                        <a:t> Council</a:t>
                      </a:r>
                      <a:endParaRPr lang="en-US" b="1">
                        <a:latin typeface="Arial" panose="020B0604020202020204" pitchFamily="34" charset="0"/>
                        <a:cs typeface="Arial" panose="020B0604020202020204" pitchFamily="34" charset="0"/>
                      </a:endParaRPr>
                    </a:p>
                  </a:txBody>
                  <a:tcPr>
                    <a:solidFill>
                      <a:srgbClr val="9DC0C4"/>
                    </a:solidFill>
                  </a:tcPr>
                </a:tc>
                <a:tc>
                  <a:txBody>
                    <a:bodyPr/>
                    <a:lstStyle/>
                    <a:p>
                      <a:r>
                        <a:rPr lang="en-US" b="1">
                          <a:latin typeface="Arial" panose="020B0604020202020204" pitchFamily="34" charset="0"/>
                          <a:cs typeface="Arial" panose="020B0604020202020204" pitchFamily="34" charset="0"/>
                        </a:rPr>
                        <a:t>Big Timbers Community Alliance</a:t>
                      </a:r>
                    </a:p>
                  </a:txBody>
                  <a:tcPr>
                    <a:solidFill>
                      <a:srgbClr val="9DC0C4"/>
                    </a:solidFill>
                  </a:tcPr>
                </a:tc>
                <a:extLst>
                  <a:ext uri="{0D108BD9-81ED-4DB2-BD59-A6C34878D82A}">
                    <a16:rowId xmlns:a16="http://schemas.microsoft.com/office/drawing/2014/main" val="10001"/>
                  </a:ext>
                </a:extLst>
              </a:tr>
              <a:tr h="3687115">
                <a:tc>
                  <a:txBody>
                    <a:bodyPr/>
                    <a:lstStyle/>
                    <a:p>
                      <a:pPr marL="285750" indent="-285750">
                        <a:buFont typeface="Arial" panose="020B0604020202020204" pitchFamily="34" charset="0"/>
                        <a:buChar char="•"/>
                      </a:pPr>
                      <a:r>
                        <a:rPr lang="en-US" sz="1500">
                          <a:latin typeface="Arial" panose="020B0604020202020204" pitchFamily="34" charset="0"/>
                          <a:cs typeface="Arial" panose="020B0604020202020204" pitchFamily="34" charset="0"/>
                        </a:rPr>
                        <a:t>Young</a:t>
                      </a:r>
                      <a:r>
                        <a:rPr lang="en-US" sz="1500" baseline="0">
                          <a:latin typeface="Arial" panose="020B0604020202020204" pitchFamily="34" charset="0"/>
                          <a:cs typeface="Arial" panose="020B0604020202020204" pitchFamily="34" charset="0"/>
                        </a:rPr>
                        <a:t> children reach their developmental potential and are ready to succeed in school and in life</a:t>
                      </a:r>
                    </a:p>
                    <a:p>
                      <a:pPr marL="285750" indent="-285750">
                        <a:buFont typeface="Arial" panose="020B0604020202020204" pitchFamily="34" charset="0"/>
                        <a:buChar char="•"/>
                      </a:pPr>
                      <a:r>
                        <a:rPr lang="en-US" sz="1500" baseline="0">
                          <a:latin typeface="Arial" panose="020B0604020202020204" pitchFamily="34" charset="0"/>
                          <a:cs typeface="Arial" panose="020B0604020202020204" pitchFamily="34" charset="0"/>
                        </a:rPr>
                        <a:t>Adults are knowledgeable, responsible, and interact effectively on behalf of young children</a:t>
                      </a:r>
                    </a:p>
                    <a:p>
                      <a:pPr marL="285750" indent="-285750">
                        <a:buFont typeface="Arial" panose="020B0604020202020204" pitchFamily="34" charset="0"/>
                        <a:buChar char="•"/>
                      </a:pPr>
                      <a:r>
                        <a:rPr lang="en-US" sz="1500" baseline="0">
                          <a:latin typeface="Arial" panose="020B0604020202020204" pitchFamily="34" charset="0"/>
                          <a:cs typeface="Arial" panose="020B0604020202020204" pitchFamily="34" charset="0"/>
                        </a:rPr>
                        <a:t>Environments that impact children are safe, stable, and supportive</a:t>
                      </a:r>
                    </a:p>
                    <a:p>
                      <a:pPr marL="285750" indent="-285750">
                        <a:buFont typeface="Arial" panose="020B0604020202020204" pitchFamily="34" charset="0"/>
                        <a:buChar char="•"/>
                      </a:pPr>
                      <a:r>
                        <a:rPr lang="en-US" sz="1500" baseline="0">
                          <a:latin typeface="Arial" panose="020B0604020202020204" pitchFamily="34" charset="0"/>
                          <a:cs typeface="Arial" panose="020B0604020202020204" pitchFamily="34" charset="0"/>
                        </a:rPr>
                        <a:t>Localities and the state attain economic and social benefits by prioritizing children and families</a:t>
                      </a:r>
                    </a:p>
                    <a:p>
                      <a:pPr marL="285750" indent="-285750">
                        <a:buFont typeface="Arial" panose="020B0604020202020204" pitchFamily="34" charset="0"/>
                        <a:buChar char="•"/>
                      </a:pPr>
                      <a:endParaRPr lang="en-US" sz="160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r>
                        <a:rPr lang="en-US">
                          <a:latin typeface="Arial" panose="020B0604020202020204" pitchFamily="34" charset="0"/>
                          <a:cs typeface="Arial" panose="020B0604020202020204" pitchFamily="34" charset="0"/>
                        </a:rPr>
                        <a:t>All</a:t>
                      </a:r>
                      <a:r>
                        <a:rPr lang="en-US" baseline="0">
                          <a:latin typeface="Arial" panose="020B0604020202020204" pitchFamily="34" charset="0"/>
                          <a:cs typeface="Arial" panose="020B0604020202020204" pitchFamily="34" charset="0"/>
                        </a:rPr>
                        <a:t> children are valued, healthy and thriving</a:t>
                      </a:r>
                      <a:endParaRPr lang="en-US">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All Prowers</a:t>
                      </a:r>
                      <a:r>
                        <a:rPr lang="en-US" baseline="0">
                          <a:latin typeface="Arial" panose="020B0604020202020204" pitchFamily="34" charset="0"/>
                          <a:cs typeface="Arial" panose="020B0604020202020204" pitchFamily="34" charset="0"/>
                        </a:rPr>
                        <a:t> County residents are physically active</a:t>
                      </a:r>
                    </a:p>
                    <a:p>
                      <a:pPr marL="285750" indent="-285750">
                        <a:buFont typeface="Arial" panose="020B0604020202020204" pitchFamily="34" charset="0"/>
                        <a:buChar char="•"/>
                      </a:pPr>
                      <a:r>
                        <a:rPr lang="en-US" baseline="0">
                          <a:latin typeface="Arial" panose="020B0604020202020204" pitchFamily="34" charset="0"/>
                          <a:cs typeface="Arial" panose="020B0604020202020204" pitchFamily="34" charset="0"/>
                        </a:rPr>
                        <a:t>All Prowers County residents eat healthy foods</a:t>
                      </a:r>
                    </a:p>
                    <a:p>
                      <a:pPr marL="285750" indent="-285750">
                        <a:buFont typeface="Arial" panose="020B0604020202020204" pitchFamily="34" charset="0"/>
                        <a:buChar char="•"/>
                      </a:pPr>
                      <a:r>
                        <a:rPr lang="en-US" baseline="0">
                          <a:latin typeface="Arial" panose="020B0604020202020204" pitchFamily="34" charset="0"/>
                          <a:cs typeface="Arial" panose="020B0604020202020204" pitchFamily="34" charset="0"/>
                        </a:rPr>
                        <a:t>Families choose to stay, live and invest in Prowers County</a:t>
                      </a:r>
                    </a:p>
                  </a:txBody>
                  <a:tcPr>
                    <a:solidFill>
                      <a:schemeClr val="bg1">
                        <a:lumMod val="85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1234379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55"/>
          <p:cNvSpPr txBox="1">
            <a:spLocks noGrp="1"/>
          </p:cNvSpPr>
          <p:nvPr>
            <p:ph type="title"/>
          </p:nvPr>
        </p:nvSpPr>
        <p:spPr>
          <a:xfrm>
            <a:off x="1404256" y="370114"/>
            <a:ext cx="9949543" cy="132057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a:t>Small Group Conversations on Results</a:t>
            </a:r>
            <a:endParaRPr/>
          </a:p>
        </p:txBody>
      </p:sp>
      <p:sp>
        <p:nvSpPr>
          <p:cNvPr id="429" name="Google Shape;429;p55"/>
          <p:cNvSpPr txBox="1">
            <a:spLocks noGrp="1"/>
          </p:cNvSpPr>
          <p:nvPr>
            <p:ph type="body" idx="1"/>
          </p:nvPr>
        </p:nvSpPr>
        <p:spPr>
          <a:xfrm>
            <a:off x="1382485" y="1847850"/>
            <a:ext cx="9971314" cy="4351338"/>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2800"/>
              <a:buNone/>
            </a:pPr>
            <a:r>
              <a:rPr lang="en-US" sz="2400" u="sng" dirty="0"/>
              <a:t>3 Rounds of Discussion</a:t>
            </a:r>
            <a:endParaRPr sz="2400" dirty="0"/>
          </a:p>
          <a:p>
            <a:pPr marL="228600" lvl="0" indent="-203200" algn="l" rtl="0">
              <a:lnSpc>
                <a:spcPct val="80000"/>
              </a:lnSpc>
              <a:spcBef>
                <a:spcPts val="1000"/>
              </a:spcBef>
              <a:spcAft>
                <a:spcPts val="0"/>
              </a:spcAft>
              <a:buClr>
                <a:schemeClr val="dk1"/>
              </a:buClr>
              <a:buSzPts val="2400"/>
              <a:buChar char="•"/>
            </a:pPr>
            <a:r>
              <a:rPr lang="en-US" sz="2400" dirty="0"/>
              <a:t>Round 1: (15 minutes) Complete the worksheet independently at your table. Develop 3-5 results statements and be ready to share at your table in round 2.</a:t>
            </a:r>
            <a:endParaRPr sz="2400" dirty="0"/>
          </a:p>
          <a:p>
            <a:pPr marL="228600" lvl="0" indent="-203200" algn="l" rtl="0">
              <a:lnSpc>
                <a:spcPct val="80000"/>
              </a:lnSpc>
              <a:spcBef>
                <a:spcPts val="1000"/>
              </a:spcBef>
              <a:spcAft>
                <a:spcPts val="0"/>
              </a:spcAft>
              <a:buClr>
                <a:schemeClr val="dk1"/>
              </a:buClr>
              <a:buSzPts val="2400"/>
              <a:buChar char="•"/>
            </a:pPr>
            <a:r>
              <a:rPr lang="en-US" sz="2400" dirty="0"/>
              <a:t>Round 2: (15 minutes) Discussion:  Review themes and develop a group list of 5-7 that reflect common desired outcomes.  At the end of the round, one person stays at the table to share results with next group, remainder go to different tables.</a:t>
            </a:r>
            <a:endParaRPr sz="2400" dirty="0"/>
          </a:p>
          <a:p>
            <a:pPr marL="228600" lvl="0" indent="-203200" algn="l" rtl="0">
              <a:lnSpc>
                <a:spcPct val="80000"/>
              </a:lnSpc>
              <a:spcBef>
                <a:spcPts val="1000"/>
              </a:spcBef>
              <a:spcAft>
                <a:spcPts val="0"/>
              </a:spcAft>
              <a:buClr>
                <a:schemeClr val="dk1"/>
              </a:buClr>
              <a:buSzPts val="2400"/>
              <a:buChar char="•"/>
            </a:pPr>
            <a:r>
              <a:rPr lang="en-US" sz="2400" dirty="0"/>
              <a:t>Round 3: (15 minutes) Narrow to top 1-3.  Write 1 result statement on a piece of paper provided</a:t>
            </a:r>
            <a:endParaRP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56"/>
          <p:cNvSpPr txBox="1">
            <a:spLocks noGrp="1"/>
          </p:cNvSpPr>
          <p:nvPr>
            <p:ph type="title"/>
          </p:nvPr>
        </p:nvSpPr>
        <p:spPr>
          <a:xfrm>
            <a:off x="831849" y="1709738"/>
            <a:ext cx="10938119"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5400"/>
              <a:buFont typeface="Arial"/>
              <a:buNone/>
            </a:pPr>
            <a:r>
              <a:rPr lang="en-US" sz="5400"/>
              <a:t>Next Steps</a:t>
            </a:r>
            <a:endParaRPr/>
          </a:p>
        </p:txBody>
      </p:sp>
      <p:sp>
        <p:nvSpPr>
          <p:cNvPr id="435" name="Google Shape;435;p5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5"/>
          <p:cNvSpPr txBox="1">
            <a:spLocks noGrp="1"/>
          </p:cNvSpPr>
          <p:nvPr>
            <p:ph type="title"/>
          </p:nvPr>
        </p:nvSpPr>
        <p:spPr>
          <a:xfrm>
            <a:off x="1404256" y="370114"/>
            <a:ext cx="9949543" cy="132057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dirty="0"/>
              <a:t>Process Overview</a:t>
            </a:r>
            <a:endParaRPr dirty="0"/>
          </a:p>
        </p:txBody>
      </p:sp>
      <p:graphicFrame>
        <p:nvGraphicFramePr>
          <p:cNvPr id="6" name="Content Placeholder 5">
            <a:extLst>
              <a:ext uri="{FF2B5EF4-FFF2-40B4-BE49-F238E27FC236}">
                <a16:creationId xmlns:a16="http://schemas.microsoft.com/office/drawing/2014/main" id="{65642894-CBD1-4F4A-BE95-CAFD04EAF5D7}"/>
              </a:ext>
            </a:extLst>
          </p:cNvPr>
          <p:cNvGraphicFramePr>
            <a:graphicFrameLocks/>
          </p:cNvGraphicFramePr>
          <p:nvPr>
            <p:extLst>
              <p:ext uri="{D42A27DB-BD31-4B8C-83A1-F6EECF244321}">
                <p14:modId xmlns:p14="http://schemas.microsoft.com/office/powerpoint/2010/main" val="3272891569"/>
              </p:ext>
            </p:extLst>
          </p:nvPr>
        </p:nvGraphicFramePr>
        <p:xfrm>
          <a:off x="1008611" y="1285703"/>
          <a:ext cx="9814560" cy="52314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34223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58"/>
          <p:cNvSpPr txBox="1">
            <a:spLocks noGrp="1"/>
          </p:cNvSpPr>
          <p:nvPr>
            <p:ph type="title"/>
          </p:nvPr>
        </p:nvSpPr>
        <p:spPr>
          <a:xfrm>
            <a:off x="1404256" y="370114"/>
            <a:ext cx="9949500" cy="1320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Logistics </a:t>
            </a:r>
            <a:endParaRPr/>
          </a:p>
        </p:txBody>
      </p:sp>
      <p:sp>
        <p:nvSpPr>
          <p:cNvPr id="462" name="Google Shape;462;p58"/>
          <p:cNvSpPr txBox="1">
            <a:spLocks noGrp="1"/>
          </p:cNvSpPr>
          <p:nvPr>
            <p:ph type="body" idx="1"/>
          </p:nvPr>
        </p:nvSpPr>
        <p:spPr>
          <a:xfrm>
            <a:off x="584611" y="1831569"/>
            <a:ext cx="11008983" cy="4680477"/>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t>Creating a Civic Network profile: </a:t>
            </a:r>
            <a:r>
              <a:rPr lang="en-US" dirty="0" err="1"/>
              <a:t>Civicnetwork.io</a:t>
            </a:r>
            <a:endParaRPr lang="en-US" dirty="0"/>
          </a:p>
          <a:p>
            <a:pPr marL="0" lvl="0" indent="0" algn="l" rtl="0">
              <a:spcBef>
                <a:spcPts val="1000"/>
              </a:spcBef>
              <a:spcAft>
                <a:spcPts val="0"/>
              </a:spcAft>
              <a:buNone/>
            </a:pPr>
            <a:endParaRPr lang="en-US" dirty="0"/>
          </a:p>
          <a:p>
            <a:pPr marL="457200" lvl="1" indent="0">
              <a:buNone/>
            </a:pPr>
            <a:endParaRPr lang="en-US" sz="2800" dirty="0"/>
          </a:p>
          <a:p>
            <a:pPr marL="457200" lvl="1" indent="0">
              <a:buNone/>
            </a:pPr>
            <a:r>
              <a:rPr lang="en-US" sz="2800" dirty="0"/>
              <a:t>Civic Network is an open source platform created as a way to help communities achieve their goals. It provides a user-friendly place to connect, collaborate, and coordinate across efforts  by sharing documents, tracking actions, and managing projects.</a:t>
            </a:r>
            <a:endParaRPr lang="en-US" dirty="0"/>
          </a:p>
          <a:p>
            <a:endParaRPr lang="en-US" dirty="0"/>
          </a:p>
          <a:p>
            <a:pPr marL="0" indent="0">
              <a:buNone/>
            </a:pP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9-01-22 at 4.00.40 PM.png"/>
          <p:cNvPicPr>
            <a:picLocks noGrp="1" noChangeAspect="1"/>
          </p:cNvPicPr>
          <p:nvPr>
            <p:ph idx="1"/>
          </p:nvPr>
        </p:nvPicPr>
        <p:blipFill>
          <a:blip r:embed="rId2">
            <a:extLst>
              <a:ext uri="{28A0092B-C50C-407E-A947-70E740481C1C}">
                <a14:useLocalDpi xmlns:a14="http://schemas.microsoft.com/office/drawing/2010/main" val="0"/>
              </a:ext>
            </a:extLst>
          </a:blip>
          <a:srcRect t="-7371" b="-7371"/>
          <a:stretch>
            <a:fillRect/>
          </a:stretch>
        </p:blipFill>
        <p:spPr>
          <a:xfrm>
            <a:off x="-7300" y="1546599"/>
            <a:ext cx="12199300" cy="5323599"/>
          </a:xfrm>
        </p:spPr>
      </p:pic>
    </p:spTree>
    <p:extLst>
      <p:ext uri="{BB962C8B-B14F-4D97-AF65-F5344CB8AC3E}">
        <p14:creationId xmlns:p14="http://schemas.microsoft.com/office/powerpoint/2010/main" val="25627672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1-22 at 4.00.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513" y="0"/>
            <a:ext cx="10935730" cy="6858000"/>
          </a:xfrm>
          <a:prstGeom prst="rect">
            <a:avLst/>
          </a:prstGeom>
        </p:spPr>
      </p:pic>
    </p:spTree>
    <p:extLst>
      <p:ext uri="{BB962C8B-B14F-4D97-AF65-F5344CB8AC3E}">
        <p14:creationId xmlns:p14="http://schemas.microsoft.com/office/powerpoint/2010/main" val="25189989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Screen Shot 2019-01-22 at 4.04.12 PM.png"/>
          <p:cNvPicPr>
            <a:picLocks noGrp="1" noChangeAspect="1"/>
          </p:cNvPicPr>
          <p:nvPr>
            <p:ph idx="1"/>
          </p:nvPr>
        </p:nvPicPr>
        <p:blipFill>
          <a:blip r:embed="rId2">
            <a:extLst>
              <a:ext uri="{28A0092B-C50C-407E-A947-70E740481C1C}">
                <a14:useLocalDpi xmlns:a14="http://schemas.microsoft.com/office/drawing/2010/main" val="0"/>
              </a:ext>
            </a:extLst>
          </a:blip>
          <a:srcRect l="-73857" r="-73857"/>
          <a:stretch>
            <a:fillRect/>
          </a:stretch>
        </p:blipFill>
        <p:spPr>
          <a:xfrm>
            <a:off x="-294680" y="48840"/>
            <a:ext cx="12587477" cy="6736432"/>
          </a:xfrm>
        </p:spPr>
      </p:pic>
    </p:spTree>
    <p:extLst>
      <p:ext uri="{BB962C8B-B14F-4D97-AF65-F5344CB8AC3E}">
        <p14:creationId xmlns:p14="http://schemas.microsoft.com/office/powerpoint/2010/main" val="1027703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4"/>
          <p:cNvSpPr txBox="1">
            <a:spLocks noGrp="1"/>
          </p:cNvSpPr>
          <p:nvPr>
            <p:ph type="title"/>
          </p:nvPr>
        </p:nvSpPr>
        <p:spPr>
          <a:xfrm>
            <a:off x="1404256" y="370114"/>
            <a:ext cx="9949500" cy="1320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Project Overview: Durango</a:t>
            </a:r>
            <a:endParaRPr dirty="0"/>
          </a:p>
        </p:txBody>
      </p:sp>
      <p:sp>
        <p:nvSpPr>
          <p:cNvPr id="154" name="Google Shape;154;p24"/>
          <p:cNvSpPr txBox="1">
            <a:spLocks noGrp="1"/>
          </p:cNvSpPr>
          <p:nvPr>
            <p:ph type="body" idx="1"/>
          </p:nvPr>
        </p:nvSpPr>
        <p:spPr>
          <a:xfrm>
            <a:off x="1382485" y="1847850"/>
            <a:ext cx="9971400" cy="43512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sz="1800" dirty="0"/>
          </a:p>
          <a:p>
            <a:pPr marL="0" lvl="0" indent="0" algn="l" rtl="0">
              <a:spcBef>
                <a:spcPts val="1000"/>
              </a:spcBef>
              <a:spcAft>
                <a:spcPts val="0"/>
              </a:spcAft>
              <a:buClr>
                <a:srgbClr val="000000"/>
              </a:buClr>
              <a:buSzPts val="1100"/>
              <a:buFont typeface="Arial"/>
              <a:buNone/>
            </a:pPr>
            <a:r>
              <a:rPr lang="en-US" sz="2000" dirty="0"/>
              <a:t>The challenge that continues to create significant barriers for our students in Durango is the lack of, and deep need for, coordinated and aligned wrap-around services connected to youth mental health and wellness.</a:t>
            </a:r>
            <a:endParaRPr sz="2000" dirty="0"/>
          </a:p>
          <a:p>
            <a:pPr marL="0" lvl="0" indent="0" algn="l" rtl="0">
              <a:lnSpc>
                <a:spcPct val="115000"/>
              </a:lnSpc>
              <a:spcBef>
                <a:spcPts val="0"/>
              </a:spcBef>
              <a:spcAft>
                <a:spcPts val="0"/>
              </a:spcAft>
              <a:buNone/>
            </a:pPr>
            <a:endParaRPr sz="2000" dirty="0"/>
          </a:p>
          <a:p>
            <a:pPr marL="0" lvl="0" indent="0" algn="l" rtl="0">
              <a:lnSpc>
                <a:spcPct val="115000"/>
              </a:lnSpc>
              <a:spcBef>
                <a:spcPts val="0"/>
              </a:spcBef>
              <a:spcAft>
                <a:spcPts val="0"/>
              </a:spcAft>
              <a:buNone/>
            </a:pPr>
            <a:r>
              <a:rPr lang="en-US" sz="2000" dirty="0"/>
              <a:t>We hope that by the end of this process, our community has the supports, resources, and interagency communications planned and/or available to help our youth population have the resources they need to become the best versions of themselves and barriers that have existed in their lives can be addressed. </a:t>
            </a:r>
            <a:endParaRPr sz="2000" dirty="0">
              <a:latin typeface="Arial"/>
              <a:ea typeface="Arial"/>
              <a:cs typeface="Arial"/>
              <a:sym typeface="Arial"/>
            </a:endParaRPr>
          </a:p>
          <a:p>
            <a:pPr marL="0" lvl="0" indent="0" algn="l" rtl="0">
              <a:spcBef>
                <a:spcPts val="1000"/>
              </a:spcBef>
              <a:spcAft>
                <a:spcPts val="0"/>
              </a:spcAft>
              <a:buNone/>
            </a:pPr>
            <a:endParaRPr sz="1800" dirty="0"/>
          </a:p>
          <a:p>
            <a:pPr marL="0" lvl="0" indent="0" algn="l" rtl="0">
              <a:spcBef>
                <a:spcPts val="1000"/>
              </a:spcBef>
              <a:spcAft>
                <a:spcPts val="0"/>
              </a:spcAft>
              <a:buNone/>
            </a:pPr>
            <a:endParaRPr sz="18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60"/>
          <p:cNvSpPr txBox="1">
            <a:spLocks noGrp="1"/>
          </p:cNvSpPr>
          <p:nvPr>
            <p:ph type="title"/>
          </p:nvPr>
        </p:nvSpPr>
        <p:spPr>
          <a:xfrm>
            <a:off x="1404256" y="370114"/>
            <a:ext cx="9949543" cy="132057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a:t>Final Steps</a:t>
            </a:r>
            <a:endParaRPr/>
          </a:p>
        </p:txBody>
      </p:sp>
      <p:sp>
        <p:nvSpPr>
          <p:cNvPr id="476" name="Google Shape;476;p60"/>
          <p:cNvSpPr txBox="1">
            <a:spLocks noGrp="1"/>
          </p:cNvSpPr>
          <p:nvPr>
            <p:ph type="body" idx="1"/>
          </p:nvPr>
        </p:nvSpPr>
        <p:spPr>
          <a:xfrm>
            <a:off x="499616" y="1973974"/>
            <a:ext cx="11371818"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dirty="0"/>
              <a:t>Who else needs to be involved for this to be successful?</a:t>
            </a:r>
            <a:endParaRPr dirty="0"/>
          </a:p>
          <a:p>
            <a:pPr marL="685800" lvl="1" indent="-228600" algn="l" rtl="0">
              <a:lnSpc>
                <a:spcPct val="90000"/>
              </a:lnSpc>
              <a:spcBef>
                <a:spcPts val="500"/>
              </a:spcBef>
              <a:spcAft>
                <a:spcPts val="0"/>
              </a:spcAft>
              <a:buClr>
                <a:schemeClr val="dk1"/>
              </a:buClr>
              <a:buSzPts val="2400"/>
              <a:buChar char="•"/>
            </a:pPr>
            <a:r>
              <a:rPr lang="en-US" dirty="0"/>
              <a:t>Please list the specific people and/or organizations you are willing to contact before the next meeting to explain this effort and invite them to join the team</a:t>
            </a:r>
            <a:endParaRPr dirty="0"/>
          </a:p>
          <a:p>
            <a:pPr marL="685800" lvl="1" indent="-76200" algn="l" rtl="0">
              <a:lnSpc>
                <a:spcPct val="90000"/>
              </a:lnSpc>
              <a:spcBef>
                <a:spcPts val="500"/>
              </a:spcBef>
              <a:spcAft>
                <a:spcPts val="0"/>
              </a:spcAft>
              <a:buClr>
                <a:schemeClr val="dk1"/>
              </a:buClr>
              <a:buSzPts val="2400"/>
              <a:buNone/>
            </a:pPr>
            <a:endParaRPr dirty="0"/>
          </a:p>
          <a:p>
            <a:pPr marL="228600" lvl="0" indent="-228600" algn="l" rtl="0">
              <a:lnSpc>
                <a:spcPct val="90000"/>
              </a:lnSpc>
              <a:spcBef>
                <a:spcPts val="1000"/>
              </a:spcBef>
              <a:spcAft>
                <a:spcPts val="0"/>
              </a:spcAft>
              <a:buClr>
                <a:schemeClr val="dk1"/>
              </a:buClr>
              <a:buSzPts val="2800"/>
              <a:buChar char="•"/>
            </a:pPr>
            <a:r>
              <a:rPr lang="en-US" dirty="0"/>
              <a:t>Fill out a Working Together survey so we can get an assessment of your baseline level of collaboration, and a meeting evaluation form to give us feedback on what worked, what needs improvement, and what to consider going forward</a:t>
            </a:r>
            <a:endParaRPr dirty="0"/>
          </a:p>
          <a:p>
            <a:pPr marL="228600" lvl="0" indent="-50800" algn="l" rtl="0">
              <a:lnSpc>
                <a:spcPct val="90000"/>
              </a:lnSpc>
              <a:spcBef>
                <a:spcPts val="100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Char char="•"/>
            </a:pPr>
            <a:r>
              <a:rPr lang="en-US" dirty="0"/>
              <a:t>Thank you for coming!!!</a:t>
            </a:r>
            <a:endParaRP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35728" y="4508869"/>
            <a:ext cx="9137072" cy="1005611"/>
          </a:xfrm>
        </p:spPr>
        <p:txBody>
          <a:bodyPr>
            <a:normAutofit/>
          </a:bodyPr>
          <a:lstStyle/>
          <a:p>
            <a:r>
              <a:rPr lang="en-US" sz="3200" dirty="0"/>
              <a:t>Bill Fulton and Kelli Pfaff</a:t>
            </a:r>
          </a:p>
        </p:txBody>
      </p:sp>
      <p:sp>
        <p:nvSpPr>
          <p:cNvPr id="3" name="Subtitle 2"/>
          <p:cNvSpPr>
            <a:spLocks noGrp="1"/>
          </p:cNvSpPr>
          <p:nvPr>
            <p:ph type="subTitle" idx="1"/>
          </p:nvPr>
        </p:nvSpPr>
        <p:spPr>
          <a:xfrm>
            <a:off x="1828800" y="5064012"/>
            <a:ext cx="9144000" cy="1655762"/>
          </a:xfrm>
        </p:spPr>
        <p:txBody>
          <a:bodyPr/>
          <a:lstStyle/>
          <a:p>
            <a:r>
              <a:rPr lang="en-US" dirty="0"/>
              <a:t>Bill@civiccanopy.org; Kelli@civiccanopy.org </a:t>
            </a:r>
          </a:p>
          <a:p>
            <a:r>
              <a:rPr lang="en-US" dirty="0"/>
              <a:t>www.civiccanopy.org</a:t>
            </a:r>
          </a:p>
        </p:txBody>
      </p:sp>
      <p:sp>
        <p:nvSpPr>
          <p:cNvPr id="4" name="TextBox 8"/>
          <p:cNvSpPr txBox="1"/>
          <p:nvPr/>
        </p:nvSpPr>
        <p:spPr>
          <a:xfrm>
            <a:off x="587226" y="2371098"/>
            <a:ext cx="10806488" cy="101566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a:solidFill>
                  <a:srgbClr val="6D7076"/>
                </a:solidFill>
                <a:latin typeface="Century Gothic" panose="020B0502020202020204" pitchFamily="34" charset="0"/>
              </a:rPr>
              <a:t>THE MANY WORKING AS ONE FOR THE GOOD OF ALL</a:t>
            </a:r>
          </a:p>
          <a:p>
            <a:endParaRPr lang="en-US" sz="2000" dirty="0">
              <a:solidFill>
                <a:srgbClr val="6D7076"/>
              </a:solidFill>
              <a:latin typeface="Century Gothic" panose="020B0502020202020204" pitchFamily="34" charset="0"/>
            </a:endParaRPr>
          </a:p>
          <a:p>
            <a:endParaRPr lang="en-US" sz="2000" dirty="0">
              <a:solidFill>
                <a:srgbClr val="6D7076"/>
              </a:solidFill>
              <a:latin typeface="Century Gothic" panose="020B0502020202020204" pitchFamily="34" charset="0"/>
            </a:endParaRPr>
          </a:p>
        </p:txBody>
      </p:sp>
      <p:pic>
        <p:nvPicPr>
          <p:cNvPr id="1026" name="Picture 2" descr="Image result for facebook icon white transpare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77062" y="5964948"/>
            <a:ext cx="735992" cy="747032"/>
          </a:xfrm>
          <a:prstGeom prst="rect">
            <a:avLst/>
          </a:prstGeom>
          <a:noFill/>
          <a:ln>
            <a:solidFill>
              <a:schemeClr val="bg1">
                <a:lumMod val="65000"/>
              </a:schemeClr>
            </a:solidFill>
          </a:ln>
          <a:extLst>
            <a:ext uri="{909E8E84-426E-40dd-AFC4-6F175D3DCCD1}">
              <a14:hiddenFill xmlns:a14="http://schemas.microsoft.com/office/drawing/2010/main" xmlns="">
                <a:solidFill>
                  <a:srgbClr val="FFFFFF"/>
                </a:solidFill>
              </a14:hiddenFill>
            </a:ext>
          </a:extLst>
        </p:spPr>
      </p:pic>
      <p:pic>
        <p:nvPicPr>
          <p:cNvPr id="1028" name="Picture 4" descr="Image result for twitter icon white 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37485" y="5964948"/>
            <a:ext cx="699956" cy="6999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54084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5"/>
          <p:cNvSpPr txBox="1">
            <a:spLocks noGrp="1"/>
          </p:cNvSpPr>
          <p:nvPr>
            <p:ph type="title"/>
          </p:nvPr>
        </p:nvSpPr>
        <p:spPr>
          <a:xfrm>
            <a:off x="1404256" y="370114"/>
            <a:ext cx="9949543" cy="132057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dirty="0"/>
              <a:t>Process Overview</a:t>
            </a:r>
            <a:endParaRPr dirty="0"/>
          </a:p>
        </p:txBody>
      </p:sp>
      <p:graphicFrame>
        <p:nvGraphicFramePr>
          <p:cNvPr id="6" name="Content Placeholder 5">
            <a:extLst>
              <a:ext uri="{FF2B5EF4-FFF2-40B4-BE49-F238E27FC236}">
                <a16:creationId xmlns:a16="http://schemas.microsoft.com/office/drawing/2014/main" id="{65642894-CBD1-4F4A-BE95-CAFD04EAF5D7}"/>
              </a:ext>
            </a:extLst>
          </p:cNvPr>
          <p:cNvGraphicFramePr>
            <a:graphicFrameLocks/>
          </p:cNvGraphicFramePr>
          <p:nvPr>
            <p:extLst>
              <p:ext uri="{D42A27DB-BD31-4B8C-83A1-F6EECF244321}">
                <p14:modId xmlns:p14="http://schemas.microsoft.com/office/powerpoint/2010/main" val="2126479036"/>
              </p:ext>
            </p:extLst>
          </p:nvPr>
        </p:nvGraphicFramePr>
        <p:xfrm>
          <a:off x="1008611" y="1285703"/>
          <a:ext cx="9814560" cy="52314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6"/>
          <p:cNvSpPr txBox="1">
            <a:spLocks noGrp="1"/>
          </p:cNvSpPr>
          <p:nvPr>
            <p:ph type="title"/>
          </p:nvPr>
        </p:nvSpPr>
        <p:spPr>
          <a:xfrm>
            <a:off x="1404256" y="370114"/>
            <a:ext cx="9949543" cy="132057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a:t>Intended Outcomes: Meeting #1 </a:t>
            </a:r>
            <a:endParaRPr/>
          </a:p>
        </p:txBody>
      </p:sp>
      <p:sp>
        <p:nvSpPr>
          <p:cNvPr id="166" name="Google Shape;166;p26"/>
          <p:cNvSpPr txBox="1">
            <a:spLocks noGrp="1"/>
          </p:cNvSpPr>
          <p:nvPr>
            <p:ph type="body" idx="1"/>
          </p:nvPr>
        </p:nvSpPr>
        <p:spPr>
          <a:xfrm>
            <a:off x="1382485" y="1847850"/>
            <a:ext cx="9971314"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a:t>Strengthen relationships among community members</a:t>
            </a:r>
            <a:endParaRPr/>
          </a:p>
          <a:p>
            <a:pPr marL="228600" lvl="0" indent="-228600" algn="l" rtl="0">
              <a:lnSpc>
                <a:spcPct val="90000"/>
              </a:lnSpc>
              <a:spcBef>
                <a:spcPts val="1000"/>
              </a:spcBef>
              <a:spcAft>
                <a:spcPts val="0"/>
              </a:spcAft>
              <a:buClr>
                <a:schemeClr val="dk1"/>
              </a:buClr>
              <a:buSzPts val="2800"/>
              <a:buChar char="•"/>
            </a:pPr>
            <a:r>
              <a:rPr lang="en-US"/>
              <a:t>Establish a collaborative framework for solving community challenges</a:t>
            </a:r>
            <a:endParaRPr/>
          </a:p>
          <a:p>
            <a:pPr marL="228600" lvl="0" indent="-228600" algn="l" rtl="0">
              <a:lnSpc>
                <a:spcPct val="90000"/>
              </a:lnSpc>
              <a:spcBef>
                <a:spcPts val="1000"/>
              </a:spcBef>
              <a:spcAft>
                <a:spcPts val="0"/>
              </a:spcAft>
              <a:buClr>
                <a:schemeClr val="dk1"/>
              </a:buClr>
              <a:buSzPts val="2800"/>
              <a:buChar char="•"/>
            </a:pPr>
            <a:r>
              <a:rPr lang="en-US"/>
              <a:t>Create and prioritize draft results statements that describe the desired future for the community</a:t>
            </a:r>
            <a:endParaRPr/>
          </a:p>
          <a:p>
            <a:pPr marL="228600" lvl="0" indent="-228600" algn="l" rtl="0">
              <a:lnSpc>
                <a:spcPct val="90000"/>
              </a:lnSpc>
              <a:spcBef>
                <a:spcPts val="1000"/>
              </a:spcBef>
              <a:spcAft>
                <a:spcPts val="0"/>
              </a:spcAft>
              <a:buClr>
                <a:schemeClr val="dk1"/>
              </a:buClr>
              <a:buSzPts val="2800"/>
              <a:buChar char="•"/>
            </a:pPr>
            <a:r>
              <a:rPr lang="en-US"/>
              <a:t>Determine next steps</a:t>
            </a:r>
            <a:endParaRPr/>
          </a:p>
          <a:p>
            <a:pPr marL="228600" lvl="0" indent="-5080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5400"/>
              <a:buFont typeface="Arial"/>
              <a:buNone/>
            </a:pPr>
            <a:r>
              <a:rPr lang="en-US" sz="5400"/>
              <a:t>Making Collaboration Work</a:t>
            </a:r>
            <a:endParaRPr/>
          </a:p>
        </p:txBody>
      </p:sp>
      <p:sp>
        <p:nvSpPr>
          <p:cNvPr id="172" name="Google Shape;172;p2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None/>
            </a:pPr>
            <a:r>
              <a:rPr lang="en-US"/>
              <a:t>The Hard Science of Soft Skills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28"/>
          <p:cNvPicPr preferRelativeResize="0"/>
          <p:nvPr/>
        </p:nvPicPr>
        <p:blipFill rotWithShape="1">
          <a:blip r:embed="rId3">
            <a:alphaModFix/>
          </a:blip>
          <a:srcRect/>
          <a:stretch/>
        </p:blipFill>
        <p:spPr>
          <a:xfrm>
            <a:off x="0" y="447"/>
            <a:ext cx="12192000" cy="6854430"/>
          </a:xfrm>
          <a:prstGeom prst="rect">
            <a:avLst/>
          </a:prstGeom>
          <a:noFill/>
          <a:ln>
            <a:noFill/>
          </a:ln>
        </p:spPr>
      </p:pic>
      <p:pic>
        <p:nvPicPr>
          <p:cNvPr id="179" name="Google Shape;179;p28"/>
          <p:cNvPicPr preferRelativeResize="0"/>
          <p:nvPr/>
        </p:nvPicPr>
        <p:blipFill rotWithShape="1">
          <a:blip r:embed="rId4">
            <a:alphaModFix/>
          </a:blip>
          <a:srcRect/>
          <a:stretch/>
        </p:blipFill>
        <p:spPr>
          <a:xfrm>
            <a:off x="1166561" y="426937"/>
            <a:ext cx="2774589" cy="749202"/>
          </a:xfrm>
          <a:prstGeom prst="rect">
            <a:avLst/>
          </a:prstGeom>
          <a:noFill/>
          <a:ln>
            <a:noFill/>
          </a:ln>
        </p:spPr>
      </p:pic>
      <p:pic>
        <p:nvPicPr>
          <p:cNvPr id="180" name="Google Shape;180;p28"/>
          <p:cNvPicPr preferRelativeResize="0"/>
          <p:nvPr/>
        </p:nvPicPr>
        <p:blipFill rotWithShape="1">
          <a:blip r:embed="rId5">
            <a:alphaModFix/>
          </a:blip>
          <a:srcRect/>
          <a:stretch/>
        </p:blipFill>
        <p:spPr>
          <a:xfrm>
            <a:off x="0" y="-10373"/>
            <a:ext cx="12192000" cy="126934"/>
          </a:xfrm>
          <a:prstGeom prst="rect">
            <a:avLst/>
          </a:prstGeom>
          <a:noFill/>
          <a:ln>
            <a:noFill/>
          </a:ln>
        </p:spPr>
      </p:pic>
      <p:pic>
        <p:nvPicPr>
          <p:cNvPr id="181" name="Google Shape;181;p28"/>
          <p:cNvPicPr preferRelativeResize="0"/>
          <p:nvPr/>
        </p:nvPicPr>
        <p:blipFill rotWithShape="1">
          <a:blip r:embed="rId6">
            <a:alphaModFix/>
          </a:blip>
          <a:srcRect/>
          <a:stretch/>
        </p:blipFill>
        <p:spPr>
          <a:xfrm>
            <a:off x="0" y="5531094"/>
            <a:ext cx="12192000" cy="1326459"/>
          </a:xfrm>
          <a:prstGeom prst="rect">
            <a:avLst/>
          </a:prstGeom>
          <a:noFill/>
          <a:ln>
            <a:noFill/>
          </a:ln>
        </p:spPr>
      </p:pic>
      <p:pic>
        <p:nvPicPr>
          <p:cNvPr id="182" name="Google Shape;182;p28"/>
          <p:cNvPicPr preferRelativeResize="0"/>
          <p:nvPr/>
        </p:nvPicPr>
        <p:blipFill rotWithShape="1">
          <a:blip r:embed="rId7">
            <a:alphaModFix/>
          </a:blip>
          <a:srcRect/>
          <a:stretch/>
        </p:blipFill>
        <p:spPr>
          <a:xfrm>
            <a:off x="2253957" y="1422661"/>
            <a:ext cx="7682500" cy="401267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9"/>
                                        </p:tgtEl>
                                        <p:attrNameLst>
                                          <p:attrName>style.visibility</p:attrName>
                                        </p:attrNameLst>
                                      </p:cBhvr>
                                      <p:to>
                                        <p:strVal val="visible"/>
                                      </p:to>
                                    </p:set>
                                    <p:animEffect transition="in" filter="fade">
                                      <p:cBhvr>
                                        <p:cTn id="7" dur="1000"/>
                                        <p:tgtEl>
                                          <p:spTgt spid="179"/>
                                        </p:tgtEl>
                                      </p:cBhvr>
                                    </p:animEffect>
                                  </p:childTnLst>
                                </p:cTn>
                              </p:par>
                              <p:par>
                                <p:cTn id="8" presetID="23" presetClass="entr" presetSubtype="16" fill="hold" nodeType="withEffect">
                                  <p:stCondLst>
                                    <p:cond delay="0"/>
                                  </p:stCondLst>
                                  <p:childTnLst>
                                    <p:set>
                                      <p:cBhvr>
                                        <p:cTn id="9" dur="1" fill="hold">
                                          <p:stCondLst>
                                            <p:cond delay="0"/>
                                          </p:stCondLst>
                                        </p:cTn>
                                        <p:tgtEl>
                                          <p:spTgt spid="182"/>
                                        </p:tgtEl>
                                        <p:attrNameLst>
                                          <p:attrName>style.visibility</p:attrName>
                                        </p:attrNameLst>
                                      </p:cBhvr>
                                      <p:to>
                                        <p:strVal val="visible"/>
                                      </p:to>
                                    </p:set>
                                    <p:anim calcmode="lin" valueType="num">
                                      <p:cBhvr additive="base">
                                        <p:cTn id="10" dur="1000"/>
                                        <p:tgtEl>
                                          <p:spTgt spid="182"/>
                                        </p:tgtEl>
                                        <p:attrNameLst>
                                          <p:attrName>ppt_w</p:attrName>
                                        </p:attrNameLst>
                                      </p:cBhvr>
                                      <p:tavLst>
                                        <p:tav tm="0">
                                          <p:val>
                                            <p:strVal val="0"/>
                                          </p:val>
                                        </p:tav>
                                        <p:tav tm="100000">
                                          <p:val>
                                            <p:strVal val="#ppt_w"/>
                                          </p:val>
                                        </p:tav>
                                      </p:tavLst>
                                    </p:anim>
                                    <p:anim calcmode="lin" valueType="num">
                                      <p:cBhvr additive="base">
                                        <p:cTn id="11" dur="1000"/>
                                        <p:tgtEl>
                                          <p:spTgt spid="18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9DDBAEE-C321-445B-A462-367D75BEE395}" vid="{772234AF-4574-4072-A6DB-FF6FBE5D7FC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2AEEE4C442D23B4AB9A4F36B20628C0F" ma:contentTypeVersion="14" ma:contentTypeDescription="Create a new document." ma:contentTypeScope="" ma:versionID="e00fb8dbb86bc83ac1af723a255ed6e6">
  <xsd:schema xmlns:xsd="http://www.w3.org/2001/XMLSchema" xmlns:xs="http://www.w3.org/2001/XMLSchema" xmlns:p="http://schemas.microsoft.com/office/2006/metadata/properties" xmlns:ns2="0e5ea4b3-e6a5-4854-b8c8-91e7a5b68632" xmlns:ns3="90fb7a57-d36e-4c1e-a798-656176998d46" targetNamespace="http://schemas.microsoft.com/office/2006/metadata/properties" ma:root="true" ma:fieldsID="6ceaec97a22dc9bbb2d560b9babb29a0" ns2:_="" ns3:_="">
    <xsd:import namespace="0e5ea4b3-e6a5-4854-b8c8-91e7a5b68632"/>
    <xsd:import namespace="90fb7a57-d36e-4c1e-a798-656176998d46"/>
    <xsd:element name="properties">
      <xsd:complexType>
        <xsd:sequence>
          <xsd:element name="documentManagement">
            <xsd:complexType>
              <xsd:all>
                <xsd:element ref="ns2:SharedWithUsers" minOccurs="0"/>
                <xsd:element ref="ns2:SharingHintHash" minOccurs="0"/>
                <xsd:element ref="ns2:SharedWithDetails" minOccurs="0"/>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5ea4b3-e6a5-4854-b8c8-91e7a5b6863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element name="_dlc_DocId" ma:index="11" nillable="true" ma:displayName="Document ID Value" ma:description="The value of the document ID assigned to this item." ma:internalName="_dlc_DocId" ma:readOnly="true">
      <xsd:simpleType>
        <xsd:restriction base="dms:Text"/>
      </xsd:simpleType>
    </xsd:element>
    <xsd:element name="_dlc_DocIdUrl" ma:index="1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3"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0fb7a57-d36e-4c1e-a798-656176998d46" elementFormDefault="qualified">
    <xsd:import namespace="http://schemas.microsoft.com/office/2006/documentManagement/types"/>
    <xsd:import namespace="http://schemas.microsoft.com/office/infopath/2007/PartnerControls"/>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AutoTags" ma:index="16" nillable="true" ma:displayName="MediaServiceAutoTags" ma:description="" ma:internalName="MediaServiceAutoTags" ma:readOnly="true">
      <xsd:simpleType>
        <xsd:restriction base="dms:Text"/>
      </xsd:simpleType>
    </xsd:element>
    <xsd:element name="MediaServiceDateTaken" ma:index="17" nillable="true" ma:displayName="MediaServiceDateTaken" ma:description="" ma:hidden="true" ma:internalName="MediaServiceDateTake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Location" ma:index="19" nillable="true" ma:displayName="MediaServiceLocation" ma:internalName="MediaServiceLocation"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0e5ea4b3-e6a5-4854-b8c8-91e7a5b68632">V634YEW6DXCK-954087554-22957</_dlc_DocId>
    <_dlc_DocIdUrl xmlns="0e5ea4b3-e6a5-4854-b8c8-91e7a5b68632">
      <Url>https://theciviccanopy.sharepoint.com/_layouts/15/DocIdRedir.aspx?ID=V634YEW6DXCK-954087554-22957</Url>
      <Description>V634YEW6DXCK-954087554-22957</Description>
    </_dlc_DocIdUrl>
  </documentManagement>
</p:properties>
</file>

<file path=customXml/itemProps1.xml><?xml version="1.0" encoding="utf-8"?>
<ds:datastoreItem xmlns:ds="http://schemas.openxmlformats.org/officeDocument/2006/customXml" ds:itemID="{97CC8ED4-F6A8-41E4-A6BE-74A465E47163}">
  <ds:schemaRefs>
    <ds:schemaRef ds:uri="http://schemas.microsoft.com/sharepoint/v3/contenttype/forms"/>
  </ds:schemaRefs>
</ds:datastoreItem>
</file>

<file path=customXml/itemProps2.xml><?xml version="1.0" encoding="utf-8"?>
<ds:datastoreItem xmlns:ds="http://schemas.openxmlformats.org/officeDocument/2006/customXml" ds:itemID="{2C60E2F7-F183-4F70-A360-33052C79D5A7}">
  <ds:schemaRefs>
    <ds:schemaRef ds:uri="http://schemas.microsoft.com/sharepoint/events"/>
  </ds:schemaRefs>
</ds:datastoreItem>
</file>

<file path=customXml/itemProps3.xml><?xml version="1.0" encoding="utf-8"?>
<ds:datastoreItem xmlns:ds="http://schemas.openxmlformats.org/officeDocument/2006/customXml" ds:itemID="{E5825E49-7776-4660-A18E-4845E0BA97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5ea4b3-e6a5-4854-b8c8-91e7a5b68632"/>
    <ds:schemaRef ds:uri="90fb7a57-d36e-4c1e-a798-656176998d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06A76B19-EE2A-4238-9800-3EEDD0D2AB30}">
  <ds:schemaRefs>
    <ds:schemaRef ds:uri="http://schemas.microsoft.com/office/2006/metadata/properties"/>
    <ds:schemaRef ds:uri="0e5ea4b3-e6a5-4854-b8c8-91e7a5b68632"/>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90fb7a57-d36e-4c1e-a798-656176998d4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CanopyUpdatedPresentationTemplatewithOverview</Template>
  <TotalTime>641</TotalTime>
  <Words>3424</Words>
  <Application>Microsoft Office PowerPoint</Application>
  <PresentationFormat>Widescreen</PresentationFormat>
  <Paragraphs>345</Paragraphs>
  <Slides>51</Slides>
  <Notes>46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Arial Narrow</vt:lpstr>
      <vt:lpstr>Calibri</vt:lpstr>
      <vt:lpstr>Calibri Light</vt:lpstr>
      <vt:lpstr>Century Gothic</vt:lpstr>
      <vt:lpstr>Times New Roman</vt:lpstr>
      <vt:lpstr>Office Theme</vt:lpstr>
      <vt:lpstr>Community Meeting 1</vt:lpstr>
      <vt:lpstr>Introductions</vt:lpstr>
      <vt:lpstr>Initiative Partners </vt:lpstr>
      <vt:lpstr>The Big Idea</vt:lpstr>
      <vt:lpstr>Project Overview: Durango</vt:lpstr>
      <vt:lpstr>Process Overview</vt:lpstr>
      <vt:lpstr>Intended Outcomes: Meeting #1 </vt:lpstr>
      <vt:lpstr>Making Collaboration Work</vt:lpstr>
      <vt:lpstr>PowerPoint Presentation</vt:lpstr>
      <vt:lpstr>PowerPoint Presentation</vt:lpstr>
      <vt:lpstr>PowerPoint Presentation</vt:lpstr>
      <vt:lpstr>PowerPoint Presentation</vt:lpstr>
      <vt:lpstr>PowerPoint Presentation</vt:lpstr>
      <vt:lpstr>PowerPoint Presentation</vt:lpstr>
      <vt:lpstr>Community Learning Model</vt:lpstr>
      <vt:lpstr>The Transfer of Commitment</vt:lpstr>
      <vt:lpstr>High Quality Process = Effective Flow of Energy in Group</vt:lpstr>
      <vt:lpstr>So What is High Quality Process?</vt:lpstr>
      <vt:lpstr>Prowers County, CO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Brazosport Independent School District:  Closing the Achievement Gap</vt:lpstr>
      <vt:lpstr>An RBA Case Study:  Tillamook County, Oregon and Reducing Teen Pregnancy</vt:lpstr>
      <vt:lpstr>So, what are we really talking about?</vt:lpstr>
      <vt:lpstr>Results</vt:lpstr>
      <vt:lpstr>PowerPoint Presentation</vt:lpstr>
      <vt:lpstr>PowerPoint Presentation</vt:lpstr>
      <vt:lpstr>PowerPoint Presentation</vt:lpstr>
      <vt:lpstr>PowerPoint Presentation</vt:lpstr>
      <vt:lpstr>Population Level Accountability</vt:lpstr>
      <vt:lpstr>PowerPoint Presentation</vt:lpstr>
      <vt:lpstr>PowerPoint Presentation</vt:lpstr>
      <vt:lpstr>PowerPoint Presentation</vt:lpstr>
      <vt:lpstr>PowerPoint Presentation</vt:lpstr>
      <vt:lpstr>Population Accountability</vt:lpstr>
      <vt:lpstr>Getting to RESULTS</vt:lpstr>
      <vt:lpstr>PowerPoint Presentation</vt:lpstr>
      <vt:lpstr>Small Group Conversations on Results</vt:lpstr>
      <vt:lpstr>Next Steps</vt:lpstr>
      <vt:lpstr>Process Overview</vt:lpstr>
      <vt:lpstr>Logistics </vt:lpstr>
      <vt:lpstr>PowerPoint Presentation</vt:lpstr>
      <vt:lpstr>PowerPoint Presentation</vt:lpstr>
      <vt:lpstr>PowerPoint Presentation</vt:lpstr>
      <vt:lpstr>Final Steps</vt:lpstr>
      <vt:lpstr>Bill Fulton and Kelli Pfaff</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Bill Fulton</dc:creator>
  <cp:lastModifiedBy>Bill Fulton</cp:lastModifiedBy>
  <cp:revision>14</cp:revision>
  <dcterms:created xsi:type="dcterms:W3CDTF">2019-01-22T03:38:28Z</dcterms:created>
  <dcterms:modified xsi:type="dcterms:W3CDTF">2019-01-24T20:33:01Z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0x0101002AEEE4C442D23B4AB9A4F36B20628C0F</vt:lpwstr>
  </property>
  <property fmtid="{D5CDD505-2E9C-101B-9397-08002B2CF9AE}" pid="3" name="_dlc_DocIdItemGuid">
    <vt:lpwstr>e3e7eb02-e03b-4d0e-8b0a-24ca7abd540c</vt:lpwstr>
  </property>
  <property fmtid="{D5CDD505-2E9C-101B-9397-08002B2CF9AE}" pid="4" name="AuthorIds_UIVersion_512">
    <vt:lpwstr>27</vt:lpwstr>
  </property>
</Properties>
</file>