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8"/>
  </p:notesMasterIdLst>
  <p:sldIdLst>
    <p:sldId id="256" r:id="rId6"/>
    <p:sldId id="257" r:id="rId7"/>
    <p:sldId id="325" r:id="rId8"/>
    <p:sldId id="311" r:id="rId9"/>
    <p:sldId id="286" r:id="rId10"/>
    <p:sldId id="345" r:id="rId11"/>
    <p:sldId id="347" r:id="rId12"/>
    <p:sldId id="354" r:id="rId13"/>
    <p:sldId id="355" r:id="rId14"/>
    <p:sldId id="342" r:id="rId15"/>
    <p:sldId id="288" r:id="rId16"/>
    <p:sldId id="269" r:id="rId17"/>
    <p:sldId id="265" r:id="rId18"/>
    <p:sldId id="283" r:id="rId19"/>
    <p:sldId id="270" r:id="rId20"/>
    <p:sldId id="273" r:id="rId21"/>
    <p:sldId id="348" r:id="rId22"/>
    <p:sldId id="349" r:id="rId23"/>
    <p:sldId id="258" r:id="rId24"/>
    <p:sldId id="350" r:id="rId25"/>
    <p:sldId id="279" r:id="rId26"/>
    <p:sldId id="289" r:id="rId27"/>
    <p:sldId id="280" r:id="rId28"/>
    <p:sldId id="351" r:id="rId29"/>
    <p:sldId id="352" r:id="rId30"/>
    <p:sldId id="353" r:id="rId31"/>
    <p:sldId id="287" r:id="rId32"/>
    <p:sldId id="290" r:id="rId33"/>
    <p:sldId id="281" r:id="rId34"/>
    <p:sldId id="291" r:id="rId35"/>
    <p:sldId id="284" r:id="rId36"/>
    <p:sldId id="27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1220"/>
    <a:srgbClr val="666666"/>
    <a:srgbClr val="466EAA"/>
    <a:srgbClr val="292F6D"/>
    <a:srgbClr val="C41981"/>
    <a:srgbClr val="6D1140"/>
    <a:srgbClr val="6D973E"/>
    <a:srgbClr val="355528"/>
    <a:srgbClr val="DFE0E1"/>
    <a:srgbClr val="D09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76"/>
    <p:restoredTop sz="94742"/>
  </p:normalViewPr>
  <p:slideViewPr>
    <p:cSldViewPr snapToGrid="0" snapToObjects="1">
      <p:cViewPr varScale="1">
        <p:scale>
          <a:sx n="87" d="100"/>
          <a:sy n="87" d="100"/>
        </p:scale>
        <p:origin x="100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thebellpolicycenter.sharepoint.com/PolicyRes/Shared%20Documents/SWFI%20-%20Access%20to%20Success%202Gen%20Work/Working%20Together%20-%20Profile%20of%20Collaboration%20survey%20sco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Category</a:t>
            </a:r>
            <a:r>
              <a:rPr lang="en-US" baseline="0"/>
              <a:t> Scores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F0-47D6-BB00-E579C4F9BC43}"/>
                </c:ext>
              </c:extLst>
            </c:dLbl>
            <c:dLbl>
              <c:idx val="1"/>
              <c:tx>
                <c:rich>
                  <a:bodyPr/>
                  <a:lstStyle/>
                  <a:p>
                    <a:r>
                      <a:rPr lang="en-US"/>
                      <a:t>3.4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F0-47D6-BB00-E579C4F9BC43}"/>
                </c:ext>
              </c:extLst>
            </c:dLbl>
            <c:dLbl>
              <c:idx val="2"/>
              <c:tx>
                <c:rich>
                  <a:bodyPr/>
                  <a:lstStyle/>
                  <a:p>
                    <a:r>
                      <a:rPr lang="en-US"/>
                      <a:t>3.3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F0-47D6-BB00-E579C4F9BC43}"/>
                </c:ext>
              </c:extLst>
            </c:dLbl>
            <c:dLbl>
              <c:idx val="3"/>
              <c:tx>
                <c:rich>
                  <a:bodyPr/>
                  <a:lstStyle/>
                  <a:p>
                    <a:r>
                      <a:rPr lang="en-US"/>
                      <a:t>3.2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F0-47D6-BB00-E579C4F9BC43}"/>
                </c:ext>
              </c:extLst>
            </c:dLbl>
            <c:dLbl>
              <c:idx val="4"/>
              <c:tx>
                <c:rich>
                  <a:bodyPr/>
                  <a:lstStyle/>
                  <a:p>
                    <a:r>
                      <a:rPr lang="en-US"/>
                      <a:t>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F0-47D6-BB00-E579C4F9BC4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Sheet1!$A$24:$A$28</c:f>
              <c:strCache>
                <c:ptCount val="5"/>
                <c:pt idx="0">
                  <c:v>Context</c:v>
                </c:pt>
                <c:pt idx="1">
                  <c:v>Structure</c:v>
                </c:pt>
                <c:pt idx="2">
                  <c:v>Members</c:v>
                </c:pt>
                <c:pt idx="3">
                  <c:v>Process</c:v>
                </c:pt>
                <c:pt idx="4">
                  <c:v>Results</c:v>
                </c:pt>
              </c:strCache>
            </c:strRef>
          </c:cat>
          <c:val>
            <c:numRef>
              <c:f>Sheet1!$B$24:$B$28</c:f>
              <c:numCache>
                <c:formatCode>General</c:formatCode>
                <c:ptCount val="5"/>
                <c:pt idx="0">
                  <c:v>3.7833333333333332</c:v>
                </c:pt>
                <c:pt idx="1">
                  <c:v>3.3916666666666671</c:v>
                </c:pt>
                <c:pt idx="2">
                  <c:v>3.3312499999999998</c:v>
                </c:pt>
                <c:pt idx="3">
                  <c:v>3.2275385433280168</c:v>
                </c:pt>
                <c:pt idx="4">
                  <c:v>3.051315789473684</c:v>
                </c:pt>
              </c:numCache>
            </c:numRef>
          </c:val>
          <c:extLst>
            <c:ext xmlns:c16="http://schemas.microsoft.com/office/drawing/2014/chart" uri="{C3380CC4-5D6E-409C-BE32-E72D297353CC}">
              <c16:uniqueId val="{00000000-24A8-4BEB-8B7E-8C7E96387D6F}"/>
            </c:ext>
          </c:extLst>
        </c:ser>
        <c:dLbls>
          <c:showLegendKey val="0"/>
          <c:showVal val="0"/>
          <c:showCatName val="0"/>
          <c:showSerName val="0"/>
          <c:showPercent val="0"/>
          <c:showBubbleSize val="0"/>
        </c:dLbls>
        <c:gapWidth val="219"/>
        <c:overlap val="-27"/>
        <c:axId val="205806688"/>
        <c:axId val="205805376"/>
      </c:barChart>
      <c:catAx>
        <c:axId val="20580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5805376"/>
        <c:crosses val="autoZero"/>
        <c:auto val="1"/>
        <c:lblAlgn val="ctr"/>
        <c:lblOffset val="100"/>
        <c:noMultiLvlLbl val="0"/>
      </c:catAx>
      <c:valAx>
        <c:axId val="205805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580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063C5-5A25-4368-8EEA-717BF348E8F6}" type="datetimeFigureOut">
              <a:rPr lang="en-US" smtClean="0"/>
              <a:t>9/10/18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51E9C-B55F-4927-BDAD-AB462BB01BA2}" type="slidenum">
              <a:rPr lang="en-US" smtClean="0"/>
              <a:t>‹#›</a:t>
            </a:fld>
            <a:endParaRPr lang="en-US"/>
          </a:p>
        </p:txBody>
      </p:sp>
    </p:spTree>
    <p:extLst>
      <p:ext uri="{BB962C8B-B14F-4D97-AF65-F5344CB8AC3E}">
        <p14:creationId xmlns:p14="http://schemas.microsoft.com/office/powerpoint/2010/main" val="2650941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8715A4D-21AC-684B-B4D9-FED450316E9F}" type="slidenum">
              <a:rPr lang="en-US" smtClean="0"/>
              <a:t>4</a:t>
            </a:fld>
            <a:endParaRPr lang="en-US"/>
          </a:p>
        </p:txBody>
      </p:sp>
    </p:spTree>
    <p:extLst>
      <p:ext uri="{BB962C8B-B14F-4D97-AF65-F5344CB8AC3E}">
        <p14:creationId xmlns:p14="http://schemas.microsoft.com/office/powerpoint/2010/main" val="801466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10"/>
          </p:nvPr>
        </p:nvSpPr>
        <p:spPr/>
        <p:txBody>
          <a:bodyPr/>
          <a:lstStyle/>
          <a:p>
            <a:fld id="{5A4C2431-A65F-43AD-A8A2-B92B31B59EE5}" type="slidenum">
              <a:rPr lang="en-US" smtClean="0"/>
              <a:t>23</a:t>
            </a:fld>
            <a:endParaRPr lang="en-US"/>
          </a:p>
        </p:txBody>
      </p:sp>
    </p:spTree>
    <p:extLst>
      <p:ext uri="{BB962C8B-B14F-4D97-AF65-F5344CB8AC3E}">
        <p14:creationId xmlns:p14="http://schemas.microsoft.com/office/powerpoint/2010/main" val="2594643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24</a:t>
            </a:fld>
            <a:endParaRPr lang="en-US"/>
          </a:p>
        </p:txBody>
      </p:sp>
    </p:spTree>
    <p:extLst>
      <p:ext uri="{BB962C8B-B14F-4D97-AF65-F5344CB8AC3E}">
        <p14:creationId xmlns:p14="http://schemas.microsoft.com/office/powerpoint/2010/main" val="130311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25</a:t>
            </a:fld>
            <a:endParaRPr lang="en-US"/>
          </a:p>
        </p:txBody>
      </p:sp>
    </p:spTree>
    <p:extLst>
      <p:ext uri="{BB962C8B-B14F-4D97-AF65-F5344CB8AC3E}">
        <p14:creationId xmlns:p14="http://schemas.microsoft.com/office/powerpoint/2010/main" val="221166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26</a:t>
            </a:fld>
            <a:endParaRPr lang="en-US"/>
          </a:p>
        </p:txBody>
      </p:sp>
    </p:spTree>
    <p:extLst>
      <p:ext uri="{BB962C8B-B14F-4D97-AF65-F5344CB8AC3E}">
        <p14:creationId xmlns:p14="http://schemas.microsoft.com/office/powerpoint/2010/main" val="1821236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27</a:t>
            </a:fld>
            <a:endParaRPr lang="en-US"/>
          </a:p>
        </p:txBody>
      </p:sp>
    </p:spTree>
    <p:extLst>
      <p:ext uri="{BB962C8B-B14F-4D97-AF65-F5344CB8AC3E}">
        <p14:creationId xmlns:p14="http://schemas.microsoft.com/office/powerpoint/2010/main" val="29657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28</a:t>
            </a:fld>
            <a:endParaRPr lang="en-US"/>
          </a:p>
        </p:txBody>
      </p:sp>
    </p:spTree>
    <p:extLst>
      <p:ext uri="{BB962C8B-B14F-4D97-AF65-F5344CB8AC3E}">
        <p14:creationId xmlns:p14="http://schemas.microsoft.com/office/powerpoint/2010/main" val="216469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29</a:t>
            </a:fld>
            <a:endParaRPr lang="en-US"/>
          </a:p>
        </p:txBody>
      </p:sp>
    </p:spTree>
    <p:extLst>
      <p:ext uri="{BB962C8B-B14F-4D97-AF65-F5344CB8AC3E}">
        <p14:creationId xmlns:p14="http://schemas.microsoft.com/office/powerpoint/2010/main" val="299143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30</a:t>
            </a:fld>
            <a:endParaRPr lang="en-US"/>
          </a:p>
        </p:txBody>
      </p:sp>
    </p:spTree>
    <p:extLst>
      <p:ext uri="{BB962C8B-B14F-4D97-AF65-F5344CB8AC3E}">
        <p14:creationId xmlns:p14="http://schemas.microsoft.com/office/powerpoint/2010/main" val="74661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31</a:t>
            </a:fld>
            <a:endParaRPr lang="en-US"/>
          </a:p>
        </p:txBody>
      </p:sp>
    </p:spTree>
    <p:extLst>
      <p:ext uri="{BB962C8B-B14F-4D97-AF65-F5344CB8AC3E}">
        <p14:creationId xmlns:p14="http://schemas.microsoft.com/office/powerpoint/2010/main" val="65804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a:t>
            </a:r>
            <a:r>
              <a:rPr lang="en-US" baseline="0" dirty="0"/>
              <a:t> evaluation of the meeting using plus/delta on flip chart </a:t>
            </a:r>
            <a:r>
              <a:rPr lang="mr-IN" baseline="0" dirty="0"/>
              <a:t>–</a:t>
            </a:r>
            <a:r>
              <a:rPr lang="en-US" baseline="0" dirty="0"/>
              <a:t> whole group conversation</a:t>
            </a:r>
            <a:endParaRPr lang="en-US" dirty="0"/>
          </a:p>
        </p:txBody>
      </p:sp>
      <p:sp>
        <p:nvSpPr>
          <p:cNvPr id="4" name="Slide Number Placeholder 3"/>
          <p:cNvSpPr>
            <a:spLocks noGrp="1"/>
          </p:cNvSpPr>
          <p:nvPr>
            <p:ph type="sldNum" sz="quarter" idx="10"/>
          </p:nvPr>
        </p:nvSpPr>
        <p:spPr/>
        <p:txBody>
          <a:bodyPr/>
          <a:lstStyle/>
          <a:p>
            <a:fld id="{F1B51E9C-B55F-4927-BDAD-AB462BB01BA2}" type="slidenum">
              <a:rPr lang="en-US" smtClean="0"/>
              <a:t>32</a:t>
            </a:fld>
            <a:endParaRPr lang="en-US"/>
          </a:p>
        </p:txBody>
      </p:sp>
    </p:spTree>
    <p:extLst>
      <p:ext uri="{BB962C8B-B14F-4D97-AF65-F5344CB8AC3E}">
        <p14:creationId xmlns:p14="http://schemas.microsoft.com/office/powerpoint/2010/main" val="139489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13920-AB81-334D-9CF6-F55EC2F3DCCB}" type="slidenum">
              <a:rPr lang="en-US" smtClean="0"/>
              <a:t>11</a:t>
            </a:fld>
            <a:endParaRPr lang="en-US"/>
          </a:p>
        </p:txBody>
      </p:sp>
    </p:spTree>
    <p:extLst>
      <p:ext uri="{BB962C8B-B14F-4D97-AF65-F5344CB8AC3E}">
        <p14:creationId xmlns:p14="http://schemas.microsoft.com/office/powerpoint/2010/main" val="66534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13920-AB81-334D-9CF6-F55EC2F3DCCB}" type="slidenum">
              <a:rPr lang="en-US" smtClean="0"/>
              <a:t>12</a:t>
            </a:fld>
            <a:endParaRPr lang="en-US"/>
          </a:p>
        </p:txBody>
      </p:sp>
    </p:spTree>
    <p:extLst>
      <p:ext uri="{BB962C8B-B14F-4D97-AF65-F5344CB8AC3E}">
        <p14:creationId xmlns:p14="http://schemas.microsoft.com/office/powerpoint/2010/main" val="22451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13920-AB81-334D-9CF6-F55EC2F3DCCB}" type="slidenum">
              <a:rPr lang="en-US" smtClean="0"/>
              <a:t>14</a:t>
            </a:fld>
            <a:endParaRPr lang="en-US"/>
          </a:p>
        </p:txBody>
      </p:sp>
    </p:spTree>
    <p:extLst>
      <p:ext uri="{BB962C8B-B14F-4D97-AF65-F5344CB8AC3E}">
        <p14:creationId xmlns:p14="http://schemas.microsoft.com/office/powerpoint/2010/main" val="99215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18</a:t>
            </a:fld>
            <a:endParaRPr lang="en-US"/>
          </a:p>
        </p:txBody>
      </p:sp>
    </p:spTree>
    <p:extLst>
      <p:ext uri="{BB962C8B-B14F-4D97-AF65-F5344CB8AC3E}">
        <p14:creationId xmlns:p14="http://schemas.microsoft.com/office/powerpoint/2010/main" val="187406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19</a:t>
            </a:fld>
            <a:endParaRPr lang="en-US"/>
          </a:p>
        </p:txBody>
      </p:sp>
    </p:spTree>
    <p:extLst>
      <p:ext uri="{BB962C8B-B14F-4D97-AF65-F5344CB8AC3E}">
        <p14:creationId xmlns:p14="http://schemas.microsoft.com/office/powerpoint/2010/main" val="24727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40 questions total</a:t>
            </a:r>
          </a:p>
          <a:p>
            <a:endParaRPr lang="en-US"/>
          </a:p>
          <a:p>
            <a:r>
              <a:rPr lang="en-US"/>
              <a:t>4 = true</a:t>
            </a:r>
          </a:p>
          <a:p>
            <a:r>
              <a:rPr lang="en-US"/>
              <a:t>3 = more true than false</a:t>
            </a:r>
          </a:p>
          <a:p>
            <a:r>
              <a:rPr lang="en-US"/>
              <a:t>2 = more false than true</a:t>
            </a:r>
          </a:p>
          <a:p>
            <a:r>
              <a:rPr lang="en-US"/>
              <a:t>1 = false</a:t>
            </a:r>
          </a:p>
        </p:txBody>
      </p:sp>
      <p:sp>
        <p:nvSpPr>
          <p:cNvPr id="4" name="Slide Number Placeholder 3"/>
          <p:cNvSpPr>
            <a:spLocks noGrp="1"/>
          </p:cNvSpPr>
          <p:nvPr>
            <p:ph type="sldNum" sz="quarter" idx="10"/>
          </p:nvPr>
        </p:nvSpPr>
        <p:spPr/>
        <p:txBody>
          <a:bodyPr/>
          <a:lstStyle/>
          <a:p>
            <a:fld id="{5A4C2431-A65F-43AD-A8A2-B92B31B59EE5}" type="slidenum">
              <a:rPr lang="en-US" smtClean="0"/>
              <a:t>20</a:t>
            </a:fld>
            <a:endParaRPr lang="en-US"/>
          </a:p>
        </p:txBody>
      </p:sp>
    </p:spTree>
    <p:extLst>
      <p:ext uri="{BB962C8B-B14F-4D97-AF65-F5344CB8AC3E}">
        <p14:creationId xmlns:p14="http://schemas.microsoft.com/office/powerpoint/2010/main" val="5601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aseline="0" dirty="0"/>
              <a:t>Higher number corresponds with a positive response to the question. So people responded positively to the full survey over all; most positively about context and structure and less positively on results and just a bit on process.</a:t>
            </a:r>
          </a:p>
        </p:txBody>
      </p:sp>
      <p:sp>
        <p:nvSpPr>
          <p:cNvPr id="4" name="Slide Number Placeholder 3"/>
          <p:cNvSpPr>
            <a:spLocks noGrp="1"/>
          </p:cNvSpPr>
          <p:nvPr>
            <p:ph type="sldNum" sz="quarter" idx="10"/>
          </p:nvPr>
        </p:nvSpPr>
        <p:spPr/>
        <p:txBody>
          <a:bodyPr/>
          <a:lstStyle/>
          <a:p>
            <a:fld id="{5A4C2431-A65F-43AD-A8A2-B92B31B59EE5}" type="slidenum">
              <a:rPr lang="en-US" smtClean="0"/>
              <a:t>21</a:t>
            </a:fld>
            <a:endParaRPr lang="en-US"/>
          </a:p>
        </p:txBody>
      </p:sp>
    </p:spTree>
    <p:extLst>
      <p:ext uri="{BB962C8B-B14F-4D97-AF65-F5344CB8AC3E}">
        <p14:creationId xmlns:p14="http://schemas.microsoft.com/office/powerpoint/2010/main" val="9627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4C2431-A65F-43AD-A8A2-B92B31B59EE5}" type="slidenum">
              <a:rPr lang="en-US" smtClean="0"/>
              <a:t>22</a:t>
            </a:fld>
            <a:endParaRPr lang="en-US"/>
          </a:p>
        </p:txBody>
      </p:sp>
    </p:spTree>
    <p:extLst>
      <p:ext uri="{BB962C8B-B14F-4D97-AF65-F5344CB8AC3E}">
        <p14:creationId xmlns:p14="http://schemas.microsoft.com/office/powerpoint/2010/main" val="416082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F572AC-1025-3940-9425-F2891CB6D24F}" type="datetimeFigureOut">
              <a:rPr lang="en-US" smtClean="0"/>
              <a:pPr/>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572AC-1025-3940-9425-F2891CB6D24F}" type="datetimeFigureOut">
              <a:rPr lang="en-US" smtClean="0"/>
              <a:pPr/>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572AC-1025-3940-9425-F2891CB6D24F}" type="datetimeFigureOut">
              <a:rPr lang="en-US" smtClean="0"/>
              <a:pPr/>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572AC-1025-3940-9425-F2891CB6D24F}" type="datetimeFigureOut">
              <a:rPr lang="en-US" smtClean="0"/>
              <a:pPr/>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F572AC-1025-3940-9425-F2891CB6D24F}" type="datetimeFigureOut">
              <a:rPr lang="en-US" smtClean="0"/>
              <a:pPr/>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F572AC-1025-3940-9425-F2891CB6D24F}" type="datetimeFigureOut">
              <a:rPr lang="en-US" smtClean="0"/>
              <a:pPr/>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F572AC-1025-3940-9425-F2891CB6D24F}" type="datetimeFigureOut">
              <a:rPr lang="en-US" smtClean="0"/>
              <a:pPr/>
              <a:t>9/10/18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F572AC-1025-3940-9425-F2891CB6D24F}" type="datetimeFigureOut">
              <a:rPr lang="en-US" smtClean="0"/>
              <a:pPr/>
              <a:t>9/10/18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572AC-1025-3940-9425-F2891CB6D24F}" type="datetimeFigureOut">
              <a:rPr lang="en-US" smtClean="0"/>
              <a:pPr/>
              <a:t>9/10/18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572AC-1025-3940-9425-F2891CB6D24F}" type="datetimeFigureOut">
              <a:rPr lang="en-US" smtClean="0"/>
              <a:pPr/>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572AC-1025-3940-9425-F2891CB6D24F}" type="datetimeFigureOut">
              <a:rPr lang="en-US" smtClean="0"/>
              <a:pPr/>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04120-6F18-A14F-B768-A71138F0F4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572AC-1025-3940-9425-F2891CB6D24F}" type="datetimeFigureOut">
              <a:rPr lang="en-US" smtClean="0"/>
              <a:pPr/>
              <a:t>9/10/18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04120-6F18-A14F-B768-A71138F0F4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civicnetwork.io/"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1220"/>
        </a:solidFill>
        <a:effectLst/>
      </p:bgPr>
    </p:bg>
    <p:spTree>
      <p:nvGrpSpPr>
        <p:cNvPr id="1" name=""/>
        <p:cNvGrpSpPr/>
        <p:nvPr/>
      </p:nvGrpSpPr>
      <p:grpSpPr>
        <a:xfrm>
          <a:off x="0" y="0"/>
          <a:ext cx="0" cy="0"/>
          <a:chOff x="0" y="0"/>
          <a:chExt cx="0" cy="0"/>
        </a:xfrm>
      </p:grpSpPr>
      <p:grpSp>
        <p:nvGrpSpPr>
          <p:cNvPr id="9" name="Group 8"/>
          <p:cNvGrpSpPr/>
          <p:nvPr/>
        </p:nvGrpSpPr>
        <p:grpSpPr>
          <a:xfrm>
            <a:off x="0" y="4445000"/>
            <a:ext cx="9144000" cy="2413000"/>
            <a:chOff x="0" y="4445000"/>
            <a:chExt cx="9144000" cy="2413000"/>
          </a:xfrm>
        </p:grpSpPr>
        <p:sp>
          <p:nvSpPr>
            <p:cNvPr id="4" name="Rectangle 3"/>
            <p:cNvSpPr/>
            <p:nvPr/>
          </p:nvSpPr>
          <p:spPr>
            <a:xfrm>
              <a:off x="0" y="4445000"/>
              <a:ext cx="9144000" cy="24130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p:cNvSpPr/>
            <p:nvPr/>
          </p:nvSpPr>
          <p:spPr>
            <a:xfrm>
              <a:off x="0" y="4445000"/>
              <a:ext cx="9144000" cy="6477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190500" y="3784600"/>
            <a:ext cx="8763000" cy="584775"/>
          </a:xfrm>
          <a:prstGeom prst="rect">
            <a:avLst/>
          </a:prstGeom>
          <a:noFill/>
        </p:spPr>
        <p:txBody>
          <a:bodyPr wrap="square" rtlCol="0">
            <a:spAutoFit/>
          </a:bodyPr>
          <a:lstStyle/>
          <a:p>
            <a:r>
              <a:rPr lang="en-US" sz="3200" b="1" dirty="0"/>
              <a:t>SWFI Childcare Learning Community Meeting</a:t>
            </a:r>
            <a:endParaRPr lang="en-US" sz="3200" b="1" cap="all" dirty="0">
              <a:solidFill>
                <a:schemeClr val="bg1"/>
              </a:solidFill>
              <a:latin typeface="Myriad Pro"/>
              <a:cs typeface="Myriad Pro"/>
            </a:endParaRPr>
          </a:p>
        </p:txBody>
      </p:sp>
      <p:sp>
        <p:nvSpPr>
          <p:cNvPr id="11" name="Rectangle 3"/>
          <p:cNvSpPr>
            <a:spLocks noGrp="1"/>
          </p:cNvSpPr>
          <p:nvPr>
            <p:ph type="subTitle" idx="1"/>
          </p:nvPr>
        </p:nvSpPr>
        <p:spPr>
          <a:xfrm>
            <a:off x="241300" y="4591812"/>
            <a:ext cx="6934200" cy="488188"/>
          </a:xfrm>
        </p:spPr>
        <p:txBody>
          <a:bodyPr>
            <a:noAutofit/>
          </a:bodyPr>
          <a:lstStyle/>
          <a:p>
            <a:pPr algn="l"/>
            <a:r>
              <a:rPr lang="en-US" sz="1800" dirty="0">
                <a:solidFill>
                  <a:schemeClr val="bg1"/>
                </a:solidFill>
                <a:latin typeface="Myriad Pro"/>
              </a:rPr>
              <a:t>September 10, 2018</a:t>
            </a:r>
          </a:p>
        </p:txBody>
      </p:sp>
      <p:pic>
        <p:nvPicPr>
          <p:cNvPr id="2" name="Picture 1"/>
          <p:cNvPicPr>
            <a:picLocks noChangeAspect="1"/>
          </p:cNvPicPr>
          <p:nvPr/>
        </p:nvPicPr>
        <p:blipFill>
          <a:blip r:embed="rId2"/>
          <a:stretch>
            <a:fillRect/>
          </a:stretch>
        </p:blipFill>
        <p:spPr>
          <a:xfrm>
            <a:off x="6997864" y="5933546"/>
            <a:ext cx="1981036" cy="7593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140201"/>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TextBox 4"/>
          <p:cNvSpPr txBox="1"/>
          <p:nvPr/>
        </p:nvSpPr>
        <p:spPr>
          <a:xfrm>
            <a:off x="596900" y="1839976"/>
            <a:ext cx="7734300" cy="3108543"/>
          </a:xfrm>
          <a:prstGeom prst="rect">
            <a:avLst/>
          </a:prstGeom>
          <a:noFill/>
        </p:spPr>
        <p:txBody>
          <a:bodyPr wrap="square" rtlCol="0" anchor="t">
            <a:spAutoFit/>
          </a:bodyPr>
          <a:lstStyle/>
          <a:p>
            <a:pPr marL="285750" lvl="0" indent="-285750">
              <a:buFont typeface="Arial" panose="020B0604020202020204" pitchFamily="34" charset="0"/>
              <a:buChar char="•"/>
            </a:pPr>
            <a:r>
              <a:rPr lang="en-US" sz="2800" dirty="0"/>
              <a:t>Child Care Economics Action Team</a:t>
            </a:r>
            <a:endParaRPr lang="en-US" sz="2800" dirty="0">
              <a:cs typeface="Calibri"/>
            </a:endParaRPr>
          </a:p>
          <a:p>
            <a:pPr marL="285750" indent="-285750">
              <a:buFont typeface="Arial" panose="020B0604020202020204" pitchFamily="34" charset="0"/>
              <a:buChar char="•"/>
            </a:pPr>
            <a:endParaRPr lang="en-US" sz="2800" dirty="0"/>
          </a:p>
          <a:p>
            <a:pPr marL="285750" lvl="0" indent="-285750">
              <a:buFont typeface="Arial" panose="020B0604020202020204" pitchFamily="34" charset="0"/>
              <a:buChar char="•"/>
            </a:pPr>
            <a:r>
              <a:rPr lang="en-US" sz="2800" dirty="0"/>
              <a:t>Expanding Availability of Quality Care Options</a:t>
            </a:r>
            <a:endParaRPr lang="en-US" sz="2800" dirty="0">
              <a:cs typeface="Calibri"/>
            </a:endParaRPr>
          </a:p>
          <a:p>
            <a:pPr marL="285750" indent="-285750">
              <a:buFont typeface="Arial" panose="020B0604020202020204" pitchFamily="34" charset="0"/>
              <a:buChar char="•"/>
            </a:pPr>
            <a:endParaRPr lang="en-US" sz="2800" dirty="0"/>
          </a:p>
          <a:p>
            <a:pPr marL="285750" lvl="0" indent="-285750">
              <a:buFont typeface="Arial" panose="020B0604020202020204" pitchFamily="34" charset="0"/>
              <a:buChar char="•"/>
            </a:pPr>
            <a:r>
              <a:rPr lang="en-US" sz="2800" dirty="0"/>
              <a:t>Awareness of Quality Care Options</a:t>
            </a:r>
            <a:endParaRPr lang="en-US" sz="2800" dirty="0">
              <a:cs typeface="Calibri"/>
            </a:endParaRPr>
          </a:p>
          <a:p>
            <a:pPr marL="285750" indent="-285750">
              <a:buFont typeface="Arial" panose="020B0604020202020204" pitchFamily="34" charset="0"/>
              <a:buChar char="•"/>
            </a:pPr>
            <a:endParaRPr lang="en-US" sz="2800" dirty="0">
              <a:cs typeface="Calibri"/>
            </a:endParaRPr>
          </a:p>
          <a:p>
            <a:pPr marL="285750" lvl="0" indent="-285750">
              <a:buFont typeface="Arial" panose="020B0604020202020204" pitchFamily="34" charset="0"/>
              <a:buChar char="•"/>
            </a:pPr>
            <a:r>
              <a:rPr lang="en-US" sz="2800" dirty="0"/>
              <a:t>Public Policy</a:t>
            </a:r>
            <a:endParaRPr lang="en-US" sz="2800" dirty="0">
              <a:cs typeface="Calibri"/>
            </a:endParaRP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endParaRPr lang="en-US" sz="1600" dirty="0">
              <a:solidFill>
                <a:schemeClr val="bg1"/>
              </a:solidFill>
              <a:latin typeface=""/>
            </a:endParaRPr>
          </a:p>
        </p:txBody>
      </p:sp>
      <p:sp>
        <p:nvSpPr>
          <p:cNvPr id="9" name="Rectangle 8"/>
          <p:cNvSpPr>
            <a:spLocks noGrp="1"/>
          </p:cNvSpPr>
          <p:nvPr/>
        </p:nvSpPr>
        <p:spPr>
          <a:xfrm rot="16200000">
            <a:off x="4019550" y="-3613150"/>
            <a:ext cx="533400" cy="8089900"/>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r>
              <a:rPr lang="en-US" b="1" cap="all" dirty="0">
                <a:latin typeface="Myriad Pro"/>
                <a:cs typeface="Myriad Pro"/>
              </a:rPr>
              <a:t>Action team share out</a:t>
            </a:r>
          </a:p>
        </p:txBody>
      </p:sp>
      <p:pic>
        <p:nvPicPr>
          <p:cNvPr id="8" name="Picture 7"/>
          <p:cNvPicPr>
            <a:picLocks noChangeAspect="1"/>
          </p:cNvPicPr>
          <p:nvPr/>
        </p:nvPicPr>
        <p:blipFill>
          <a:blip r:embed="rId2"/>
          <a:stretch>
            <a:fillRect/>
          </a:stretch>
        </p:blipFill>
        <p:spPr>
          <a:xfrm>
            <a:off x="7276452" y="6045200"/>
            <a:ext cx="1689748" cy="647700"/>
          </a:xfrm>
          <a:prstGeom prst="rect">
            <a:avLst/>
          </a:prstGeom>
        </p:spPr>
      </p:pic>
    </p:spTree>
    <p:extLst>
      <p:ext uri="{BB962C8B-B14F-4D97-AF65-F5344CB8AC3E}">
        <p14:creationId xmlns:p14="http://schemas.microsoft.com/office/powerpoint/2010/main" val="391008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140201"/>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TextBox 4"/>
          <p:cNvSpPr txBox="1"/>
          <p:nvPr/>
        </p:nvSpPr>
        <p:spPr>
          <a:xfrm>
            <a:off x="596900" y="1839976"/>
            <a:ext cx="7251700" cy="4401205"/>
          </a:xfrm>
          <a:prstGeom prst="rect">
            <a:avLst/>
          </a:prstGeom>
          <a:noFill/>
        </p:spPr>
        <p:txBody>
          <a:bodyPr wrap="square" rtlCol="0">
            <a:spAutoFit/>
          </a:bodyPr>
          <a:lstStyle/>
          <a:p>
            <a:pPr marL="342900" indent="-342900">
              <a:buFont typeface="Arial" panose="020B0604020202020204" pitchFamily="34" charset="0"/>
              <a:buChar char="•"/>
            </a:pPr>
            <a:r>
              <a:rPr lang="en-US" sz="2400" dirty="0"/>
              <a:t>Janel Highfill – Community College of Aurora </a:t>
            </a:r>
          </a:p>
          <a:p>
            <a:pPr marL="342900" indent="-342900">
              <a:buFont typeface="Arial" panose="020B0604020202020204" pitchFamily="34" charset="0"/>
              <a:buChar char="•"/>
            </a:pPr>
            <a:r>
              <a:rPr lang="en-US" sz="2400" dirty="0"/>
              <a:t>Michelle Ewing – Arapahoe County Early Childhood Council</a:t>
            </a:r>
          </a:p>
          <a:p>
            <a:pPr marL="342900" indent="-342900">
              <a:buFont typeface="Arial" panose="020B0604020202020204" pitchFamily="34" charset="0"/>
              <a:buChar char="•"/>
            </a:pPr>
            <a:r>
              <a:rPr lang="en-US" sz="2400" dirty="0"/>
              <a:t>Gloria Shapiro – Executives Partnering to Invest in Child Care</a:t>
            </a:r>
          </a:p>
          <a:p>
            <a:pPr marL="342900" indent="-342900">
              <a:buFont typeface="Arial" panose="020B0604020202020204" pitchFamily="34" charset="0"/>
              <a:buChar char="•"/>
            </a:pPr>
            <a:r>
              <a:rPr lang="en-US" sz="2400" dirty="0"/>
              <a:t>Victor Vialpando-Nunez – Community College of Aurora </a:t>
            </a:r>
          </a:p>
          <a:p>
            <a:pPr marL="342900" indent="-342900">
              <a:buFont typeface="Arial" panose="020B0604020202020204" pitchFamily="34" charset="0"/>
              <a:buChar char="•"/>
            </a:pPr>
            <a:r>
              <a:rPr lang="en-US" sz="2400" dirty="0"/>
              <a:t>Kate Ridings – </a:t>
            </a:r>
            <a:r>
              <a:rPr lang="en-US" sz="2400" dirty="0" err="1"/>
              <a:t>WorkLife</a:t>
            </a:r>
            <a:r>
              <a:rPr lang="en-US" sz="2400" dirty="0"/>
              <a:t> Partnership</a:t>
            </a:r>
          </a:p>
          <a:p>
            <a:pPr marL="342900" indent="-342900">
              <a:buFont typeface="Arial" panose="020B0604020202020204" pitchFamily="34" charset="0"/>
              <a:buChar char="•"/>
            </a:pPr>
            <a:r>
              <a:rPr lang="en-US" sz="2400" dirty="0"/>
              <a:t>Matt Cornett – Arapahoe Douglas Works!</a:t>
            </a:r>
          </a:p>
          <a:p>
            <a:pPr marL="342900" indent="-342900">
              <a:buFont typeface="Arial" panose="020B0604020202020204" pitchFamily="34" charset="0"/>
              <a:buChar char="•"/>
            </a:pPr>
            <a:r>
              <a:rPr lang="en-US" sz="2400" dirty="0"/>
              <a:t>Lisa Jansen Thompson – Early Childhood Partnership of Adams County</a:t>
            </a:r>
          </a:p>
          <a:p>
            <a:pPr>
              <a:buFont typeface="Arial"/>
              <a:buChar char="•"/>
            </a:pPr>
            <a:endParaRPr lang="en-US" sz="1600" dirty="0">
              <a:latin typeface="Myriad Pro" charset="0"/>
              <a:ea typeface="Myriad Pro" charset="0"/>
              <a:cs typeface="Myriad Pro" charset="0"/>
            </a:endParaRP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r>
              <a:rPr lang="en-US" sz="1600" dirty="0">
                <a:solidFill>
                  <a:schemeClr val="bg1"/>
                </a:solidFill>
                <a:latin typeface=""/>
              </a:rPr>
              <a:t>Team Members</a:t>
            </a:r>
          </a:p>
        </p:txBody>
      </p:sp>
      <p:sp>
        <p:nvSpPr>
          <p:cNvPr id="9" name="Rectangle 8"/>
          <p:cNvSpPr>
            <a:spLocks noGrp="1"/>
          </p:cNvSpPr>
          <p:nvPr/>
        </p:nvSpPr>
        <p:spPr>
          <a:xfrm rot="16200000">
            <a:off x="4019550" y="-3613150"/>
            <a:ext cx="533400" cy="8089900"/>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r>
              <a:rPr lang="en-US" b="1" cap="all" dirty="0">
                <a:latin typeface="Myriad Pro"/>
                <a:cs typeface="Myriad Pro"/>
              </a:rPr>
              <a:t>Child Care Economics Action Team</a:t>
            </a:r>
          </a:p>
        </p:txBody>
      </p:sp>
      <p:pic>
        <p:nvPicPr>
          <p:cNvPr id="8" name="Picture 7"/>
          <p:cNvPicPr>
            <a:picLocks noChangeAspect="1"/>
          </p:cNvPicPr>
          <p:nvPr/>
        </p:nvPicPr>
        <p:blipFill>
          <a:blip r:embed="rId3"/>
          <a:stretch>
            <a:fillRect/>
          </a:stretch>
        </p:blipFill>
        <p:spPr>
          <a:xfrm>
            <a:off x="7276452" y="6045200"/>
            <a:ext cx="1689748" cy="647700"/>
          </a:xfrm>
          <a:prstGeom prst="rect">
            <a:avLst/>
          </a:prstGeom>
        </p:spPr>
      </p:pic>
    </p:spTree>
    <p:extLst>
      <p:ext uri="{BB962C8B-B14F-4D97-AF65-F5344CB8AC3E}">
        <p14:creationId xmlns:p14="http://schemas.microsoft.com/office/powerpoint/2010/main" val="39728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140201"/>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r>
              <a:rPr lang="en-US" sz="1600" dirty="0">
                <a:solidFill>
                  <a:schemeClr val="bg1"/>
                </a:solidFill>
                <a:latin typeface=""/>
              </a:rPr>
              <a:t>Goals</a:t>
            </a:r>
          </a:p>
        </p:txBody>
      </p:sp>
      <p:sp>
        <p:nvSpPr>
          <p:cNvPr id="9" name="Rectangle 8"/>
          <p:cNvSpPr>
            <a:spLocks noGrp="1"/>
          </p:cNvSpPr>
          <p:nvPr/>
        </p:nvSpPr>
        <p:spPr>
          <a:xfrm rot="16200000">
            <a:off x="4019550" y="-3613150"/>
            <a:ext cx="533400" cy="8089900"/>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r>
              <a:rPr lang="en-US" b="1" cap="all" dirty="0">
                <a:latin typeface="Myriad Pro"/>
                <a:cs typeface="Myriad Pro"/>
              </a:rPr>
              <a:t>Child Care Economics Action Team</a:t>
            </a:r>
          </a:p>
        </p:txBody>
      </p:sp>
      <p:pic>
        <p:nvPicPr>
          <p:cNvPr id="8" name="Picture 7"/>
          <p:cNvPicPr>
            <a:picLocks noChangeAspect="1"/>
          </p:cNvPicPr>
          <p:nvPr/>
        </p:nvPicPr>
        <p:blipFill>
          <a:blip r:embed="rId3"/>
          <a:stretch>
            <a:fillRect/>
          </a:stretch>
        </p:blipFill>
        <p:spPr>
          <a:xfrm>
            <a:off x="7276452" y="6045200"/>
            <a:ext cx="1689748" cy="647700"/>
          </a:xfrm>
          <a:prstGeom prst="rect">
            <a:avLst/>
          </a:prstGeom>
        </p:spPr>
      </p:pic>
      <p:sp>
        <p:nvSpPr>
          <p:cNvPr id="10" name="TextBox 9"/>
          <p:cNvSpPr txBox="1"/>
          <p:nvPr/>
        </p:nvSpPr>
        <p:spPr>
          <a:xfrm>
            <a:off x="596900" y="1839976"/>
            <a:ext cx="7453406" cy="4124206"/>
          </a:xfrm>
          <a:prstGeom prst="rect">
            <a:avLst/>
          </a:prstGeom>
          <a:noFill/>
        </p:spPr>
        <p:txBody>
          <a:bodyPr wrap="square" rtlCol="0" anchor="t">
            <a:spAutoFit/>
          </a:bodyPr>
          <a:lstStyle/>
          <a:p>
            <a:pPr marL="285750" indent="-285750" defTabSz="914400">
              <a:buFont typeface="Arial" panose="020B0604020202020204" pitchFamily="34" charset="0"/>
              <a:buChar char="•"/>
              <a:defRPr/>
            </a:pPr>
            <a:r>
              <a:rPr lang="en-US" sz="2200" dirty="0"/>
              <a:t>Identify specific, actionable solutions to increase the affordability of quality care for parents </a:t>
            </a:r>
            <a:endParaRPr lang="en-US" sz="2200" dirty="0">
              <a:cs typeface="Calibri"/>
            </a:endParaRPr>
          </a:p>
          <a:p>
            <a:pPr marL="285750" lvl="0" indent="-285750" defTabSz="914400">
              <a:buFont typeface="Arial" panose="020B0604020202020204" pitchFamily="34" charset="0"/>
              <a:buChar char="•"/>
              <a:defRPr/>
            </a:pPr>
            <a:r>
              <a:rPr lang="en-US" sz="2200" dirty="0"/>
              <a:t>Ensure the financial viability of center, home-based and informal care providers</a:t>
            </a:r>
            <a:endParaRPr lang="en-US" sz="2200" dirty="0">
              <a:cs typeface="Calibri"/>
            </a:endParaRPr>
          </a:p>
          <a:p>
            <a:pPr marL="285750" indent="-285750" defTabSz="914400">
              <a:buFont typeface="Arial" panose="020B0604020202020204" pitchFamily="34" charset="0"/>
              <a:buChar char="•"/>
              <a:defRPr/>
            </a:pPr>
            <a:r>
              <a:rPr lang="en-US" sz="2200" dirty="0"/>
              <a:t>For providers: explore how to extend the benefits of tax breaks, expand access to public and private subsidies, new business models to create more sustainable child care businesses with high quality care and livable wages </a:t>
            </a:r>
            <a:endParaRPr lang="en-US" sz="2200" dirty="0">
              <a:cs typeface="Calibri"/>
            </a:endParaRPr>
          </a:p>
          <a:p>
            <a:pPr marL="285750" lvl="0" indent="-285750" defTabSz="914400">
              <a:buFont typeface="Arial" panose="020B0604020202020204" pitchFamily="34" charset="0"/>
              <a:buChar char="•"/>
              <a:defRPr/>
            </a:pPr>
            <a:r>
              <a:rPr lang="en-US" sz="2200" dirty="0"/>
              <a:t>For parents: explore expansion/prioritization of CCAP funds to address areas of most acute need, expand savings plan options, employer subsidie</a:t>
            </a:r>
            <a:r>
              <a:rPr lang="en-US" dirty="0"/>
              <a:t>s</a:t>
            </a:r>
            <a:br>
              <a:rPr lang="en-US" dirty="0">
                <a:latin typeface="Calibri"/>
                <a:ea typeface="Myriad Pro" charset="0"/>
                <a:cs typeface="Calibri"/>
              </a:rPr>
            </a:br>
            <a:endParaRPr lang="en-US" sz="2000" dirty="0">
              <a:latin typeface="Myriad Pro" charset="0"/>
              <a:ea typeface="Myriad Pro" charset="0"/>
              <a:cs typeface="Myriad Pro" charset="0"/>
            </a:endParaRPr>
          </a:p>
        </p:txBody>
      </p:sp>
    </p:spTree>
    <p:extLst>
      <p:ext uri="{BB962C8B-B14F-4D97-AF65-F5344CB8AC3E}">
        <p14:creationId xmlns:p14="http://schemas.microsoft.com/office/powerpoint/2010/main" val="52401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140201"/>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TextBox 4"/>
          <p:cNvSpPr txBox="1"/>
          <p:nvPr/>
        </p:nvSpPr>
        <p:spPr>
          <a:xfrm>
            <a:off x="596900" y="1839976"/>
            <a:ext cx="7251700" cy="1323439"/>
          </a:xfrm>
          <a:prstGeom prst="rect">
            <a:avLst/>
          </a:prstGeom>
          <a:noFill/>
        </p:spPr>
        <p:txBody>
          <a:bodyPr wrap="square" rtlCol="0">
            <a:spAutoFit/>
          </a:bodyPr>
          <a:lstStyle/>
          <a:p>
            <a:r>
              <a:rPr lang="en-US" sz="1600" b="1" i="1" dirty="0">
                <a:latin typeface="Myriad Pro" charset="0"/>
                <a:ea typeface="Myriad Pro" charset="0"/>
                <a:cs typeface="Myriad Pro" charset="0"/>
              </a:rPr>
              <a:t>Exploring creation of Shared Services Alliance in northwest Aurora/ northeast Denver</a:t>
            </a:r>
            <a:r>
              <a:rPr lang="en-US" sz="1600" dirty="0">
                <a:latin typeface="Myriad Pro" charset="0"/>
                <a:ea typeface="Myriad Pro" charset="0"/>
                <a:cs typeface="Myriad Pro" charset="0"/>
              </a:rPr>
              <a:t>:  community-based partnership/entity that centralizes key functions to save money, strengthen management capacity, improve early learning, ensure sustainable, high-quality programs</a:t>
            </a:r>
          </a:p>
          <a:p>
            <a:endParaRPr lang="en-US" sz="1600" dirty="0">
              <a:latin typeface="Myriad Pro" charset="0"/>
              <a:ea typeface="Myriad Pro" charset="0"/>
              <a:cs typeface="Myriad Pro" charset="0"/>
            </a:endParaRP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r>
              <a:rPr lang="en-US" sz="1600" dirty="0">
                <a:solidFill>
                  <a:schemeClr val="bg1"/>
                </a:solidFill>
                <a:latin typeface=""/>
              </a:rPr>
              <a:t>What We’re Up To</a:t>
            </a:r>
          </a:p>
        </p:txBody>
      </p:sp>
      <p:sp>
        <p:nvSpPr>
          <p:cNvPr id="9" name="Rectangle 8"/>
          <p:cNvSpPr>
            <a:spLocks noGrp="1"/>
          </p:cNvSpPr>
          <p:nvPr/>
        </p:nvSpPr>
        <p:spPr>
          <a:xfrm rot="16200000">
            <a:off x="4019550" y="-3613150"/>
            <a:ext cx="533400" cy="8089900"/>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r>
              <a:rPr lang="en-US" b="1" cap="all" dirty="0">
                <a:latin typeface="Myriad Pro"/>
                <a:cs typeface="Myriad Pro"/>
              </a:rPr>
              <a:t>Child Care Economics Action Team</a:t>
            </a:r>
          </a:p>
        </p:txBody>
      </p:sp>
      <p:pic>
        <p:nvPicPr>
          <p:cNvPr id="8" name="Picture 7"/>
          <p:cNvPicPr>
            <a:picLocks noChangeAspect="1"/>
          </p:cNvPicPr>
          <p:nvPr/>
        </p:nvPicPr>
        <p:blipFill>
          <a:blip r:embed="rId2"/>
          <a:stretch>
            <a:fillRect/>
          </a:stretch>
        </p:blipFill>
        <p:spPr>
          <a:xfrm>
            <a:off x="7276452" y="6045200"/>
            <a:ext cx="1689748" cy="647700"/>
          </a:xfrm>
          <a:prstGeom prst="rect">
            <a:avLst/>
          </a:prstGeom>
        </p:spPr>
      </p:pic>
      <p:sp>
        <p:nvSpPr>
          <p:cNvPr id="10" name="TextBox 9"/>
          <p:cNvSpPr txBox="1"/>
          <p:nvPr/>
        </p:nvSpPr>
        <p:spPr>
          <a:xfrm>
            <a:off x="596900" y="4227576"/>
            <a:ext cx="7251700" cy="2062103"/>
          </a:xfrm>
          <a:prstGeom prst="rect">
            <a:avLst/>
          </a:prstGeom>
          <a:noFill/>
        </p:spPr>
        <p:txBody>
          <a:bodyPr wrap="square" rtlCol="0" anchor="t">
            <a:spAutoFit/>
          </a:bodyPr>
          <a:lstStyle/>
          <a:p>
            <a:pPr marL="285750" indent="-285750">
              <a:buFont typeface="Arial" panose="020B0604020202020204" pitchFamily="34" charset="0"/>
              <a:buChar char="•"/>
            </a:pPr>
            <a:r>
              <a:rPr lang="en-US" sz="1600" dirty="0">
                <a:latin typeface="Myriad Pro" charset="0"/>
                <a:ea typeface="Myriad Pro" charset="0"/>
                <a:cs typeface="Myriad Pro" charset="0"/>
              </a:rPr>
              <a:t>Build on existing successful models across the U.S.</a:t>
            </a:r>
          </a:p>
          <a:p>
            <a:pPr marL="285750" indent="-285750">
              <a:buFont typeface="Arial" panose="020B0604020202020204" pitchFamily="34" charset="0"/>
              <a:buChar char="•"/>
            </a:pPr>
            <a:r>
              <a:rPr lang="en-US" sz="1600" dirty="0">
                <a:latin typeface="Myriad Pro" charset="0"/>
                <a:ea typeface="Myriad Pro" charset="0"/>
                <a:cs typeface="Myriad Pro" charset="0"/>
              </a:rPr>
              <a:t>Enable providers/directors to focus time/energy on ECE expertise rather than administrative tasks</a:t>
            </a:r>
          </a:p>
          <a:p>
            <a:pPr marL="285750" indent="-285750">
              <a:buFont typeface="Arial" panose="020B0604020202020204" pitchFamily="34" charset="0"/>
              <a:buChar char="•"/>
            </a:pPr>
            <a:r>
              <a:rPr lang="en-US" sz="1600" dirty="0">
                <a:latin typeface="Myriad Pro" charset="0"/>
                <a:ea typeface="Myriad Pro" charset="0"/>
                <a:cs typeface="Myriad Pro" charset="0"/>
              </a:rPr>
              <a:t>Support child care business stability and expansion through marketing, enrollment, licensing, accounting/fiscal reporting services</a:t>
            </a:r>
          </a:p>
          <a:p>
            <a:pPr marL="285750" indent="-285750">
              <a:buFont typeface="Arial" panose="020B0604020202020204" pitchFamily="34" charset="0"/>
              <a:buChar char="•"/>
            </a:pPr>
            <a:r>
              <a:rPr lang="en-US" sz="1600" dirty="0">
                <a:latin typeface="Myriad Pro" charset="0"/>
                <a:ea typeface="Myriad Pro" charset="0"/>
                <a:cs typeface="Myriad Pro" charset="0"/>
              </a:rPr>
              <a:t>Increase revenue potential through reduced administrative burden, leveraging of additional funding sources and cost offsets, business expansion</a:t>
            </a:r>
          </a:p>
        </p:txBody>
      </p:sp>
      <p:sp>
        <p:nvSpPr>
          <p:cNvPr id="11" name="Rectangle 10"/>
          <p:cNvSpPr/>
          <p:nvPr/>
        </p:nvSpPr>
        <p:spPr>
          <a:xfrm>
            <a:off x="0" y="33274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r>
              <a:rPr lang="en-US" sz="1600" dirty="0">
                <a:solidFill>
                  <a:schemeClr val="bg1"/>
                </a:solidFill>
                <a:latin typeface=""/>
              </a:rPr>
              <a:t>Why This?</a:t>
            </a:r>
          </a:p>
        </p:txBody>
      </p:sp>
    </p:spTree>
    <p:extLst>
      <p:ext uri="{BB962C8B-B14F-4D97-AF65-F5344CB8AC3E}">
        <p14:creationId xmlns:p14="http://schemas.microsoft.com/office/powerpoint/2010/main" val="101192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140201"/>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r>
              <a:rPr lang="en-US" sz="1600" dirty="0">
                <a:solidFill>
                  <a:schemeClr val="bg1"/>
                </a:solidFill>
                <a:latin typeface=""/>
              </a:rPr>
              <a:t>Key Components</a:t>
            </a:r>
          </a:p>
        </p:txBody>
      </p:sp>
      <p:sp>
        <p:nvSpPr>
          <p:cNvPr id="9" name="Rectangle 8"/>
          <p:cNvSpPr>
            <a:spLocks noGrp="1"/>
          </p:cNvSpPr>
          <p:nvPr/>
        </p:nvSpPr>
        <p:spPr>
          <a:xfrm rot="16200000">
            <a:off x="4019550" y="-3613150"/>
            <a:ext cx="533400" cy="8089900"/>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r>
              <a:rPr lang="en-US" b="1" cap="all" dirty="0">
                <a:latin typeface="Myriad Pro"/>
                <a:cs typeface="Myriad Pro"/>
              </a:rPr>
              <a:t>Child Care Economics Action Team</a:t>
            </a:r>
          </a:p>
        </p:txBody>
      </p:sp>
      <p:pic>
        <p:nvPicPr>
          <p:cNvPr id="8" name="Picture 7"/>
          <p:cNvPicPr>
            <a:picLocks noChangeAspect="1"/>
          </p:cNvPicPr>
          <p:nvPr/>
        </p:nvPicPr>
        <p:blipFill>
          <a:blip r:embed="rId3"/>
          <a:stretch>
            <a:fillRect/>
          </a:stretch>
        </p:blipFill>
        <p:spPr>
          <a:xfrm>
            <a:off x="7276452" y="6045200"/>
            <a:ext cx="1689748" cy="647700"/>
          </a:xfrm>
          <a:prstGeom prst="rect">
            <a:avLst/>
          </a:prstGeom>
        </p:spPr>
      </p:pic>
      <p:sp>
        <p:nvSpPr>
          <p:cNvPr id="10" name="TextBox 9"/>
          <p:cNvSpPr txBox="1"/>
          <p:nvPr/>
        </p:nvSpPr>
        <p:spPr>
          <a:xfrm>
            <a:off x="596900" y="1839976"/>
            <a:ext cx="8547100" cy="3539430"/>
          </a:xfrm>
          <a:prstGeom prst="rect">
            <a:avLst/>
          </a:prstGeom>
          <a:noFill/>
        </p:spPr>
        <p:txBody>
          <a:bodyPr wrap="square" rtlCol="0">
            <a:spAutoFit/>
          </a:bodyPr>
          <a:lstStyle/>
          <a:p>
            <a:pPr>
              <a:buFont typeface="Arial"/>
              <a:buChar char="•"/>
            </a:pPr>
            <a:r>
              <a:rPr lang="en-US" sz="2000" dirty="0">
                <a:latin typeface="Myriad Pro" charset="0"/>
                <a:ea typeface="Myriad Pro" charset="0"/>
                <a:cs typeface="Myriad Pro" charset="0"/>
              </a:rPr>
              <a:t> </a:t>
            </a:r>
            <a:r>
              <a:rPr lang="en-US" sz="2000" b="1" dirty="0">
                <a:latin typeface="Myriad Pro" charset="0"/>
                <a:ea typeface="Myriad Pro" charset="0"/>
                <a:cs typeface="Myriad Pro" charset="0"/>
              </a:rPr>
              <a:t>Business structure</a:t>
            </a:r>
            <a:r>
              <a:rPr lang="en-US" sz="2000" dirty="0">
                <a:latin typeface="Myriad Pro" charset="0"/>
                <a:ea typeface="Myriad Pro" charset="0"/>
                <a:cs typeface="Myriad Pro" charset="0"/>
              </a:rPr>
              <a:t>:  501(c)3; possibly member-owned co-op</a:t>
            </a:r>
            <a:br>
              <a:rPr lang="en-US" sz="2000" dirty="0">
                <a:latin typeface="Myriad Pro" charset="0"/>
                <a:ea typeface="Myriad Pro" charset="0"/>
                <a:cs typeface="Myriad Pro" charset="0"/>
              </a:rPr>
            </a:br>
            <a:endParaRPr lang="en-US" sz="2000" dirty="0">
              <a:latin typeface="Myriad Pro" charset="0"/>
              <a:ea typeface="Myriad Pro" charset="0"/>
              <a:cs typeface="Myriad Pro" charset="0"/>
            </a:endParaRPr>
          </a:p>
          <a:p>
            <a:pPr>
              <a:buFont typeface="Arial"/>
              <a:buChar char="•"/>
            </a:pPr>
            <a:r>
              <a:rPr lang="en-US" sz="2000" dirty="0">
                <a:latin typeface="Myriad Pro" charset="0"/>
                <a:ea typeface="Myriad Pro" charset="0"/>
                <a:cs typeface="Myriad Pro" charset="0"/>
              </a:rPr>
              <a:t> </a:t>
            </a:r>
            <a:r>
              <a:rPr lang="en-US" sz="2000" b="1" dirty="0">
                <a:latin typeface="Myriad Pro" charset="0"/>
                <a:ea typeface="Myriad Pro" charset="0"/>
                <a:cs typeface="Myriad Pro" charset="0"/>
              </a:rPr>
              <a:t>Core services</a:t>
            </a:r>
            <a:r>
              <a:rPr lang="en-US" sz="2400" b="1" dirty="0">
                <a:latin typeface="Myriad Pro" charset="0"/>
                <a:ea typeface="Myriad Pro" charset="0"/>
                <a:cs typeface="Myriad Pro" charset="0"/>
              </a:rPr>
              <a:t>: </a:t>
            </a:r>
            <a:r>
              <a:rPr lang="en-US" sz="2000" dirty="0">
                <a:latin typeface="Myriad Pro" charset="0"/>
                <a:ea typeface="Myriad Pro" charset="0"/>
                <a:cs typeface="Myriad Pro" charset="0"/>
              </a:rPr>
              <a:t>accounting, HR, central recruiting, group insurance, marketing, gov’t program administration, grant writing/management, tax credit administration, employer slot subscriptions, bulk purchasing</a:t>
            </a:r>
          </a:p>
          <a:p>
            <a:pPr>
              <a:buFont typeface="Arial"/>
              <a:buChar char="•"/>
            </a:pPr>
            <a:endParaRPr lang="en-US" sz="2000" dirty="0">
              <a:latin typeface="Myriad Pro" charset="0"/>
              <a:ea typeface="Myriad Pro" charset="0"/>
              <a:cs typeface="Myriad Pro" charset="0"/>
            </a:endParaRPr>
          </a:p>
          <a:p>
            <a:pPr>
              <a:buFont typeface="Arial"/>
              <a:buChar char="•"/>
            </a:pPr>
            <a:r>
              <a:rPr lang="en-US" sz="2000" dirty="0">
                <a:latin typeface="Myriad Pro" charset="0"/>
                <a:ea typeface="Myriad Pro" charset="0"/>
                <a:cs typeface="Myriad Pro" charset="0"/>
              </a:rPr>
              <a:t> </a:t>
            </a:r>
            <a:r>
              <a:rPr lang="en-US" sz="2000" b="1" dirty="0">
                <a:latin typeface="Myriad Pro" charset="0"/>
                <a:ea typeface="Myriad Pro" charset="0"/>
                <a:cs typeface="Myriad Pro" charset="0"/>
              </a:rPr>
              <a:t>Revenue streams</a:t>
            </a:r>
            <a:r>
              <a:rPr lang="en-US" sz="2000" dirty="0">
                <a:latin typeface="Myriad Pro" charset="0"/>
                <a:ea typeface="Myriad Pro" charset="0"/>
                <a:cs typeface="Myriad Pro" charset="0"/>
              </a:rPr>
              <a:t>:  member fees or fee for service, employer payments, parent fees, CCCAP, CACFP, private and government grants</a:t>
            </a:r>
          </a:p>
          <a:p>
            <a:pPr>
              <a:buFont typeface="Arial"/>
              <a:buChar char="•"/>
            </a:pPr>
            <a:endParaRPr lang="en-US" sz="2000" dirty="0">
              <a:latin typeface="Myriad Pro" charset="0"/>
              <a:ea typeface="Myriad Pro" charset="0"/>
              <a:cs typeface="Myriad Pro" charset="0"/>
            </a:endParaRPr>
          </a:p>
          <a:p>
            <a:pPr>
              <a:buFont typeface="Arial"/>
              <a:buChar char="•"/>
            </a:pPr>
            <a:r>
              <a:rPr lang="en-US" sz="2000" dirty="0">
                <a:latin typeface="Myriad Pro" charset="0"/>
                <a:ea typeface="Myriad Pro" charset="0"/>
                <a:cs typeface="Myriad Pro" charset="0"/>
              </a:rPr>
              <a:t> </a:t>
            </a:r>
            <a:r>
              <a:rPr lang="en-US" sz="2000" b="1" dirty="0">
                <a:latin typeface="Myriad Pro" charset="0"/>
                <a:ea typeface="Myriad Pro" charset="0"/>
                <a:cs typeface="Myriad Pro" charset="0"/>
              </a:rPr>
              <a:t>Target providers</a:t>
            </a:r>
            <a:r>
              <a:rPr lang="en-US" sz="2000" dirty="0">
                <a:latin typeface="Myriad Pro" charset="0"/>
                <a:ea typeface="Myriad Pro" charset="0"/>
                <a:cs typeface="Myriad Pro" charset="0"/>
              </a:rPr>
              <a:t>:  private/family-owned centers, licensed family home providers, unlicensed informal providers</a:t>
            </a:r>
          </a:p>
        </p:txBody>
      </p:sp>
    </p:spTree>
    <p:extLst>
      <p:ext uri="{BB962C8B-B14F-4D97-AF65-F5344CB8AC3E}">
        <p14:creationId xmlns:p14="http://schemas.microsoft.com/office/powerpoint/2010/main" val="111604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140201"/>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TextBox 4"/>
          <p:cNvSpPr txBox="1"/>
          <p:nvPr/>
        </p:nvSpPr>
        <p:spPr>
          <a:xfrm>
            <a:off x="552450" y="2109857"/>
            <a:ext cx="8039100" cy="2862322"/>
          </a:xfrm>
          <a:prstGeom prst="rect">
            <a:avLst/>
          </a:prstGeom>
          <a:noFill/>
        </p:spPr>
        <p:txBody>
          <a:bodyPr wrap="square" rtlCol="0">
            <a:spAutoFit/>
          </a:bodyPr>
          <a:lstStyle/>
          <a:p>
            <a:r>
              <a:rPr lang="en-US" dirty="0">
                <a:latin typeface="Myriad Pro" charset="0"/>
                <a:ea typeface="Myriad Pro" charset="0"/>
                <a:cs typeface="Myriad Pro" charset="0"/>
              </a:rPr>
              <a:t>Increase available child care slots, including evening, weekend, drop-in, emergency care</a:t>
            </a:r>
          </a:p>
          <a:p>
            <a:r>
              <a:rPr lang="en-US" dirty="0">
                <a:latin typeface="Myriad Pro" charset="0"/>
                <a:ea typeface="Myriad Pro" charset="0"/>
                <a:cs typeface="Myriad Pro" charset="0"/>
              </a:rPr>
              <a:t> </a:t>
            </a:r>
          </a:p>
          <a:p>
            <a:r>
              <a:rPr lang="en-US" dirty="0">
                <a:latin typeface="Myriad Pro" charset="0"/>
                <a:ea typeface="Myriad Pro" charset="0"/>
                <a:cs typeface="Myriad Pro" charset="0"/>
              </a:rPr>
              <a:t>Ensure high quality care through training, networking, infrastructure resources</a:t>
            </a:r>
          </a:p>
          <a:p>
            <a:endParaRPr lang="en-US" dirty="0">
              <a:latin typeface="Myriad Pro" charset="0"/>
              <a:ea typeface="Myriad Pro" charset="0"/>
              <a:cs typeface="Myriad Pro" charset="0"/>
            </a:endParaRPr>
          </a:p>
          <a:p>
            <a:r>
              <a:rPr lang="en-US" dirty="0">
                <a:latin typeface="Myriad Pro" charset="0"/>
                <a:ea typeface="Myriad Pro" charset="0"/>
                <a:cs typeface="Myriad Pro" charset="0"/>
              </a:rPr>
              <a:t>Increase revenue flow to providers</a:t>
            </a:r>
          </a:p>
          <a:p>
            <a:endParaRPr lang="en-US" dirty="0">
              <a:latin typeface="Myriad Pro" charset="0"/>
              <a:ea typeface="Myriad Pro" charset="0"/>
              <a:cs typeface="Myriad Pro" charset="0"/>
            </a:endParaRPr>
          </a:p>
          <a:p>
            <a:r>
              <a:rPr lang="en-US" dirty="0">
                <a:latin typeface="Myriad Pro" charset="0"/>
                <a:ea typeface="Myriad Pro" charset="0"/>
                <a:cs typeface="Myriad Pro" charset="0"/>
              </a:rPr>
              <a:t>Increase employer investment and engagement with broader array of providers</a:t>
            </a: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r>
              <a:rPr lang="en-US" sz="1600" dirty="0">
                <a:solidFill>
                  <a:schemeClr val="bg1"/>
                </a:solidFill>
                <a:latin typeface=""/>
              </a:rPr>
              <a:t>Community Impact</a:t>
            </a:r>
          </a:p>
        </p:txBody>
      </p:sp>
      <p:sp>
        <p:nvSpPr>
          <p:cNvPr id="9" name="Rectangle 8"/>
          <p:cNvSpPr>
            <a:spLocks noGrp="1"/>
          </p:cNvSpPr>
          <p:nvPr/>
        </p:nvSpPr>
        <p:spPr>
          <a:xfrm rot="16200000">
            <a:off x="4019550" y="-3613150"/>
            <a:ext cx="533400" cy="8089900"/>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r>
              <a:rPr lang="en-US" b="1" cap="all" dirty="0">
                <a:latin typeface="Myriad Pro"/>
                <a:cs typeface="Myriad Pro"/>
              </a:rPr>
              <a:t>Child Care Economics Action Team</a:t>
            </a:r>
          </a:p>
        </p:txBody>
      </p:sp>
      <p:pic>
        <p:nvPicPr>
          <p:cNvPr id="8" name="Picture 7"/>
          <p:cNvPicPr>
            <a:picLocks noChangeAspect="1"/>
          </p:cNvPicPr>
          <p:nvPr/>
        </p:nvPicPr>
        <p:blipFill>
          <a:blip r:embed="rId2"/>
          <a:stretch>
            <a:fillRect/>
          </a:stretch>
        </p:blipFill>
        <p:spPr>
          <a:xfrm>
            <a:off x="7276452" y="6045200"/>
            <a:ext cx="1689748" cy="647700"/>
          </a:xfrm>
          <a:prstGeom prst="rect">
            <a:avLst/>
          </a:prstGeom>
        </p:spPr>
      </p:pic>
    </p:spTree>
    <p:extLst>
      <p:ext uri="{BB962C8B-B14F-4D97-AF65-F5344CB8AC3E}">
        <p14:creationId xmlns:p14="http://schemas.microsoft.com/office/powerpoint/2010/main" val="39020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158130"/>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TextBox 4"/>
          <p:cNvSpPr txBox="1"/>
          <p:nvPr/>
        </p:nvSpPr>
        <p:spPr>
          <a:xfrm>
            <a:off x="596900" y="1839976"/>
            <a:ext cx="7426512" cy="3477875"/>
          </a:xfrm>
          <a:prstGeom prst="rect">
            <a:avLst/>
          </a:prstGeom>
          <a:noFill/>
        </p:spPr>
        <p:txBody>
          <a:bodyPr wrap="square" rtlCol="0">
            <a:spAutoFit/>
          </a:bodyPr>
          <a:lstStyle/>
          <a:p>
            <a:endParaRPr lang="en-US" sz="2000" dirty="0">
              <a:latin typeface="Myriad Pro" charset="0"/>
              <a:ea typeface="Myriad Pro" charset="0"/>
              <a:cs typeface="Myriad Pro" charset="0"/>
            </a:endParaRPr>
          </a:p>
          <a:p>
            <a:pPr>
              <a:buFont typeface="Arial"/>
              <a:buChar char="•"/>
            </a:pPr>
            <a:r>
              <a:rPr lang="en-US" sz="2000" dirty="0">
                <a:latin typeface="Myriad Pro" charset="0"/>
                <a:ea typeface="Myriad Pro" charset="0"/>
                <a:cs typeface="Myriad Pro" charset="0"/>
              </a:rPr>
              <a:t> Flesh out business plan and develop financial model with scenarios to determine min/max scale, fee structure, etc.</a:t>
            </a:r>
          </a:p>
          <a:p>
            <a:pPr>
              <a:buFont typeface="Arial"/>
              <a:buChar char="•"/>
            </a:pPr>
            <a:endParaRPr lang="en-US" sz="2000" dirty="0">
              <a:latin typeface="Myriad Pro" charset="0"/>
              <a:ea typeface="Myriad Pro" charset="0"/>
              <a:cs typeface="Myriad Pro" charset="0"/>
            </a:endParaRPr>
          </a:p>
          <a:p>
            <a:pPr>
              <a:buFont typeface="Arial"/>
              <a:buChar char="•"/>
            </a:pPr>
            <a:r>
              <a:rPr lang="en-US" sz="2000" dirty="0">
                <a:latin typeface="Myriad Pro" charset="0"/>
                <a:ea typeface="Myriad Pro" charset="0"/>
                <a:cs typeface="Myriad Pro" charset="0"/>
              </a:rPr>
              <a:t> Conduct provider outreach to:</a:t>
            </a:r>
          </a:p>
          <a:p>
            <a:pPr>
              <a:buFont typeface="Arial"/>
              <a:buChar char="•"/>
            </a:pPr>
            <a:endParaRPr lang="en-US" sz="2000" dirty="0">
              <a:latin typeface="Myriad Pro" charset="0"/>
              <a:ea typeface="Myriad Pro" charset="0"/>
              <a:cs typeface="Myriad Pro" charset="0"/>
            </a:endParaRPr>
          </a:p>
          <a:p>
            <a:pPr marL="800100" lvl="1" indent="-342900">
              <a:buFont typeface="Courier New" panose="02070309020205020404" pitchFamily="49" charset="0"/>
              <a:buChar char="o"/>
            </a:pPr>
            <a:r>
              <a:rPr lang="en-US" sz="2000" dirty="0">
                <a:latin typeface="Myriad Pro" charset="0"/>
                <a:ea typeface="Myriad Pro" charset="0"/>
                <a:cs typeface="Myriad Pro" charset="0"/>
              </a:rPr>
              <a:t>Test interest in and viability of shared service alliance, </a:t>
            </a:r>
          </a:p>
          <a:p>
            <a:pPr marL="800100" lvl="1" indent="-342900">
              <a:buFont typeface="Courier New" panose="02070309020205020404" pitchFamily="49" charset="0"/>
              <a:buChar char="o"/>
            </a:pPr>
            <a:r>
              <a:rPr lang="en-US" sz="2000" dirty="0">
                <a:latin typeface="Myriad Pro" charset="0"/>
                <a:ea typeface="Myriad Pro" charset="0"/>
                <a:cs typeface="Myriad Pro" charset="0"/>
              </a:rPr>
              <a:t>Get input on fee structure</a:t>
            </a:r>
          </a:p>
          <a:p>
            <a:pPr marL="800100" lvl="1" indent="-342900">
              <a:buFont typeface="Courier New" panose="02070309020205020404" pitchFamily="49" charset="0"/>
              <a:buChar char="o"/>
            </a:pPr>
            <a:r>
              <a:rPr lang="en-US" sz="2000" dirty="0">
                <a:latin typeface="Myriad Pro" charset="0"/>
                <a:ea typeface="Myriad Pro" charset="0"/>
                <a:cs typeface="Myriad Pro" charset="0"/>
              </a:rPr>
              <a:t>Prioritize services for core offerings, phased start-up</a:t>
            </a:r>
          </a:p>
          <a:p>
            <a:pPr>
              <a:buFont typeface="Arial"/>
              <a:buChar char="•"/>
            </a:pPr>
            <a:endParaRPr lang="en-US" sz="2000" dirty="0">
              <a:latin typeface="Myriad Pro" charset="0"/>
              <a:ea typeface="Myriad Pro" charset="0"/>
              <a:cs typeface="Myriad Pro" charset="0"/>
            </a:endParaRPr>
          </a:p>
          <a:p>
            <a:endParaRPr lang="en-US" sz="2000" dirty="0">
              <a:latin typeface="Myriad Pro" charset="0"/>
              <a:ea typeface="Myriad Pro" charset="0"/>
              <a:cs typeface="Myriad Pro" charset="0"/>
            </a:endParaRP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r>
              <a:rPr lang="en-US" sz="1600" dirty="0">
                <a:solidFill>
                  <a:schemeClr val="bg1"/>
                </a:solidFill>
                <a:latin typeface=""/>
              </a:rPr>
              <a:t>Next Steps</a:t>
            </a:r>
          </a:p>
        </p:txBody>
      </p:sp>
      <p:sp>
        <p:nvSpPr>
          <p:cNvPr id="9" name="Rectangle 8"/>
          <p:cNvSpPr>
            <a:spLocks noGrp="1"/>
          </p:cNvSpPr>
          <p:nvPr/>
        </p:nvSpPr>
        <p:spPr>
          <a:xfrm rot="16200000">
            <a:off x="4019550" y="-3613150"/>
            <a:ext cx="533400" cy="8089900"/>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r>
              <a:rPr lang="en-US" b="1" cap="all" dirty="0">
                <a:latin typeface="Myriad Pro"/>
                <a:cs typeface="Myriad Pro"/>
              </a:rPr>
              <a:t>Child Care Economics Action Team</a:t>
            </a:r>
          </a:p>
        </p:txBody>
      </p:sp>
      <p:pic>
        <p:nvPicPr>
          <p:cNvPr id="8" name="Picture 7"/>
          <p:cNvPicPr>
            <a:picLocks noChangeAspect="1"/>
          </p:cNvPicPr>
          <p:nvPr/>
        </p:nvPicPr>
        <p:blipFill>
          <a:blip r:embed="rId2"/>
          <a:stretch>
            <a:fillRect/>
          </a:stretch>
        </p:blipFill>
        <p:spPr>
          <a:xfrm>
            <a:off x="7276452" y="6045200"/>
            <a:ext cx="1689748" cy="647700"/>
          </a:xfrm>
          <a:prstGeom prst="rect">
            <a:avLst/>
          </a:prstGeom>
        </p:spPr>
      </p:pic>
    </p:spTree>
    <p:extLst>
      <p:ext uri="{BB962C8B-B14F-4D97-AF65-F5344CB8AC3E}">
        <p14:creationId xmlns:p14="http://schemas.microsoft.com/office/powerpoint/2010/main" val="44648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4445000"/>
            <a:ext cx="9144000" cy="2413000"/>
            <a:chOff x="0" y="4445000"/>
            <a:chExt cx="9144000" cy="2413000"/>
          </a:xfrm>
        </p:grpSpPr>
        <p:sp>
          <p:nvSpPr>
            <p:cNvPr id="4" name="Rectangle 3"/>
            <p:cNvSpPr/>
            <p:nvPr/>
          </p:nvSpPr>
          <p:spPr>
            <a:xfrm>
              <a:off x="0" y="4445000"/>
              <a:ext cx="9144000" cy="24130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p:cNvSpPr/>
            <p:nvPr/>
          </p:nvSpPr>
          <p:spPr>
            <a:xfrm>
              <a:off x="0" y="4445000"/>
              <a:ext cx="9144000" cy="647700"/>
            </a:xfrm>
            <a:prstGeom prst="rect">
              <a:avLst/>
            </a:prstGeom>
            <a:solidFill>
              <a:srgbClr val="9A12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66EAA"/>
                </a:solidFill>
              </a:endParaRPr>
            </a:p>
          </p:txBody>
        </p:sp>
      </p:grpSp>
      <p:sp>
        <p:nvSpPr>
          <p:cNvPr id="10" name="TextBox 9"/>
          <p:cNvSpPr txBox="1"/>
          <p:nvPr/>
        </p:nvSpPr>
        <p:spPr>
          <a:xfrm>
            <a:off x="215900" y="4572000"/>
            <a:ext cx="8547100" cy="400110"/>
          </a:xfrm>
          <a:prstGeom prst="rect">
            <a:avLst/>
          </a:prstGeom>
          <a:noFill/>
        </p:spPr>
        <p:txBody>
          <a:bodyPr wrap="square" rtlCol="0">
            <a:spAutoFit/>
          </a:bodyPr>
          <a:lstStyle/>
          <a:p>
            <a:r>
              <a:rPr lang="en-US" sz="2000" b="1" cap="all" dirty="0">
                <a:solidFill>
                  <a:schemeClr val="bg1"/>
                </a:solidFill>
                <a:latin typeface="Myriad Pro"/>
                <a:cs typeface="Myriad Pro"/>
              </a:rPr>
              <a:t>Questions</a:t>
            </a:r>
          </a:p>
        </p:txBody>
      </p:sp>
      <p:pic>
        <p:nvPicPr>
          <p:cNvPr id="8" name="Picture 7"/>
          <p:cNvPicPr>
            <a:picLocks noChangeAspect="1"/>
          </p:cNvPicPr>
          <p:nvPr/>
        </p:nvPicPr>
        <p:blipFill>
          <a:blip r:embed="rId2"/>
          <a:stretch>
            <a:fillRect/>
          </a:stretch>
        </p:blipFill>
        <p:spPr>
          <a:xfrm>
            <a:off x="6997864" y="5933546"/>
            <a:ext cx="1981036" cy="759354"/>
          </a:xfrm>
          <a:prstGeom prst="rect">
            <a:avLst/>
          </a:prstGeom>
        </p:spPr>
      </p:pic>
    </p:spTree>
    <p:extLst>
      <p:ext uri="{BB962C8B-B14F-4D97-AF65-F5344CB8AC3E}">
        <p14:creationId xmlns:p14="http://schemas.microsoft.com/office/powerpoint/2010/main" val="10522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57139"/>
            <a:ext cx="6858000" cy="2543722"/>
          </a:xfrm>
        </p:spPr>
        <p:txBody>
          <a:bodyPr>
            <a:normAutofit fontScale="90000"/>
          </a:bodyPr>
          <a:lstStyle/>
          <a:p>
            <a:r>
              <a:rPr lang="en-US" sz="6000" dirty="0">
                <a:latin typeface="Myriad Pro"/>
              </a:rPr>
              <a:t> Evaluation of the SWFI Learning Community</a:t>
            </a:r>
            <a:br>
              <a:rPr lang="en-US" dirty="0">
                <a:latin typeface="Myriad Pro"/>
              </a:rPr>
            </a:br>
            <a:endParaRPr lang="en-US" dirty="0"/>
          </a:p>
        </p:txBody>
      </p:sp>
      <p:sp>
        <p:nvSpPr>
          <p:cNvPr id="5" name="Rectangle 4"/>
          <p:cNvSpPr/>
          <p:nvPr/>
        </p:nvSpPr>
        <p:spPr>
          <a:xfrm>
            <a:off x="0" y="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29" y="6085390"/>
            <a:ext cx="1498722" cy="456476"/>
          </a:xfrm>
          <a:prstGeom prst="rect">
            <a:avLst/>
          </a:prstGeom>
        </p:spPr>
      </p:pic>
    </p:spTree>
    <p:extLst>
      <p:ext uri="{BB962C8B-B14F-4D97-AF65-F5344CB8AC3E}">
        <p14:creationId xmlns:p14="http://schemas.microsoft.com/office/powerpoint/2010/main" val="3419861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146364" y="2627403"/>
            <a:ext cx="9436727" cy="2658094"/>
          </a:xfrm>
        </p:spPr>
        <p:txBody>
          <a:bodyPr>
            <a:noAutofit/>
          </a:bodyPr>
          <a:lstStyle/>
          <a:p>
            <a:pPr marL="813816" indent="-257175">
              <a:spcBef>
                <a:spcPts val="0"/>
              </a:spcBef>
              <a:buFont typeface="Arial" panose="020B0604020202020204" pitchFamily="34" charset="0"/>
              <a:buChar char="•"/>
            </a:pPr>
            <a:r>
              <a:rPr lang="en-US" sz="2600" dirty="0">
                <a:solidFill>
                  <a:schemeClr val="tx1"/>
                </a:solidFill>
                <a:cs typeface="Arial" panose="020B0604020202020204" pitchFamily="34" charset="0"/>
              </a:rPr>
              <a:t>Random selection of Learning Community participants</a:t>
            </a:r>
          </a:p>
          <a:p>
            <a:pPr marL="813816" indent="-257175">
              <a:spcBef>
                <a:spcPts val="0"/>
              </a:spcBef>
              <a:buFont typeface="Arial" panose="020B0604020202020204" pitchFamily="34" charset="0"/>
              <a:buChar char="•"/>
            </a:pPr>
            <a:r>
              <a:rPr lang="en-US" sz="2600" dirty="0">
                <a:solidFill>
                  <a:schemeClr val="tx1"/>
                </a:solidFill>
                <a:cs typeface="Arial" panose="020B0604020202020204" pitchFamily="34" charset="0"/>
              </a:rPr>
              <a:t>Initial interviews conducted in fall 2017, previously shared</a:t>
            </a:r>
          </a:p>
          <a:p>
            <a:pPr marL="813816" indent="-257175">
              <a:spcBef>
                <a:spcPts val="0"/>
              </a:spcBef>
              <a:buFont typeface="Arial" panose="020B0604020202020204" pitchFamily="34" charset="0"/>
              <a:buChar char="•"/>
            </a:pPr>
            <a:r>
              <a:rPr lang="en-US" sz="2600" dirty="0">
                <a:solidFill>
                  <a:schemeClr val="tx1"/>
                </a:solidFill>
                <a:cs typeface="Arial" panose="020B0604020202020204" pitchFamily="34" charset="0"/>
              </a:rPr>
              <a:t>Six additional interviews conducted in Spring-Summer 2018</a:t>
            </a:r>
          </a:p>
          <a:p>
            <a:pPr marL="813816" indent="-257175">
              <a:spcBef>
                <a:spcPts val="0"/>
              </a:spcBef>
              <a:buFont typeface="Arial" panose="020B0604020202020204" pitchFamily="34" charset="0"/>
              <a:buChar char="•"/>
            </a:pPr>
            <a:r>
              <a:rPr lang="en-US" sz="2600" dirty="0">
                <a:solidFill>
                  <a:schemeClr val="tx1"/>
                </a:solidFill>
                <a:cs typeface="Arial" panose="020B0604020202020204" pitchFamily="34" charset="0"/>
              </a:rPr>
              <a:t>Hard copy survey distributed to full Learning Community in June 2018</a:t>
            </a:r>
          </a:p>
          <a:p>
            <a:pPr marL="813816" indent="-257175">
              <a:spcBef>
                <a:spcPts val="0"/>
              </a:spcBef>
              <a:buFont typeface="Arial" panose="020B0604020202020204" pitchFamily="34" charset="0"/>
              <a:buChar char="•"/>
            </a:pPr>
            <a:r>
              <a:rPr lang="en-US" sz="2600" dirty="0">
                <a:solidFill>
                  <a:schemeClr val="tx1"/>
                </a:solidFill>
                <a:cs typeface="Arial" panose="020B0604020202020204" pitchFamily="34" charset="0"/>
              </a:rPr>
              <a:t>Same survey sent electronically</a:t>
            </a:r>
          </a:p>
          <a:p>
            <a:pPr marL="813816" indent="-257175">
              <a:spcBef>
                <a:spcPts val="0"/>
              </a:spcBef>
              <a:buFont typeface="Arial" panose="020B0604020202020204" pitchFamily="34" charset="0"/>
              <a:buChar char="•"/>
            </a:pPr>
            <a:r>
              <a:rPr lang="en-US" sz="2600" dirty="0">
                <a:solidFill>
                  <a:schemeClr val="tx1"/>
                </a:solidFill>
                <a:cs typeface="Arial" panose="020B0604020202020204" pitchFamily="34" charset="0"/>
              </a:rPr>
              <a:t>Derived survey analysis from “Working Together: A Profile of Collaboration”</a:t>
            </a:r>
            <a:endParaRPr lang="en" sz="2600" dirty="0">
              <a:solidFill>
                <a:schemeClr val="tx1"/>
              </a:solidFill>
              <a:cs typeface="Arial" panose="020B0604020202020204" pitchFamily="34" charset="0"/>
            </a:endParaRPr>
          </a:p>
        </p:txBody>
      </p:sp>
      <p:sp>
        <p:nvSpPr>
          <p:cNvPr id="5" name="Rectangle 4"/>
          <p:cNvSpPr/>
          <p:nvPr/>
        </p:nvSpPr>
        <p:spPr>
          <a:xfrm>
            <a:off x="0" y="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30" y="6072068"/>
            <a:ext cx="1498722" cy="456476"/>
          </a:xfrm>
          <a:prstGeom prst="rect">
            <a:avLst/>
          </a:prstGeom>
        </p:spPr>
      </p:pic>
      <p:sp>
        <p:nvSpPr>
          <p:cNvPr id="8" name="Title 1">
            <a:extLst>
              <a:ext uri="{FF2B5EF4-FFF2-40B4-BE49-F238E27FC236}">
                <a16:creationId xmlns:a16="http://schemas.microsoft.com/office/drawing/2014/main" id="{3A67039B-9AF7-F044-A60B-DDCA529C3E80}"/>
              </a:ext>
            </a:extLst>
          </p:cNvPr>
          <p:cNvSpPr txBox="1">
            <a:spLocks/>
          </p:cNvSpPr>
          <p:nvPr/>
        </p:nvSpPr>
        <p:spPr>
          <a:xfrm>
            <a:off x="422171" y="1062095"/>
            <a:ext cx="7886700" cy="99417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dirty="0" err="1">
                <a:latin typeface="Myriad Pro" charset="0"/>
                <a:ea typeface="Myriad Pro" charset="0"/>
                <a:cs typeface="Myriad Pro" charset="0"/>
              </a:rPr>
              <a:t>aBOUT</a:t>
            </a:r>
            <a:r>
              <a:rPr lang="en-US" dirty="0">
                <a:latin typeface="Myriad Pro" charset="0"/>
                <a:ea typeface="Myriad Pro" charset="0"/>
                <a:cs typeface="Myriad Pro" charset="0"/>
              </a:rPr>
              <a:t> THE EVALUATION</a:t>
            </a:r>
          </a:p>
        </p:txBody>
      </p:sp>
    </p:spTree>
    <p:extLst>
      <p:ext uri="{BB962C8B-B14F-4D97-AF65-F5344CB8AC3E}">
        <p14:creationId xmlns:p14="http://schemas.microsoft.com/office/powerpoint/2010/main" val="246209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140201"/>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TextBox 4"/>
          <p:cNvSpPr txBox="1"/>
          <p:nvPr/>
        </p:nvSpPr>
        <p:spPr>
          <a:xfrm>
            <a:off x="596900" y="1839976"/>
            <a:ext cx="7251700" cy="2816156"/>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r>
              <a:rPr lang="en-US" sz="2000" dirty="0">
                <a:solidFill>
                  <a:srgbClr val="000000"/>
                </a:solidFill>
                <a:latin typeface="Arial" panose="020B0604020202020204" pitchFamily="34" charset="0"/>
                <a:ea typeface="Calibri" panose="020F0502020204030204" pitchFamily="34" charset="0"/>
              </a:rPr>
              <a:t>Review baseline data related to the demand for high quality child care in the areas served by CCD and CCA</a:t>
            </a:r>
          </a:p>
          <a:p>
            <a:pPr marL="342900" marR="0" lvl="0" indent="-342900">
              <a:lnSpc>
                <a:spcPct val="115000"/>
              </a:lnSpc>
              <a:spcBef>
                <a:spcPts val="0"/>
              </a:spcBef>
              <a:spcAft>
                <a:spcPts val="0"/>
              </a:spcAft>
              <a:buFont typeface="Symbol" panose="05050102010706020507" pitchFamily="18" charset="2"/>
              <a:buChar char=""/>
            </a:pPr>
            <a:r>
              <a:rPr lang="en-US" sz="2000" dirty="0">
                <a:solidFill>
                  <a:srgbClr val="000000"/>
                </a:solidFill>
                <a:latin typeface="Arial" panose="020B0604020202020204" pitchFamily="34" charset="0"/>
                <a:ea typeface="Calibri" panose="020F0502020204030204" pitchFamily="34" charset="0"/>
              </a:rPr>
              <a:t>Review progress to date from each action team </a:t>
            </a:r>
          </a:p>
          <a:p>
            <a:pPr marL="342900" marR="0" lvl="0" indent="-342900">
              <a:lnSpc>
                <a:spcPct val="115000"/>
              </a:lnSpc>
              <a:spcBef>
                <a:spcPts val="0"/>
              </a:spcBef>
              <a:spcAft>
                <a:spcPts val="0"/>
              </a:spcAft>
              <a:buFont typeface="Symbol" panose="05050102010706020507" pitchFamily="18" charset="2"/>
              <a:buChar char=""/>
            </a:pPr>
            <a:r>
              <a:rPr lang="en-US" sz="2000" dirty="0">
                <a:solidFill>
                  <a:srgbClr val="000000"/>
                </a:solidFill>
                <a:latin typeface="Arial" panose="020B0604020202020204" pitchFamily="34" charset="0"/>
                <a:ea typeface="Calibri" panose="020F0502020204030204" pitchFamily="34" charset="0"/>
              </a:rPr>
              <a:t>Understand the connection between each action team and larger systems change</a:t>
            </a:r>
          </a:p>
          <a:p>
            <a:pPr marL="342900" marR="0" lvl="0" indent="-342900">
              <a:lnSpc>
                <a:spcPct val="115000"/>
              </a:lnSpc>
              <a:spcBef>
                <a:spcPts val="0"/>
              </a:spcBef>
              <a:spcAft>
                <a:spcPts val="0"/>
              </a:spcAft>
              <a:buFont typeface="Symbol" panose="05050102010706020507" pitchFamily="18" charset="2"/>
              <a:buChar char=""/>
            </a:pPr>
            <a:r>
              <a:rPr lang="en-US" sz="2000">
                <a:solidFill>
                  <a:srgbClr val="000000"/>
                </a:solidFill>
                <a:latin typeface="Arial" panose="020B0604020202020204" pitchFamily="34" charset="0"/>
                <a:ea typeface="Calibri" panose="020F0502020204030204" pitchFamily="34" charset="0"/>
              </a:rPr>
              <a:t>Plan </a:t>
            </a:r>
            <a:r>
              <a:rPr lang="en-US" sz="2000" dirty="0">
                <a:solidFill>
                  <a:srgbClr val="000000"/>
                </a:solidFill>
                <a:latin typeface="Arial" panose="020B0604020202020204" pitchFamily="34" charset="0"/>
                <a:ea typeface="Calibri" panose="020F0502020204030204" pitchFamily="34" charset="0"/>
              </a:rPr>
              <a:t>next steps for action teams and the overall Learning Community</a:t>
            </a:r>
          </a:p>
          <a:p>
            <a:endParaRPr lang="en-US" sz="1600" dirty="0">
              <a:latin typeface="Myriad Pro"/>
              <a:cs typeface="Myriad Pro"/>
            </a:endParaRP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endParaRPr lang="en-US" sz="1600" dirty="0">
              <a:solidFill>
                <a:schemeClr val="bg1"/>
              </a:solidFill>
              <a:latin typeface=""/>
            </a:endParaRPr>
          </a:p>
        </p:txBody>
      </p:sp>
      <p:sp>
        <p:nvSpPr>
          <p:cNvPr id="9" name="Rectangle 8"/>
          <p:cNvSpPr>
            <a:spLocks noGrp="1"/>
          </p:cNvSpPr>
          <p:nvPr/>
        </p:nvSpPr>
        <p:spPr>
          <a:xfrm rot="16200000">
            <a:off x="4019550" y="-3613150"/>
            <a:ext cx="533400" cy="8089900"/>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r>
              <a:rPr lang="en-US" b="1" cap="all" dirty="0">
                <a:latin typeface="Myriad Pro"/>
                <a:cs typeface="Myriad Pro"/>
              </a:rPr>
              <a:t>Meeting Outcomes</a:t>
            </a:r>
          </a:p>
        </p:txBody>
      </p:sp>
      <p:pic>
        <p:nvPicPr>
          <p:cNvPr id="8" name="Picture 7"/>
          <p:cNvPicPr>
            <a:picLocks noChangeAspect="1"/>
          </p:cNvPicPr>
          <p:nvPr/>
        </p:nvPicPr>
        <p:blipFill>
          <a:blip r:embed="rId2"/>
          <a:stretch>
            <a:fillRect/>
          </a:stretch>
        </p:blipFill>
        <p:spPr>
          <a:xfrm>
            <a:off x="7276452" y="6045200"/>
            <a:ext cx="1689748" cy="647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634" y="1103657"/>
            <a:ext cx="7886700" cy="994172"/>
          </a:xfrm>
        </p:spPr>
        <p:txBody>
          <a:bodyPr>
            <a:normAutofit/>
          </a:bodyPr>
          <a:lstStyle/>
          <a:p>
            <a:r>
              <a:rPr lang="en-US" sz="4000" b="1" dirty="0">
                <a:latin typeface="Myriad Pro" charset="0"/>
                <a:ea typeface="Myriad Pro" charset="0"/>
                <a:cs typeface="Myriad Pro" charset="0"/>
              </a:rPr>
              <a:t>SURVEY CATEGORIES</a:t>
            </a:r>
          </a:p>
        </p:txBody>
      </p:sp>
      <p:sp>
        <p:nvSpPr>
          <p:cNvPr id="5" name="Rectangle 4"/>
          <p:cNvSpPr/>
          <p:nvPr/>
        </p:nvSpPr>
        <p:spPr>
          <a:xfrm>
            <a:off x="0" y="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5" y="6170956"/>
            <a:ext cx="1498722" cy="456476"/>
          </a:xfrm>
          <a:prstGeom prst="rect">
            <a:avLst/>
          </a:prstGeom>
        </p:spPr>
      </p:pic>
      <p:sp>
        <p:nvSpPr>
          <p:cNvPr id="3" name="TextBox 2">
            <a:extLst>
              <a:ext uri="{FF2B5EF4-FFF2-40B4-BE49-F238E27FC236}">
                <a16:creationId xmlns:a16="http://schemas.microsoft.com/office/drawing/2014/main" id="{306FB18C-FE62-44C1-8043-56CEBF51B32B}"/>
              </a:ext>
            </a:extLst>
          </p:cNvPr>
          <p:cNvSpPr txBox="1"/>
          <p:nvPr/>
        </p:nvSpPr>
        <p:spPr>
          <a:xfrm>
            <a:off x="1061747" y="1817362"/>
            <a:ext cx="8082253" cy="3416320"/>
          </a:xfrm>
          <a:prstGeom prst="rect">
            <a:avLst/>
          </a:prstGeom>
          <a:noFill/>
        </p:spPr>
        <p:txBody>
          <a:bodyPr wrap="square" rtlCol="0">
            <a:spAutoFit/>
          </a:bodyPr>
          <a:lstStyle/>
          <a:p>
            <a:endParaRPr lang="en-US" sz="3600" dirty="0"/>
          </a:p>
          <a:p>
            <a:pPr marL="214313" indent="-214313">
              <a:buFont typeface="Arial" panose="020B0604020202020204" pitchFamily="34" charset="0"/>
              <a:buChar char="•"/>
            </a:pPr>
            <a:r>
              <a:rPr lang="en-US" sz="3600" dirty="0"/>
              <a:t>The Context of Collaboration</a:t>
            </a:r>
          </a:p>
          <a:p>
            <a:pPr marL="214313" indent="-214313">
              <a:buFont typeface="Arial" panose="020B0604020202020204" pitchFamily="34" charset="0"/>
              <a:buChar char="•"/>
            </a:pPr>
            <a:r>
              <a:rPr lang="en-US" sz="3600" dirty="0"/>
              <a:t>The Structure of the Collaboration</a:t>
            </a:r>
          </a:p>
          <a:p>
            <a:pPr marL="214313" indent="-214313">
              <a:buFont typeface="Arial" panose="020B0604020202020204" pitchFamily="34" charset="0"/>
              <a:buChar char="•"/>
            </a:pPr>
            <a:r>
              <a:rPr lang="en-US" sz="3600" dirty="0"/>
              <a:t>Collaboration Members</a:t>
            </a:r>
          </a:p>
          <a:p>
            <a:pPr marL="214313" indent="-214313">
              <a:buFont typeface="Arial" panose="020B0604020202020204" pitchFamily="34" charset="0"/>
              <a:buChar char="•"/>
            </a:pPr>
            <a:r>
              <a:rPr lang="en-US" sz="3600" dirty="0"/>
              <a:t>The Collaboration Process</a:t>
            </a:r>
          </a:p>
          <a:p>
            <a:pPr marL="214313" indent="-214313">
              <a:buFont typeface="Arial" panose="020B0604020202020204" pitchFamily="34" charset="0"/>
              <a:buChar char="•"/>
            </a:pPr>
            <a:r>
              <a:rPr lang="en-US" sz="3600" dirty="0"/>
              <a:t>The Results of the Collaboration</a:t>
            </a:r>
          </a:p>
        </p:txBody>
      </p:sp>
    </p:spTree>
    <p:extLst>
      <p:ext uri="{BB962C8B-B14F-4D97-AF65-F5344CB8AC3E}">
        <p14:creationId xmlns:p14="http://schemas.microsoft.com/office/powerpoint/2010/main" val="339820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85" y="996326"/>
            <a:ext cx="7886700" cy="994172"/>
          </a:xfrm>
        </p:spPr>
        <p:txBody>
          <a:bodyPr>
            <a:normAutofit/>
          </a:bodyPr>
          <a:lstStyle/>
          <a:p>
            <a:pPr algn="l"/>
            <a:r>
              <a:rPr lang="en-US" sz="4000" b="1" dirty="0">
                <a:latin typeface="Myriad Pro" charset="0"/>
                <a:ea typeface="Myriad Pro" charset="0"/>
                <a:cs typeface="Myriad Pro" charset="0"/>
              </a:rPr>
              <a:t>SURVEY RESPONSES</a:t>
            </a:r>
          </a:p>
        </p:txBody>
      </p:sp>
      <p:sp>
        <p:nvSpPr>
          <p:cNvPr id="5" name="Rectangle 4"/>
          <p:cNvSpPr/>
          <p:nvPr/>
        </p:nvSpPr>
        <p:spPr>
          <a:xfrm>
            <a:off x="0" y="-34181"/>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 y="6344854"/>
            <a:ext cx="1498722" cy="456476"/>
          </a:xfrm>
          <a:prstGeom prst="rect">
            <a:avLst/>
          </a:prstGeom>
        </p:spPr>
      </p:pic>
      <p:graphicFrame>
        <p:nvGraphicFramePr>
          <p:cNvPr id="8" name="Chart 7">
            <a:extLst>
              <a:ext uri="{FF2B5EF4-FFF2-40B4-BE49-F238E27FC236}">
                <a16:creationId xmlns:a16="http://schemas.microsoft.com/office/drawing/2014/main" id="{9B2A9417-1DF9-43AD-BFB6-E29A6F9A8501}"/>
              </a:ext>
            </a:extLst>
          </p:cNvPr>
          <p:cNvGraphicFramePr>
            <a:graphicFrameLocks/>
          </p:cNvGraphicFramePr>
          <p:nvPr>
            <p:extLst>
              <p:ext uri="{D42A27DB-BD31-4B8C-83A1-F6EECF244321}">
                <p14:modId xmlns:p14="http://schemas.microsoft.com/office/powerpoint/2010/main" val="532969070"/>
              </p:ext>
            </p:extLst>
          </p:nvPr>
        </p:nvGraphicFramePr>
        <p:xfrm>
          <a:off x="2094271" y="2095895"/>
          <a:ext cx="6828503" cy="412792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60991AC-95CA-471D-8BB0-B9E9A6022AA0}"/>
              </a:ext>
            </a:extLst>
          </p:cNvPr>
          <p:cNvSpPr txBox="1"/>
          <p:nvPr/>
        </p:nvSpPr>
        <p:spPr>
          <a:xfrm>
            <a:off x="104775" y="3362326"/>
            <a:ext cx="2133600" cy="992579"/>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b="1" dirty="0">
                <a:cs typeface="Calibri"/>
              </a:rPr>
              <a:t>4 = True</a:t>
            </a:r>
          </a:p>
          <a:p>
            <a:r>
              <a:rPr lang="en-US" sz="1500" b="1" dirty="0">
                <a:cs typeface="Calibri"/>
              </a:rPr>
              <a:t>3 = More true than false</a:t>
            </a:r>
          </a:p>
          <a:p>
            <a:r>
              <a:rPr lang="en-US" sz="1500" b="1" dirty="0">
                <a:cs typeface="Calibri"/>
              </a:rPr>
              <a:t>2 = more false than true</a:t>
            </a:r>
          </a:p>
          <a:p>
            <a:r>
              <a:rPr lang="en-US" sz="1500" b="1" dirty="0">
                <a:cs typeface="Calibri"/>
              </a:rPr>
              <a:t>1 = False</a:t>
            </a:r>
          </a:p>
        </p:txBody>
      </p:sp>
    </p:spTree>
    <p:extLst>
      <p:ext uri="{BB962C8B-B14F-4D97-AF65-F5344CB8AC3E}">
        <p14:creationId xmlns:p14="http://schemas.microsoft.com/office/powerpoint/2010/main" val="295978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2" y="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12" y="6130641"/>
            <a:ext cx="1498722" cy="456476"/>
          </a:xfrm>
          <a:prstGeom prst="rect">
            <a:avLst/>
          </a:prstGeom>
        </p:spPr>
      </p:pic>
      <p:sp>
        <p:nvSpPr>
          <p:cNvPr id="4" name="Title 3">
            <a:extLst>
              <a:ext uri="{FF2B5EF4-FFF2-40B4-BE49-F238E27FC236}">
                <a16:creationId xmlns:a16="http://schemas.microsoft.com/office/drawing/2014/main" id="{29BF7638-E612-4E73-A9AA-11FA69D46839}"/>
              </a:ext>
            </a:extLst>
          </p:cNvPr>
          <p:cNvSpPr>
            <a:spLocks noGrp="1"/>
          </p:cNvSpPr>
          <p:nvPr>
            <p:ph type="title"/>
          </p:nvPr>
        </p:nvSpPr>
        <p:spPr>
          <a:xfrm>
            <a:off x="409575" y="1190576"/>
            <a:ext cx="7886700" cy="885826"/>
          </a:xfrm>
        </p:spPr>
        <p:txBody>
          <a:bodyPr>
            <a:normAutofit/>
          </a:bodyPr>
          <a:lstStyle/>
          <a:p>
            <a:r>
              <a:rPr lang="en-US" dirty="0"/>
              <a:t>Interviews - Context</a:t>
            </a:r>
          </a:p>
        </p:txBody>
      </p:sp>
      <p:sp>
        <p:nvSpPr>
          <p:cNvPr id="2" name="TextBox 1">
            <a:extLst>
              <a:ext uri="{FF2B5EF4-FFF2-40B4-BE49-F238E27FC236}">
                <a16:creationId xmlns:a16="http://schemas.microsoft.com/office/drawing/2014/main" id="{D0F8F3FF-2EEE-4F4B-BDD5-F802D4230B52}"/>
              </a:ext>
            </a:extLst>
          </p:cNvPr>
          <p:cNvSpPr txBox="1"/>
          <p:nvPr/>
        </p:nvSpPr>
        <p:spPr>
          <a:xfrm>
            <a:off x="409575" y="2481979"/>
            <a:ext cx="3857625" cy="2677656"/>
          </a:xfrm>
          <a:prstGeom prst="rect">
            <a:avLst/>
          </a:prstGeom>
          <a:noFill/>
        </p:spPr>
        <p:txBody>
          <a:bodyPr wrap="square" rtlCol="0">
            <a:spAutoFit/>
          </a:bodyPr>
          <a:lstStyle/>
          <a:p>
            <a:pPr algn="ctr"/>
            <a:r>
              <a:rPr lang="en-US" sz="2400" b="1" dirty="0"/>
              <a:t>What’s working now</a:t>
            </a:r>
          </a:p>
          <a:p>
            <a:pPr algn="ctr"/>
            <a:endParaRPr lang="en-US" sz="2400" dirty="0"/>
          </a:p>
          <a:p>
            <a:pPr marL="214313" indent="-214313">
              <a:buFont typeface="Arial" panose="020B0604020202020204" pitchFamily="34" charset="0"/>
              <a:buChar char="•"/>
            </a:pPr>
            <a:r>
              <a:rPr lang="en-US" sz="2400" dirty="0"/>
              <a:t>For some, they or their organizations have been focusing on serving families with a 2Gen frame for some time</a:t>
            </a:r>
          </a:p>
        </p:txBody>
      </p:sp>
      <p:sp>
        <p:nvSpPr>
          <p:cNvPr id="7" name="TextBox 6">
            <a:extLst>
              <a:ext uri="{FF2B5EF4-FFF2-40B4-BE49-F238E27FC236}">
                <a16:creationId xmlns:a16="http://schemas.microsoft.com/office/drawing/2014/main" id="{4096462A-03DF-4A64-93F6-4016E781221E}"/>
              </a:ext>
            </a:extLst>
          </p:cNvPr>
          <p:cNvSpPr txBox="1"/>
          <p:nvPr/>
        </p:nvSpPr>
        <p:spPr>
          <a:xfrm>
            <a:off x="5071909" y="2494368"/>
            <a:ext cx="3857625" cy="3139321"/>
          </a:xfrm>
          <a:prstGeom prst="rect">
            <a:avLst/>
          </a:prstGeom>
          <a:noFill/>
        </p:spPr>
        <p:txBody>
          <a:bodyPr wrap="square" rtlCol="0">
            <a:spAutoFit/>
          </a:bodyPr>
          <a:lstStyle/>
          <a:p>
            <a:r>
              <a:rPr lang="en-US" sz="2400" b="1" dirty="0"/>
              <a:t>Ideas for improvement</a:t>
            </a:r>
            <a:br>
              <a:rPr lang="en-US" sz="2400" b="1" dirty="0"/>
            </a:br>
            <a:endParaRPr lang="en-US" sz="2400" b="1" dirty="0"/>
          </a:p>
          <a:p>
            <a:pPr marL="257175" indent="-257175">
              <a:buFont typeface="Arial" panose="020B0604020202020204" pitchFamily="34" charset="0"/>
              <a:buChar char="•"/>
            </a:pPr>
            <a:r>
              <a:rPr lang="en-US" sz="2400" dirty="0"/>
              <a:t>For others, 2Gen framing and SWFI is a new, “eye-opening” way to look at systems, programs and policies.</a:t>
            </a:r>
          </a:p>
          <a:p>
            <a:pPr algn="ctr"/>
            <a:endParaRPr lang="en-US" sz="1500" dirty="0"/>
          </a:p>
          <a:p>
            <a:pPr marL="214313" indent="-214313" algn="ctr">
              <a:buFont typeface="Arial" panose="020B0604020202020204" pitchFamily="34" charset="0"/>
              <a:buChar char="•"/>
            </a:pPr>
            <a:endParaRPr lang="en-US" sz="1500" dirty="0"/>
          </a:p>
        </p:txBody>
      </p:sp>
    </p:spTree>
    <p:extLst>
      <p:ext uri="{BB962C8B-B14F-4D97-AF65-F5344CB8AC3E}">
        <p14:creationId xmlns:p14="http://schemas.microsoft.com/office/powerpoint/2010/main" val="18334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0" y="2510444"/>
            <a:ext cx="8531736" cy="3144092"/>
          </a:xfrm>
        </p:spPr>
        <p:txBody>
          <a:bodyPr>
            <a:normAutofit fontScale="92500" lnSpcReduction="20000"/>
          </a:bodyPr>
          <a:lstStyle/>
          <a:p>
            <a:pPr marL="741345">
              <a:spcBef>
                <a:spcPts val="0"/>
              </a:spcBef>
            </a:pPr>
            <a:r>
              <a:rPr lang="en-US" sz="2600" i="1" dirty="0">
                <a:solidFill>
                  <a:schemeClr val="tx1"/>
                </a:solidFill>
                <a:cs typeface="Arial" panose="020B0604020202020204" pitchFamily="34" charset="0"/>
              </a:rPr>
              <a:t>“It’s shifted my mindset and every time we meet I feel like I’m learning from the wonderful minds in the room.”</a:t>
            </a:r>
          </a:p>
          <a:p>
            <a:pPr marL="741345">
              <a:spcBef>
                <a:spcPts val="0"/>
              </a:spcBef>
            </a:pPr>
            <a:endParaRPr lang="en-US" sz="2600" i="1" dirty="0">
              <a:solidFill>
                <a:schemeClr val="tx1"/>
              </a:solidFill>
              <a:cs typeface="Arial" panose="020B0604020202020204" pitchFamily="34" charset="0"/>
            </a:endParaRPr>
          </a:p>
          <a:p>
            <a:pPr marL="741345">
              <a:spcBef>
                <a:spcPts val="0"/>
              </a:spcBef>
            </a:pPr>
            <a:r>
              <a:rPr lang="en-US" sz="2600" i="1" dirty="0">
                <a:solidFill>
                  <a:schemeClr val="tx1"/>
                </a:solidFill>
                <a:cs typeface="Arial" panose="020B0604020202020204" pitchFamily="34" charset="0"/>
              </a:rPr>
              <a:t>“If people aren’t ‘in this’ work, they don’t know it’s going on – we think the whole community knows about Two-Gen but it doesn’t.”</a:t>
            </a:r>
            <a:br>
              <a:rPr lang="en-US" sz="2600" i="1" dirty="0">
                <a:solidFill>
                  <a:schemeClr val="tx1"/>
                </a:solidFill>
                <a:cs typeface="Arial" panose="020B0604020202020204" pitchFamily="34" charset="0"/>
              </a:rPr>
            </a:br>
            <a:endParaRPr lang="en-US" sz="2600" i="1" dirty="0">
              <a:solidFill>
                <a:schemeClr val="tx1"/>
              </a:solidFill>
              <a:cs typeface="Arial" panose="020B0604020202020204" pitchFamily="34" charset="0"/>
            </a:endParaRPr>
          </a:p>
          <a:p>
            <a:pPr marL="741345">
              <a:spcBef>
                <a:spcPts val="0"/>
              </a:spcBef>
            </a:pPr>
            <a:r>
              <a:rPr lang="en-US" sz="2600" i="1" dirty="0">
                <a:solidFill>
                  <a:schemeClr val="tx1"/>
                </a:solidFill>
              </a:rPr>
              <a:t>“A lot of what we do is put a band aid on stuff. But this is trying to get deeper into what’s going on…how to change the public’s perception and how to get it to be viable.”</a:t>
            </a:r>
            <a:endParaRPr lang="en-US" sz="2600" i="1" dirty="0"/>
          </a:p>
          <a:p>
            <a:pPr marL="741345">
              <a:spcBef>
                <a:spcPts val="0"/>
              </a:spcBef>
            </a:pPr>
            <a:endParaRPr lang="en" sz="2400" i="1" dirty="0">
              <a:solidFill>
                <a:schemeClr val="tx1"/>
              </a:solidFill>
              <a:cs typeface="Arial" panose="020B0604020202020204" pitchFamily="34" charset="0"/>
            </a:endParaRPr>
          </a:p>
        </p:txBody>
      </p:sp>
      <p:sp>
        <p:nvSpPr>
          <p:cNvPr id="5" name="Rectangle 4"/>
          <p:cNvSpPr/>
          <p:nvPr/>
        </p:nvSpPr>
        <p:spPr>
          <a:xfrm>
            <a:off x="0" y="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96" y="6233879"/>
            <a:ext cx="1498722" cy="456476"/>
          </a:xfrm>
          <a:prstGeom prst="rect">
            <a:avLst/>
          </a:prstGeom>
        </p:spPr>
      </p:pic>
      <p:sp>
        <p:nvSpPr>
          <p:cNvPr id="4" name="Title 3">
            <a:extLst>
              <a:ext uri="{FF2B5EF4-FFF2-40B4-BE49-F238E27FC236}">
                <a16:creationId xmlns:a16="http://schemas.microsoft.com/office/drawing/2014/main" id="{29BF7638-E612-4E73-A9AA-11FA69D46839}"/>
              </a:ext>
            </a:extLst>
          </p:cNvPr>
          <p:cNvSpPr>
            <a:spLocks noGrp="1"/>
          </p:cNvSpPr>
          <p:nvPr>
            <p:ph type="title"/>
          </p:nvPr>
        </p:nvSpPr>
        <p:spPr>
          <a:xfrm>
            <a:off x="431233" y="1198614"/>
            <a:ext cx="7886700" cy="885826"/>
          </a:xfrm>
        </p:spPr>
        <p:txBody>
          <a:bodyPr>
            <a:normAutofit/>
          </a:bodyPr>
          <a:lstStyle/>
          <a:p>
            <a:r>
              <a:rPr lang="en-US" dirty="0"/>
              <a:t>Interviews - Context</a:t>
            </a:r>
          </a:p>
        </p:txBody>
      </p:sp>
    </p:spTree>
    <p:extLst>
      <p:ext uri="{BB962C8B-B14F-4D97-AF65-F5344CB8AC3E}">
        <p14:creationId xmlns:p14="http://schemas.microsoft.com/office/powerpoint/2010/main" val="1515894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57" y="6095989"/>
            <a:ext cx="1498722" cy="456476"/>
          </a:xfrm>
          <a:prstGeom prst="rect">
            <a:avLst/>
          </a:prstGeom>
        </p:spPr>
      </p:pic>
      <p:sp>
        <p:nvSpPr>
          <p:cNvPr id="4" name="Title 3">
            <a:extLst>
              <a:ext uri="{FF2B5EF4-FFF2-40B4-BE49-F238E27FC236}">
                <a16:creationId xmlns:a16="http://schemas.microsoft.com/office/drawing/2014/main" id="{29BF7638-E612-4E73-A9AA-11FA69D46839}"/>
              </a:ext>
            </a:extLst>
          </p:cNvPr>
          <p:cNvSpPr>
            <a:spLocks noGrp="1"/>
          </p:cNvSpPr>
          <p:nvPr>
            <p:ph type="title"/>
          </p:nvPr>
        </p:nvSpPr>
        <p:spPr>
          <a:xfrm>
            <a:off x="343669" y="1234587"/>
            <a:ext cx="7886700" cy="885826"/>
          </a:xfrm>
        </p:spPr>
        <p:txBody>
          <a:bodyPr>
            <a:normAutofit/>
          </a:bodyPr>
          <a:lstStyle/>
          <a:p>
            <a:r>
              <a:rPr lang="en-US" dirty="0"/>
              <a:t>Interviews - Structure</a:t>
            </a:r>
          </a:p>
        </p:txBody>
      </p:sp>
      <p:sp>
        <p:nvSpPr>
          <p:cNvPr id="2" name="TextBox 1">
            <a:extLst>
              <a:ext uri="{FF2B5EF4-FFF2-40B4-BE49-F238E27FC236}">
                <a16:creationId xmlns:a16="http://schemas.microsoft.com/office/drawing/2014/main" id="{D0F8F3FF-2EEE-4F4B-BDD5-F802D4230B52}"/>
              </a:ext>
            </a:extLst>
          </p:cNvPr>
          <p:cNvSpPr txBox="1"/>
          <p:nvPr/>
        </p:nvSpPr>
        <p:spPr>
          <a:xfrm>
            <a:off x="579643" y="2306874"/>
            <a:ext cx="3857625" cy="2723823"/>
          </a:xfrm>
          <a:prstGeom prst="rect">
            <a:avLst/>
          </a:prstGeom>
          <a:noFill/>
        </p:spPr>
        <p:txBody>
          <a:bodyPr wrap="square" rtlCol="0">
            <a:spAutoFit/>
          </a:bodyPr>
          <a:lstStyle/>
          <a:p>
            <a:pPr algn="ctr"/>
            <a:r>
              <a:rPr lang="en-US" sz="2700" b="1" dirty="0"/>
              <a:t>What’s working now</a:t>
            </a:r>
          </a:p>
          <a:p>
            <a:pPr algn="ctr"/>
            <a:endParaRPr lang="en-US" dirty="0"/>
          </a:p>
          <a:p>
            <a:pPr marL="214313" indent="-214313">
              <a:buFont typeface="Arial" panose="020B0604020202020204" pitchFamily="34" charset="0"/>
              <a:buChar char="•"/>
            </a:pPr>
            <a:r>
              <a:rPr lang="en-US" dirty="0"/>
              <a:t>Facilitation team</a:t>
            </a:r>
          </a:p>
          <a:p>
            <a:pPr marL="214313" indent="-214313">
              <a:buFont typeface="Arial" panose="020B0604020202020204" pitchFamily="34" charset="0"/>
              <a:buChar char="•"/>
            </a:pPr>
            <a:r>
              <a:rPr lang="en-US" dirty="0"/>
              <a:t>Time commitment required</a:t>
            </a:r>
          </a:p>
          <a:p>
            <a:pPr marL="214313" indent="-214313">
              <a:buFont typeface="Arial" panose="020B0604020202020204" pitchFamily="34" charset="0"/>
              <a:buChar char="•"/>
            </a:pPr>
            <a:r>
              <a:rPr lang="en-US" dirty="0"/>
              <a:t>Online tool</a:t>
            </a:r>
          </a:p>
          <a:p>
            <a:pPr marL="214313" indent="-214313">
              <a:buFont typeface="Arial" panose="020B0604020202020204" pitchFamily="34" charset="0"/>
              <a:buChar char="•"/>
            </a:pPr>
            <a:r>
              <a:rPr lang="en-US" dirty="0"/>
              <a:t>Connections and perspectives through the LC</a:t>
            </a:r>
          </a:p>
          <a:p>
            <a:pPr marL="214313" indent="-214313">
              <a:buFont typeface="Arial" panose="020B0604020202020204" pitchFamily="34" charset="0"/>
              <a:buChar char="•"/>
            </a:pPr>
            <a:r>
              <a:rPr lang="en-US" dirty="0"/>
              <a:t>Team leader for subcommittees</a:t>
            </a:r>
          </a:p>
          <a:p>
            <a:pPr marL="214313" indent="-214313">
              <a:buFont typeface="Arial" panose="020B0604020202020204" pitchFamily="34" charset="0"/>
              <a:buChar char="•"/>
            </a:pPr>
            <a:r>
              <a:rPr lang="en-US" dirty="0"/>
              <a:t>Workgroup approach</a:t>
            </a:r>
          </a:p>
        </p:txBody>
      </p:sp>
      <p:sp>
        <p:nvSpPr>
          <p:cNvPr id="7" name="TextBox 6">
            <a:extLst>
              <a:ext uri="{FF2B5EF4-FFF2-40B4-BE49-F238E27FC236}">
                <a16:creationId xmlns:a16="http://schemas.microsoft.com/office/drawing/2014/main" id="{4096462A-03DF-4A64-93F6-4016E781221E}"/>
              </a:ext>
            </a:extLst>
          </p:cNvPr>
          <p:cNvSpPr txBox="1"/>
          <p:nvPr/>
        </p:nvSpPr>
        <p:spPr>
          <a:xfrm>
            <a:off x="4787756" y="2254629"/>
            <a:ext cx="3857625" cy="3739485"/>
          </a:xfrm>
          <a:prstGeom prst="rect">
            <a:avLst/>
          </a:prstGeom>
          <a:noFill/>
        </p:spPr>
        <p:txBody>
          <a:bodyPr wrap="square" rtlCol="0">
            <a:spAutoFit/>
          </a:bodyPr>
          <a:lstStyle/>
          <a:p>
            <a:pPr algn="ctr"/>
            <a:r>
              <a:rPr lang="en-US" sz="2700" b="1" dirty="0"/>
              <a:t>Ideas for improvement</a:t>
            </a:r>
          </a:p>
          <a:p>
            <a:pPr marL="257175" indent="-257175">
              <a:buFont typeface="Arial" panose="020B0604020202020204" pitchFamily="34" charset="0"/>
              <a:buChar char="•"/>
            </a:pPr>
            <a:r>
              <a:rPr lang="en-US" dirty="0"/>
              <a:t>More email communication</a:t>
            </a:r>
          </a:p>
          <a:p>
            <a:pPr marL="257175" indent="-257175">
              <a:buFont typeface="Arial" panose="020B0604020202020204" pitchFamily="34" charset="0"/>
              <a:buChar char="•"/>
            </a:pPr>
            <a:r>
              <a:rPr lang="en-US" dirty="0"/>
              <a:t>Clarity re expectations, roles</a:t>
            </a:r>
          </a:p>
          <a:p>
            <a:pPr marL="257175" indent="-257175">
              <a:buFont typeface="Arial" panose="020B0604020202020204" pitchFamily="34" charset="0"/>
              <a:buChar char="•"/>
            </a:pPr>
            <a:r>
              <a:rPr lang="en-US" dirty="0"/>
              <a:t>Show people the “why,” from parent case studies, parent storytelling, hearing from providers</a:t>
            </a:r>
          </a:p>
          <a:p>
            <a:pPr marL="257175" indent="-257175">
              <a:buFont typeface="Arial" panose="020B0604020202020204" pitchFamily="34" charset="0"/>
              <a:buChar char="•"/>
            </a:pPr>
            <a:r>
              <a:rPr lang="en-US" dirty="0"/>
              <a:t>Facilitation support for subcommittees</a:t>
            </a:r>
          </a:p>
          <a:p>
            <a:pPr marL="257175" indent="-257175">
              <a:buFont typeface="Arial" panose="020B0604020202020204" pitchFamily="34" charset="0"/>
              <a:buChar char="•"/>
            </a:pPr>
            <a:r>
              <a:rPr lang="en-US" dirty="0"/>
              <a:t>Integrate parents into subcommittees</a:t>
            </a:r>
          </a:p>
          <a:p>
            <a:pPr marL="257175" indent="-257175">
              <a:buFont typeface="Arial" panose="020B0604020202020204" pitchFamily="34" charset="0"/>
              <a:buChar char="•"/>
            </a:pPr>
            <a:r>
              <a:rPr lang="en-US" dirty="0"/>
              <a:t>Remote participation option</a:t>
            </a:r>
          </a:p>
          <a:p>
            <a:pPr algn="ctr"/>
            <a:endParaRPr lang="en-US" sz="1500" dirty="0"/>
          </a:p>
          <a:p>
            <a:pPr marL="214313" indent="-214313" algn="ctr">
              <a:buFont typeface="Arial" panose="020B0604020202020204" pitchFamily="34" charset="0"/>
              <a:buChar char="•"/>
            </a:pPr>
            <a:endParaRPr lang="en-US" sz="1500" dirty="0"/>
          </a:p>
        </p:txBody>
      </p:sp>
    </p:spTree>
    <p:extLst>
      <p:ext uri="{BB962C8B-B14F-4D97-AF65-F5344CB8AC3E}">
        <p14:creationId xmlns:p14="http://schemas.microsoft.com/office/powerpoint/2010/main" val="395486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23887" y="2325186"/>
            <a:ext cx="7586663" cy="1305745"/>
          </a:xfrm>
        </p:spPr>
        <p:txBody>
          <a:bodyPr>
            <a:normAutofit/>
          </a:bodyPr>
          <a:lstStyle/>
          <a:p>
            <a:pPr marL="741345">
              <a:spcBef>
                <a:spcPts val="0"/>
              </a:spcBef>
            </a:pPr>
            <a:endParaRPr lang="en-US" sz="2475" i="1">
              <a:solidFill>
                <a:schemeClr val="tx1"/>
              </a:solidFill>
              <a:cs typeface="Arial" panose="020B0604020202020204" pitchFamily="34" charset="0"/>
            </a:endParaRPr>
          </a:p>
          <a:p>
            <a:pPr marL="741345">
              <a:spcBef>
                <a:spcPts val="0"/>
              </a:spcBef>
            </a:pPr>
            <a:br>
              <a:rPr lang="en-US">
                <a:solidFill>
                  <a:schemeClr val="tx1"/>
                </a:solidFill>
                <a:cs typeface="Arial" panose="020B0604020202020204" pitchFamily="34" charset="0"/>
              </a:rPr>
            </a:br>
            <a:endParaRPr lang="en-US">
              <a:solidFill>
                <a:schemeClr val="tx1"/>
              </a:solidFill>
              <a:cs typeface="Arial" panose="020B0604020202020204" pitchFamily="34" charset="0"/>
            </a:endParaRPr>
          </a:p>
        </p:txBody>
      </p:sp>
      <p:sp>
        <p:nvSpPr>
          <p:cNvPr id="5" name="Rectangle 4"/>
          <p:cNvSpPr/>
          <p:nvPr/>
        </p:nvSpPr>
        <p:spPr>
          <a:xfrm>
            <a:off x="0" y="1424"/>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51" y="6137222"/>
            <a:ext cx="1498722" cy="456476"/>
          </a:xfrm>
          <a:prstGeom prst="rect">
            <a:avLst/>
          </a:prstGeom>
        </p:spPr>
      </p:pic>
      <p:sp>
        <p:nvSpPr>
          <p:cNvPr id="4" name="Title 3">
            <a:extLst>
              <a:ext uri="{FF2B5EF4-FFF2-40B4-BE49-F238E27FC236}">
                <a16:creationId xmlns:a16="http://schemas.microsoft.com/office/drawing/2014/main" id="{29BF7638-E612-4E73-A9AA-11FA69D46839}"/>
              </a:ext>
            </a:extLst>
          </p:cNvPr>
          <p:cNvSpPr>
            <a:spLocks noGrp="1"/>
          </p:cNvSpPr>
          <p:nvPr>
            <p:ph type="title"/>
          </p:nvPr>
        </p:nvSpPr>
        <p:spPr>
          <a:xfrm>
            <a:off x="108715" y="949913"/>
            <a:ext cx="7886700" cy="885826"/>
          </a:xfrm>
        </p:spPr>
        <p:txBody>
          <a:bodyPr>
            <a:normAutofit/>
          </a:bodyPr>
          <a:lstStyle/>
          <a:p>
            <a:r>
              <a:rPr lang="en-US" dirty="0"/>
              <a:t>Interviews - Structure</a:t>
            </a:r>
          </a:p>
        </p:txBody>
      </p:sp>
      <p:sp>
        <p:nvSpPr>
          <p:cNvPr id="9" name="Text Placeholder 9">
            <a:extLst>
              <a:ext uri="{FF2B5EF4-FFF2-40B4-BE49-F238E27FC236}">
                <a16:creationId xmlns:a16="http://schemas.microsoft.com/office/drawing/2014/main" id="{D63993E9-78B4-43CF-B0F3-2CE9592A7179}"/>
              </a:ext>
            </a:extLst>
          </p:cNvPr>
          <p:cNvSpPr txBox="1">
            <a:spLocks/>
          </p:cNvSpPr>
          <p:nvPr/>
        </p:nvSpPr>
        <p:spPr>
          <a:xfrm>
            <a:off x="419199" y="2347194"/>
            <a:ext cx="7586663" cy="3546367"/>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741345">
              <a:spcBef>
                <a:spcPts val="0"/>
              </a:spcBef>
            </a:pPr>
            <a:r>
              <a:rPr lang="en-US" sz="2800" i="1" dirty="0">
                <a:solidFill>
                  <a:schemeClr val="tx1"/>
                </a:solidFill>
                <a:cs typeface="Arial" panose="020B0604020202020204" pitchFamily="34" charset="0"/>
              </a:rPr>
              <a:t>“The  facilitators are doing an incredible job of incorporating all perspectives, making people feel heard and summarizing learning community actions.”</a:t>
            </a:r>
          </a:p>
          <a:p>
            <a:pPr marL="741345">
              <a:spcBef>
                <a:spcPts val="0"/>
              </a:spcBef>
            </a:pPr>
            <a:endParaRPr lang="en-US" sz="2800" i="1" dirty="0">
              <a:solidFill>
                <a:schemeClr val="tx1"/>
              </a:solidFill>
              <a:cs typeface="Arial" panose="020B0604020202020204" pitchFamily="34" charset="0"/>
            </a:endParaRPr>
          </a:p>
          <a:p>
            <a:pPr marL="741345">
              <a:spcBef>
                <a:spcPts val="0"/>
              </a:spcBef>
            </a:pPr>
            <a:r>
              <a:rPr lang="en-US" sz="2800" i="1" dirty="0">
                <a:solidFill>
                  <a:schemeClr val="tx1"/>
                </a:solidFill>
                <a:cs typeface="Arial" panose="020B0604020202020204" pitchFamily="34" charset="0"/>
              </a:rPr>
              <a:t>“I like that it’s at the community college because (now) I get comfort in referring families there.”</a:t>
            </a:r>
          </a:p>
          <a:p>
            <a:pPr marL="741345">
              <a:spcBef>
                <a:spcPts val="0"/>
              </a:spcBef>
            </a:pPr>
            <a:endParaRPr lang="en-US" sz="1800" dirty="0">
              <a:solidFill>
                <a:schemeClr val="tx1"/>
              </a:solidFill>
              <a:cs typeface="Arial" panose="020B0604020202020204" pitchFamily="34" charset="0"/>
            </a:endParaRPr>
          </a:p>
          <a:p>
            <a:pPr marL="741345">
              <a:spcBef>
                <a:spcPts val="0"/>
              </a:spcBef>
            </a:pPr>
            <a:br>
              <a:rPr lang="en-US" sz="1800" dirty="0">
                <a:solidFill>
                  <a:schemeClr val="tx1"/>
                </a:solidFill>
                <a:cs typeface="Arial" panose="020B0604020202020204" pitchFamily="34" charset="0"/>
              </a:rPr>
            </a:br>
            <a:endParaRPr lang="en-US" sz="1800" dirty="0">
              <a:solidFill>
                <a:schemeClr val="tx1"/>
              </a:solidFill>
              <a:cs typeface="Arial" panose="020B0604020202020204" pitchFamily="34" charset="0"/>
            </a:endParaRPr>
          </a:p>
        </p:txBody>
      </p:sp>
    </p:spTree>
    <p:extLst>
      <p:ext uri="{BB962C8B-B14F-4D97-AF65-F5344CB8AC3E}">
        <p14:creationId xmlns:p14="http://schemas.microsoft.com/office/powerpoint/2010/main" val="280567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2" y="9967"/>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44" y="6132334"/>
            <a:ext cx="1498722" cy="456476"/>
          </a:xfrm>
          <a:prstGeom prst="rect">
            <a:avLst/>
          </a:prstGeom>
        </p:spPr>
      </p:pic>
      <p:sp>
        <p:nvSpPr>
          <p:cNvPr id="4" name="Title 3">
            <a:extLst>
              <a:ext uri="{FF2B5EF4-FFF2-40B4-BE49-F238E27FC236}">
                <a16:creationId xmlns:a16="http://schemas.microsoft.com/office/drawing/2014/main" id="{29BF7638-E612-4E73-A9AA-11FA69D46839}"/>
              </a:ext>
            </a:extLst>
          </p:cNvPr>
          <p:cNvSpPr>
            <a:spLocks noGrp="1"/>
          </p:cNvSpPr>
          <p:nvPr>
            <p:ph type="title"/>
          </p:nvPr>
        </p:nvSpPr>
        <p:spPr>
          <a:xfrm>
            <a:off x="432160" y="989130"/>
            <a:ext cx="7886700" cy="885826"/>
          </a:xfrm>
        </p:spPr>
        <p:txBody>
          <a:bodyPr>
            <a:normAutofit/>
          </a:bodyPr>
          <a:lstStyle/>
          <a:p>
            <a:r>
              <a:rPr lang="en-US" dirty="0"/>
              <a:t>Interviews - Membership</a:t>
            </a:r>
          </a:p>
        </p:txBody>
      </p:sp>
      <p:sp>
        <p:nvSpPr>
          <p:cNvPr id="2" name="TextBox 1">
            <a:extLst>
              <a:ext uri="{FF2B5EF4-FFF2-40B4-BE49-F238E27FC236}">
                <a16:creationId xmlns:a16="http://schemas.microsoft.com/office/drawing/2014/main" id="{D0F8F3FF-2EEE-4F4B-BDD5-F802D4230B52}"/>
              </a:ext>
            </a:extLst>
          </p:cNvPr>
          <p:cNvSpPr txBox="1"/>
          <p:nvPr/>
        </p:nvSpPr>
        <p:spPr>
          <a:xfrm>
            <a:off x="300444" y="2008356"/>
            <a:ext cx="3505660" cy="3031599"/>
          </a:xfrm>
          <a:prstGeom prst="rect">
            <a:avLst/>
          </a:prstGeom>
          <a:noFill/>
        </p:spPr>
        <p:txBody>
          <a:bodyPr wrap="square" rtlCol="0">
            <a:spAutoFit/>
          </a:bodyPr>
          <a:lstStyle/>
          <a:p>
            <a:pPr algn="ctr"/>
            <a:r>
              <a:rPr lang="en-US" sz="2200" b="1" dirty="0"/>
              <a:t>What’s working now</a:t>
            </a:r>
          </a:p>
          <a:p>
            <a:pPr algn="ctr"/>
            <a:endParaRPr lang="en-US" sz="2200" dirty="0"/>
          </a:p>
          <a:p>
            <a:pPr marL="257175" indent="-257175">
              <a:buFont typeface="Arial" panose="020B0604020202020204" pitchFamily="34" charset="0"/>
              <a:buChar char="•"/>
            </a:pPr>
            <a:r>
              <a:rPr lang="en-US" sz="2200" dirty="0"/>
              <a:t>Voice of advocates, policy experts, community college reps, state</a:t>
            </a:r>
          </a:p>
          <a:p>
            <a:pPr marL="257175" indent="-257175">
              <a:buFont typeface="Arial" panose="020B0604020202020204" pitchFamily="34" charset="0"/>
              <a:buChar char="•"/>
            </a:pPr>
            <a:r>
              <a:rPr lang="en-US" sz="2200" dirty="0"/>
              <a:t>Learning from each other</a:t>
            </a:r>
          </a:p>
          <a:p>
            <a:pPr marL="257175" indent="-257175">
              <a:buFont typeface="Arial" panose="020B0604020202020204" pitchFamily="34" charset="0"/>
              <a:buChar char="•"/>
            </a:pPr>
            <a:r>
              <a:rPr lang="en-US" sz="2200" dirty="0"/>
              <a:t>Hearing about problem solving</a:t>
            </a:r>
          </a:p>
          <a:p>
            <a:pPr marL="214313" indent="-214313" algn="ctr">
              <a:buFont typeface="Arial" panose="020B0604020202020204" pitchFamily="34" charset="0"/>
              <a:buChar char="•"/>
            </a:pPr>
            <a:endParaRPr lang="en-US" sz="1500" dirty="0"/>
          </a:p>
        </p:txBody>
      </p:sp>
      <p:sp>
        <p:nvSpPr>
          <p:cNvPr id="7" name="TextBox 6">
            <a:extLst>
              <a:ext uri="{FF2B5EF4-FFF2-40B4-BE49-F238E27FC236}">
                <a16:creationId xmlns:a16="http://schemas.microsoft.com/office/drawing/2014/main" id="{4096462A-03DF-4A64-93F6-4016E781221E}"/>
              </a:ext>
            </a:extLst>
          </p:cNvPr>
          <p:cNvSpPr txBox="1"/>
          <p:nvPr/>
        </p:nvSpPr>
        <p:spPr>
          <a:xfrm>
            <a:off x="4034297" y="2025680"/>
            <a:ext cx="4957457" cy="5509200"/>
          </a:xfrm>
          <a:prstGeom prst="rect">
            <a:avLst/>
          </a:prstGeom>
          <a:noFill/>
        </p:spPr>
        <p:txBody>
          <a:bodyPr wrap="square" rtlCol="0">
            <a:spAutoFit/>
          </a:bodyPr>
          <a:lstStyle/>
          <a:p>
            <a:pPr algn="ctr"/>
            <a:r>
              <a:rPr lang="en-US" sz="2200" b="1" dirty="0"/>
              <a:t>Ideas for improvement</a:t>
            </a:r>
          </a:p>
          <a:p>
            <a:pPr algn="ctr"/>
            <a:endParaRPr lang="en-US" sz="2200" b="1" dirty="0"/>
          </a:p>
          <a:p>
            <a:pPr marL="257175" indent="-257175">
              <a:buFont typeface="Arial" panose="020B0604020202020204" pitchFamily="34" charset="0"/>
              <a:buChar char="•"/>
            </a:pPr>
            <a:r>
              <a:rPr lang="en-US" sz="2200" dirty="0"/>
              <a:t>Participation, first-person perspective of parents and FFN providers</a:t>
            </a:r>
          </a:p>
          <a:p>
            <a:pPr marL="257175" indent="-257175">
              <a:buFont typeface="Arial" panose="020B0604020202020204" pitchFamily="34" charset="0"/>
              <a:buChar char="•"/>
            </a:pPr>
            <a:r>
              <a:rPr lang="en-US" sz="2200" dirty="0"/>
              <a:t>Engagement with community leaders, business community, service providers, licensure staff</a:t>
            </a:r>
          </a:p>
          <a:p>
            <a:pPr marL="257175" indent="-257175">
              <a:buFont typeface="Arial" panose="020B0604020202020204" pitchFamily="34" charset="0"/>
              <a:buChar char="•"/>
            </a:pPr>
            <a:r>
              <a:rPr lang="en-US" sz="2200" dirty="0"/>
              <a:t>Integrate parents into subcommittees</a:t>
            </a:r>
          </a:p>
          <a:p>
            <a:pPr marL="257175" indent="-257175">
              <a:buFont typeface="Arial" panose="020B0604020202020204" pitchFamily="34" charset="0"/>
              <a:buChar char="•"/>
            </a:pPr>
            <a:r>
              <a:rPr lang="en-US" sz="2200" dirty="0"/>
              <a:t>Balance engagement with not overwhelming people</a:t>
            </a:r>
          </a:p>
          <a:p>
            <a:pPr marL="257175" indent="-257175">
              <a:buFont typeface="Arial" panose="020B0604020202020204" pitchFamily="34" charset="0"/>
              <a:buChar char="•"/>
            </a:pPr>
            <a:r>
              <a:rPr lang="en-US" sz="2200" dirty="0"/>
              <a:t>Regular communication via email, platforms for those who don’t verbalize thoughts</a:t>
            </a:r>
          </a:p>
          <a:p>
            <a:pPr marL="257175" indent="-257175" algn="ctr">
              <a:buFont typeface="Arial" panose="020B0604020202020204" pitchFamily="34" charset="0"/>
              <a:buChar char="•"/>
            </a:pPr>
            <a:endParaRPr lang="en-US" sz="2200" dirty="0"/>
          </a:p>
          <a:p>
            <a:pPr algn="ctr"/>
            <a:endParaRPr lang="en-US" sz="2200" dirty="0"/>
          </a:p>
          <a:p>
            <a:pPr marL="214313" indent="-214313" algn="ctr">
              <a:buFont typeface="Arial" panose="020B0604020202020204" pitchFamily="34" charset="0"/>
              <a:buChar char="•"/>
            </a:pPr>
            <a:endParaRPr lang="en-US" sz="2200" dirty="0"/>
          </a:p>
        </p:txBody>
      </p:sp>
    </p:spTree>
    <p:extLst>
      <p:ext uri="{BB962C8B-B14F-4D97-AF65-F5344CB8AC3E}">
        <p14:creationId xmlns:p14="http://schemas.microsoft.com/office/powerpoint/2010/main" val="3099942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2" y="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7" y="6174886"/>
            <a:ext cx="1498722" cy="456476"/>
          </a:xfrm>
          <a:prstGeom prst="rect">
            <a:avLst/>
          </a:prstGeom>
        </p:spPr>
      </p:pic>
      <p:sp>
        <p:nvSpPr>
          <p:cNvPr id="4" name="Title 3">
            <a:extLst>
              <a:ext uri="{FF2B5EF4-FFF2-40B4-BE49-F238E27FC236}">
                <a16:creationId xmlns:a16="http://schemas.microsoft.com/office/drawing/2014/main" id="{29BF7638-E612-4E73-A9AA-11FA69D46839}"/>
              </a:ext>
            </a:extLst>
          </p:cNvPr>
          <p:cNvSpPr>
            <a:spLocks noGrp="1"/>
          </p:cNvSpPr>
          <p:nvPr>
            <p:ph type="title"/>
          </p:nvPr>
        </p:nvSpPr>
        <p:spPr>
          <a:xfrm>
            <a:off x="299424" y="1022743"/>
            <a:ext cx="7886700" cy="885826"/>
          </a:xfrm>
        </p:spPr>
        <p:txBody>
          <a:bodyPr>
            <a:normAutofit/>
          </a:bodyPr>
          <a:lstStyle/>
          <a:p>
            <a:r>
              <a:rPr lang="en-US" dirty="0"/>
              <a:t>Interviews - Membership</a:t>
            </a:r>
          </a:p>
        </p:txBody>
      </p:sp>
      <p:sp>
        <p:nvSpPr>
          <p:cNvPr id="8" name="Text Placeholder 9">
            <a:extLst>
              <a:ext uri="{FF2B5EF4-FFF2-40B4-BE49-F238E27FC236}">
                <a16:creationId xmlns:a16="http://schemas.microsoft.com/office/drawing/2014/main" id="{662EFF2C-84A4-497D-A77C-AA7FCBB39BD6}"/>
              </a:ext>
            </a:extLst>
          </p:cNvPr>
          <p:cNvSpPr txBox="1">
            <a:spLocks/>
          </p:cNvSpPr>
          <p:nvPr/>
        </p:nvSpPr>
        <p:spPr>
          <a:xfrm>
            <a:off x="299424" y="1767347"/>
            <a:ext cx="8101165" cy="3837039"/>
          </a:xfrm>
          <a:prstGeom prst="rect">
            <a:avLst/>
          </a:prstGeom>
        </p:spPr>
        <p:txBody>
          <a:bodyPr vert="horz" lIns="68580" tIns="34290" rIns="68580" bIns="34290" rtlCol="0">
            <a:normAutofit fontScale="25000" lnSpcReduction="2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741345">
              <a:spcBef>
                <a:spcPts val="0"/>
              </a:spcBef>
            </a:pPr>
            <a:endParaRPr lang="en-US" sz="9600" i="1" dirty="0">
              <a:solidFill>
                <a:schemeClr val="tx1"/>
              </a:solidFill>
              <a:cs typeface="Arial" panose="020B0604020202020204" pitchFamily="34" charset="0"/>
            </a:endParaRPr>
          </a:p>
          <a:p>
            <a:pPr marL="741345">
              <a:spcBef>
                <a:spcPts val="0"/>
              </a:spcBef>
            </a:pPr>
            <a:r>
              <a:rPr lang="en-US" sz="9600" i="1" dirty="0">
                <a:solidFill>
                  <a:schemeClr val="tx1"/>
                </a:solidFill>
                <a:cs typeface="Arial" panose="020B0604020202020204" pitchFamily="34" charset="0"/>
              </a:rPr>
              <a:t>“While it’s the same people I see regularly, it excites me to be there for a different purpose to affect a larger system. And then we can think about how to do that on the ground. We learn from what works on the ground to inform systems work. We should leverage that more.”</a:t>
            </a:r>
          </a:p>
          <a:p>
            <a:pPr marL="741345">
              <a:spcBef>
                <a:spcPts val="0"/>
              </a:spcBef>
            </a:pPr>
            <a:br>
              <a:rPr lang="en-US" sz="9600" dirty="0">
                <a:solidFill>
                  <a:schemeClr val="tx1"/>
                </a:solidFill>
                <a:cs typeface="Arial" panose="020B0604020202020204" pitchFamily="34" charset="0"/>
              </a:rPr>
            </a:br>
            <a:endParaRPr lang="en-US" sz="9600" dirty="0">
              <a:solidFill>
                <a:schemeClr val="tx1"/>
              </a:solidFill>
              <a:cs typeface="Arial" panose="020B0604020202020204" pitchFamily="34" charset="0"/>
            </a:endParaRPr>
          </a:p>
          <a:p>
            <a:pPr marL="741345">
              <a:spcBef>
                <a:spcPts val="0"/>
              </a:spcBef>
            </a:pPr>
            <a:r>
              <a:rPr lang="en-US" sz="9600" i="1" dirty="0">
                <a:solidFill>
                  <a:schemeClr val="tx1"/>
                </a:solidFill>
                <a:cs typeface="Arial" panose="020B0604020202020204" pitchFamily="34" charset="0"/>
              </a:rPr>
              <a:t>“We talk a lot about businesses and their buy-in…yet I don’t think they ‘get’ what’s going on, and why they have a hard time getting employees, why child care, housing and other issues are problems affecting the workforce.”</a:t>
            </a:r>
          </a:p>
          <a:p>
            <a:pPr marL="741345">
              <a:spcBef>
                <a:spcPts val="0"/>
              </a:spcBef>
            </a:pPr>
            <a:endParaRPr lang="en-US" sz="9600" i="1" dirty="0">
              <a:solidFill>
                <a:schemeClr val="tx1"/>
              </a:solidFill>
              <a:cs typeface="Arial" panose="020B0604020202020204" pitchFamily="34" charset="0"/>
            </a:endParaRPr>
          </a:p>
          <a:p>
            <a:pPr marL="741345">
              <a:spcBef>
                <a:spcPts val="0"/>
              </a:spcBef>
            </a:pPr>
            <a:r>
              <a:rPr lang="en-US" sz="9600" i="1" dirty="0">
                <a:solidFill>
                  <a:schemeClr val="tx1"/>
                </a:solidFill>
                <a:cs typeface="Arial" panose="020B0604020202020204" pitchFamily="34" charset="0"/>
              </a:rPr>
              <a:t>“If we highlight the providers and make them feel good, they’ll want to open up care to those that need it.”</a:t>
            </a:r>
            <a:br>
              <a:rPr lang="en-US" sz="3825" dirty="0">
                <a:solidFill>
                  <a:schemeClr val="tx1"/>
                </a:solidFill>
                <a:cs typeface="Arial" panose="020B0604020202020204" pitchFamily="34" charset="0"/>
              </a:rPr>
            </a:br>
            <a:endParaRPr lang="en-US" sz="3825" dirty="0">
              <a:solidFill>
                <a:schemeClr val="tx1"/>
              </a:solidFill>
              <a:cs typeface="Arial" panose="020B0604020202020204" pitchFamily="34" charset="0"/>
            </a:endParaRPr>
          </a:p>
        </p:txBody>
      </p:sp>
    </p:spTree>
    <p:extLst>
      <p:ext uri="{BB962C8B-B14F-4D97-AF65-F5344CB8AC3E}">
        <p14:creationId xmlns:p14="http://schemas.microsoft.com/office/powerpoint/2010/main" val="80100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50" y="6247454"/>
            <a:ext cx="1498722" cy="456476"/>
          </a:xfrm>
          <a:prstGeom prst="rect">
            <a:avLst/>
          </a:prstGeom>
        </p:spPr>
      </p:pic>
      <p:sp>
        <p:nvSpPr>
          <p:cNvPr id="4" name="Title 3">
            <a:extLst>
              <a:ext uri="{FF2B5EF4-FFF2-40B4-BE49-F238E27FC236}">
                <a16:creationId xmlns:a16="http://schemas.microsoft.com/office/drawing/2014/main" id="{29BF7638-E612-4E73-A9AA-11FA69D46839}"/>
              </a:ext>
            </a:extLst>
          </p:cNvPr>
          <p:cNvSpPr>
            <a:spLocks noGrp="1"/>
          </p:cNvSpPr>
          <p:nvPr>
            <p:ph type="title"/>
          </p:nvPr>
        </p:nvSpPr>
        <p:spPr>
          <a:xfrm>
            <a:off x="409575" y="1141531"/>
            <a:ext cx="7886700" cy="885826"/>
          </a:xfrm>
        </p:spPr>
        <p:txBody>
          <a:bodyPr>
            <a:normAutofit/>
          </a:bodyPr>
          <a:lstStyle/>
          <a:p>
            <a:r>
              <a:rPr lang="en-US" dirty="0"/>
              <a:t>Interviews - Process</a:t>
            </a:r>
          </a:p>
        </p:txBody>
      </p:sp>
      <p:sp>
        <p:nvSpPr>
          <p:cNvPr id="2" name="TextBox 1">
            <a:extLst>
              <a:ext uri="{FF2B5EF4-FFF2-40B4-BE49-F238E27FC236}">
                <a16:creationId xmlns:a16="http://schemas.microsoft.com/office/drawing/2014/main" id="{D0F8F3FF-2EEE-4F4B-BDD5-F802D4230B52}"/>
              </a:ext>
            </a:extLst>
          </p:cNvPr>
          <p:cNvSpPr txBox="1"/>
          <p:nvPr/>
        </p:nvSpPr>
        <p:spPr>
          <a:xfrm>
            <a:off x="409575" y="2077082"/>
            <a:ext cx="4029690" cy="3816429"/>
          </a:xfrm>
          <a:prstGeom prst="rect">
            <a:avLst/>
          </a:prstGeom>
          <a:noFill/>
        </p:spPr>
        <p:txBody>
          <a:bodyPr wrap="square" rtlCol="0">
            <a:spAutoFit/>
          </a:bodyPr>
          <a:lstStyle/>
          <a:p>
            <a:pPr algn="ctr"/>
            <a:r>
              <a:rPr lang="en-US" sz="2200" b="1" dirty="0"/>
              <a:t>What’s working now</a:t>
            </a:r>
          </a:p>
          <a:p>
            <a:pPr algn="ctr"/>
            <a:endParaRPr lang="en-US" sz="2200" dirty="0"/>
          </a:p>
          <a:p>
            <a:pPr marL="214313" indent="-214313">
              <a:buFont typeface="Arial" panose="020B0604020202020204" pitchFamily="34" charset="0"/>
              <a:buChar char="•"/>
            </a:pPr>
            <a:r>
              <a:rPr lang="en-US" sz="2200" dirty="0"/>
              <a:t>Facilitators keeping the group on track</a:t>
            </a:r>
          </a:p>
          <a:p>
            <a:pPr marL="214313" indent="-214313">
              <a:buFont typeface="Arial" panose="020B0604020202020204" pitchFamily="34" charset="0"/>
              <a:buChar char="•"/>
            </a:pPr>
            <a:r>
              <a:rPr lang="en-US" sz="2200" dirty="0"/>
              <a:t>Moving in the right direction</a:t>
            </a:r>
          </a:p>
          <a:p>
            <a:pPr marL="214313" indent="-214313">
              <a:buFont typeface="Arial" panose="020B0604020202020204" pitchFamily="34" charset="0"/>
              <a:buChar char="•"/>
            </a:pPr>
            <a:r>
              <a:rPr lang="en-US" sz="2200" dirty="0"/>
              <a:t>Can dig-in on issues</a:t>
            </a:r>
          </a:p>
          <a:p>
            <a:pPr marL="214313" indent="-214313">
              <a:buFont typeface="Arial" panose="020B0604020202020204" pitchFamily="34" charset="0"/>
              <a:buChar char="•"/>
            </a:pPr>
            <a:r>
              <a:rPr lang="en-US" sz="2200" dirty="0"/>
              <a:t>Focused on the right things, esp. at subcommittee level</a:t>
            </a:r>
          </a:p>
          <a:p>
            <a:pPr marL="214313" indent="-214313">
              <a:buFont typeface="Arial" panose="020B0604020202020204" pitchFamily="34" charset="0"/>
              <a:buChar char="•"/>
            </a:pPr>
            <a:r>
              <a:rPr lang="en-US" sz="2200" dirty="0"/>
              <a:t>Have the information needed</a:t>
            </a:r>
          </a:p>
          <a:p>
            <a:pPr marL="214313" indent="-214313">
              <a:buFont typeface="Arial" panose="020B0604020202020204" pitchFamily="34" charset="0"/>
              <a:buChar char="•"/>
            </a:pPr>
            <a:r>
              <a:rPr lang="en-US" sz="2200" dirty="0"/>
              <a:t>Fluid movement between topics</a:t>
            </a:r>
          </a:p>
        </p:txBody>
      </p:sp>
      <p:sp>
        <p:nvSpPr>
          <p:cNvPr id="7" name="TextBox 6">
            <a:extLst>
              <a:ext uri="{FF2B5EF4-FFF2-40B4-BE49-F238E27FC236}">
                <a16:creationId xmlns:a16="http://schemas.microsoft.com/office/drawing/2014/main" id="{4096462A-03DF-4A64-93F6-4016E781221E}"/>
              </a:ext>
            </a:extLst>
          </p:cNvPr>
          <p:cNvSpPr txBox="1"/>
          <p:nvPr/>
        </p:nvSpPr>
        <p:spPr>
          <a:xfrm>
            <a:off x="5073445" y="2077082"/>
            <a:ext cx="3857625" cy="4170372"/>
          </a:xfrm>
          <a:prstGeom prst="rect">
            <a:avLst/>
          </a:prstGeom>
          <a:noFill/>
        </p:spPr>
        <p:txBody>
          <a:bodyPr wrap="square" rtlCol="0">
            <a:spAutoFit/>
          </a:bodyPr>
          <a:lstStyle/>
          <a:p>
            <a:pPr algn="ctr"/>
            <a:r>
              <a:rPr lang="en-US" sz="2200" b="1" dirty="0"/>
              <a:t>Ideas for improvement</a:t>
            </a:r>
            <a:br>
              <a:rPr lang="en-US" sz="2200" b="1" dirty="0"/>
            </a:br>
            <a:endParaRPr lang="en-US" sz="2200" b="1" dirty="0"/>
          </a:p>
          <a:p>
            <a:pPr marL="257175" indent="-257175">
              <a:buFont typeface="Arial" panose="020B0604020202020204" pitchFamily="34" charset="0"/>
              <a:buChar char="•"/>
            </a:pPr>
            <a:r>
              <a:rPr lang="en-US" sz="2200" dirty="0"/>
              <a:t>Ensure alignment with ongoing, similar issues to avoid duplication</a:t>
            </a:r>
          </a:p>
          <a:p>
            <a:pPr marL="257175" indent="-257175">
              <a:buFont typeface="Arial" panose="020B0604020202020204" pitchFamily="34" charset="0"/>
              <a:buChar char="•"/>
            </a:pPr>
            <a:r>
              <a:rPr lang="en-US" sz="2200" dirty="0"/>
              <a:t>Don’t be too granular</a:t>
            </a:r>
          </a:p>
          <a:p>
            <a:pPr marL="257175" indent="-257175">
              <a:buFont typeface="Arial" panose="020B0604020202020204" pitchFamily="34" charset="0"/>
              <a:buChar char="•"/>
            </a:pPr>
            <a:r>
              <a:rPr lang="en-US" sz="2200" dirty="0"/>
              <a:t>Get more perspective on “nitty gritty”</a:t>
            </a:r>
          </a:p>
          <a:p>
            <a:pPr marL="257175" indent="-257175">
              <a:buFont typeface="Arial" panose="020B0604020202020204" pitchFamily="34" charset="0"/>
              <a:buChar char="•"/>
            </a:pPr>
            <a:r>
              <a:rPr lang="en-US" sz="2200" dirty="0"/>
              <a:t>Learning from more information</a:t>
            </a:r>
          </a:p>
          <a:p>
            <a:pPr marL="257175" indent="-257175" algn="ctr">
              <a:buFont typeface="Arial" panose="020B0604020202020204" pitchFamily="34" charset="0"/>
              <a:buChar char="•"/>
            </a:pPr>
            <a:endParaRPr lang="en-US" sz="1500" dirty="0"/>
          </a:p>
          <a:p>
            <a:pPr algn="ctr"/>
            <a:endParaRPr lang="en-US" sz="1500" dirty="0"/>
          </a:p>
          <a:p>
            <a:pPr marL="214313" indent="-214313" algn="ctr">
              <a:buFont typeface="Arial" panose="020B0604020202020204" pitchFamily="34" charset="0"/>
              <a:buChar char="•"/>
            </a:pPr>
            <a:endParaRPr lang="en-US" sz="1500" dirty="0"/>
          </a:p>
        </p:txBody>
      </p:sp>
    </p:spTree>
    <p:extLst>
      <p:ext uri="{BB962C8B-B14F-4D97-AF65-F5344CB8AC3E}">
        <p14:creationId xmlns:p14="http://schemas.microsoft.com/office/powerpoint/2010/main" val="2458707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2" y="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5" y="6173423"/>
            <a:ext cx="1498722" cy="456476"/>
          </a:xfrm>
          <a:prstGeom prst="rect">
            <a:avLst/>
          </a:prstGeom>
        </p:spPr>
      </p:pic>
      <p:sp>
        <p:nvSpPr>
          <p:cNvPr id="4" name="Title 3">
            <a:extLst>
              <a:ext uri="{FF2B5EF4-FFF2-40B4-BE49-F238E27FC236}">
                <a16:creationId xmlns:a16="http://schemas.microsoft.com/office/drawing/2014/main" id="{29BF7638-E612-4E73-A9AA-11FA69D46839}"/>
              </a:ext>
            </a:extLst>
          </p:cNvPr>
          <p:cNvSpPr>
            <a:spLocks noGrp="1"/>
          </p:cNvSpPr>
          <p:nvPr>
            <p:ph type="title"/>
          </p:nvPr>
        </p:nvSpPr>
        <p:spPr>
          <a:xfrm>
            <a:off x="314172" y="1006884"/>
            <a:ext cx="7886700" cy="885826"/>
          </a:xfrm>
        </p:spPr>
        <p:txBody>
          <a:bodyPr>
            <a:normAutofit/>
          </a:bodyPr>
          <a:lstStyle/>
          <a:p>
            <a:r>
              <a:rPr lang="en-US" dirty="0"/>
              <a:t>Interviews - Process</a:t>
            </a:r>
          </a:p>
        </p:txBody>
      </p:sp>
      <p:sp>
        <p:nvSpPr>
          <p:cNvPr id="8" name="Text Placeholder 9">
            <a:extLst>
              <a:ext uri="{FF2B5EF4-FFF2-40B4-BE49-F238E27FC236}">
                <a16:creationId xmlns:a16="http://schemas.microsoft.com/office/drawing/2014/main" id="{4E92BEF9-8826-435E-9743-29674E31278F}"/>
              </a:ext>
            </a:extLst>
          </p:cNvPr>
          <p:cNvSpPr txBox="1">
            <a:spLocks/>
          </p:cNvSpPr>
          <p:nvPr/>
        </p:nvSpPr>
        <p:spPr>
          <a:xfrm>
            <a:off x="314172" y="1841190"/>
            <a:ext cx="8531736" cy="3417569"/>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741345">
              <a:spcBef>
                <a:spcPts val="0"/>
              </a:spcBef>
            </a:pPr>
            <a:r>
              <a:rPr lang="en-US" sz="2000" i="1" dirty="0">
                <a:solidFill>
                  <a:schemeClr val="tx1"/>
                </a:solidFill>
                <a:cs typeface="Arial" panose="020B0604020202020204" pitchFamily="34" charset="0"/>
              </a:rPr>
              <a:t>“I’m clear about our overall goals but am not always sure about how it’s achieved through the meetings, behind the scenes and in the overall SWFI leadership.”</a:t>
            </a:r>
          </a:p>
          <a:p>
            <a:pPr marL="741345">
              <a:spcBef>
                <a:spcPts val="0"/>
              </a:spcBef>
            </a:pPr>
            <a:endParaRPr lang="en-US" sz="2000" i="1" dirty="0">
              <a:solidFill>
                <a:schemeClr val="tx1"/>
              </a:solidFill>
              <a:cs typeface="Arial" panose="020B0604020202020204" pitchFamily="34" charset="0"/>
            </a:endParaRPr>
          </a:p>
          <a:p>
            <a:pPr marL="741345">
              <a:spcBef>
                <a:spcPts val="0"/>
              </a:spcBef>
            </a:pPr>
            <a:r>
              <a:rPr lang="en-US" sz="2000" i="1" dirty="0">
                <a:solidFill>
                  <a:schemeClr val="tx1"/>
                </a:solidFill>
                <a:cs typeface="Arial" panose="020B0604020202020204" pitchFamily="34" charset="0"/>
              </a:rPr>
              <a:t>“We shouldn’t get stuck on funding challenges – our biggest pitfall is our own thinking.”</a:t>
            </a:r>
            <a:br>
              <a:rPr lang="en-US" sz="2000" i="1" dirty="0">
                <a:solidFill>
                  <a:schemeClr val="tx1"/>
                </a:solidFill>
                <a:cs typeface="Arial" panose="020B0604020202020204" pitchFamily="34" charset="0"/>
              </a:rPr>
            </a:br>
            <a:endParaRPr lang="en-US" sz="2000" i="1" dirty="0">
              <a:solidFill>
                <a:schemeClr val="tx1"/>
              </a:solidFill>
              <a:cs typeface="Arial" panose="020B0604020202020204" pitchFamily="34" charset="0"/>
            </a:endParaRPr>
          </a:p>
          <a:p>
            <a:pPr marL="741345">
              <a:spcBef>
                <a:spcPts val="0"/>
              </a:spcBef>
            </a:pPr>
            <a:r>
              <a:rPr lang="en-US" sz="2000" i="1" dirty="0">
                <a:solidFill>
                  <a:schemeClr val="tx1"/>
                </a:solidFill>
                <a:cs typeface="Arial" panose="020B0604020202020204" pitchFamily="34" charset="0"/>
              </a:rPr>
              <a:t>“Our two-gen work may have progressed with our without SWFI. But in terms of the Learning Community it’s been great to understand other perspectives, especially the state’s. To have time to really hear from them about why things are happening the way they are has changed the way we think and given us more understanding. I would love to see that the state is seeing the same benefit and would want to continue that way in the future.”</a:t>
            </a:r>
            <a:endParaRPr lang="en" sz="2000" i="1" dirty="0">
              <a:solidFill>
                <a:schemeClr val="tx1"/>
              </a:solidFill>
              <a:cs typeface="Arial" panose="020B0604020202020204" pitchFamily="34" charset="0"/>
            </a:endParaRPr>
          </a:p>
        </p:txBody>
      </p:sp>
    </p:spTree>
    <p:extLst>
      <p:ext uri="{BB962C8B-B14F-4D97-AF65-F5344CB8AC3E}">
        <p14:creationId xmlns:p14="http://schemas.microsoft.com/office/powerpoint/2010/main" val="326408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1"/>
          <p:cNvGrpSpPr>
            <a:grpSpLocks/>
          </p:cNvGrpSpPr>
          <p:nvPr/>
        </p:nvGrpSpPr>
        <p:grpSpPr bwMode="auto">
          <a:xfrm>
            <a:off x="990600" y="5676901"/>
            <a:ext cx="6184902" cy="831850"/>
            <a:chOff x="624" y="3576"/>
            <a:chExt cx="3896" cy="524"/>
          </a:xfrm>
        </p:grpSpPr>
        <p:sp>
          <p:nvSpPr>
            <p:cNvPr id="14377" name="Text Box 12"/>
            <p:cNvSpPr txBox="1">
              <a:spLocks noChangeArrowheads="1"/>
            </p:cNvSpPr>
            <p:nvPr/>
          </p:nvSpPr>
          <p:spPr bwMode="auto">
            <a:xfrm>
              <a:off x="624" y="3600"/>
              <a:ext cx="2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eaLnBrk="1" hangingPunct="1"/>
              <a:r>
                <a:rPr lang="en-US" sz="1000">
                  <a:solidFill>
                    <a:srgbClr val="339933"/>
                  </a:solidFill>
                  <a:latin typeface="Arial Narrow" pitchFamily="34" charset="0"/>
                </a:rPr>
                <a:t>Birth</a:t>
              </a:r>
            </a:p>
          </p:txBody>
        </p:sp>
        <p:sp>
          <p:nvSpPr>
            <p:cNvPr id="14382" name="Text Box 17"/>
            <p:cNvSpPr txBox="1">
              <a:spLocks noChangeArrowheads="1"/>
            </p:cNvSpPr>
            <p:nvPr/>
          </p:nvSpPr>
          <p:spPr bwMode="auto">
            <a:xfrm>
              <a:off x="3456" y="3936"/>
              <a:ext cx="66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eaLnBrk="1" hangingPunct="1"/>
              <a:r>
                <a:rPr lang="en-US" sz="1100">
                  <a:solidFill>
                    <a:srgbClr val="339933"/>
                  </a:solidFill>
                  <a:latin typeface="Arial Narrow" pitchFamily="34" charset="0"/>
                </a:rPr>
                <a:t>Early Preschool</a:t>
              </a:r>
            </a:p>
          </p:txBody>
        </p:sp>
        <p:sp>
          <p:nvSpPr>
            <p:cNvPr id="14383" name="Text Box 18"/>
            <p:cNvSpPr txBox="1">
              <a:spLocks noChangeArrowheads="1"/>
            </p:cNvSpPr>
            <p:nvPr/>
          </p:nvSpPr>
          <p:spPr bwMode="auto">
            <a:xfrm>
              <a:off x="4040" y="3576"/>
              <a:ext cx="4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eaLnBrk="1" hangingPunct="1"/>
              <a:r>
                <a:rPr lang="en-US" sz="1100" dirty="0">
                  <a:solidFill>
                    <a:srgbClr val="339933"/>
                  </a:solidFill>
                  <a:latin typeface="Arial Narrow" pitchFamily="34" charset="0"/>
                </a:rPr>
                <a:t>Adulthood</a:t>
              </a:r>
            </a:p>
          </p:txBody>
        </p:sp>
      </p:grpSp>
      <p:grpSp>
        <p:nvGrpSpPr>
          <p:cNvPr id="14339" name="Group 28"/>
          <p:cNvGrpSpPr>
            <a:grpSpLocks/>
          </p:cNvGrpSpPr>
          <p:nvPr/>
        </p:nvGrpSpPr>
        <p:grpSpPr bwMode="auto">
          <a:xfrm>
            <a:off x="381000" y="1371600"/>
            <a:ext cx="8618541" cy="5180014"/>
            <a:chOff x="286" y="864"/>
            <a:chExt cx="5429" cy="3263"/>
          </a:xfrm>
        </p:grpSpPr>
        <p:sp>
          <p:nvSpPr>
            <p:cNvPr id="14372" name="Text Box 29"/>
            <p:cNvSpPr txBox="1">
              <a:spLocks noChangeArrowheads="1"/>
            </p:cNvSpPr>
            <p:nvPr/>
          </p:nvSpPr>
          <p:spPr bwMode="auto">
            <a:xfrm>
              <a:off x="4982" y="3720"/>
              <a:ext cx="73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eaLnBrk="1" hangingPunct="1"/>
              <a:r>
                <a:rPr lang="en-US" sz="1800" dirty="0">
                  <a:solidFill>
                    <a:schemeClr val="tx2"/>
                  </a:solidFill>
                  <a:latin typeface="Arial Narrow" pitchFamily="34" charset="0"/>
                </a:rPr>
                <a:t>Indicator</a:t>
              </a:r>
            </a:p>
            <a:p>
              <a:pPr eaLnBrk="1" hangingPunct="1"/>
              <a:r>
                <a:rPr lang="en-US" sz="1800" dirty="0">
                  <a:solidFill>
                    <a:schemeClr val="tx2"/>
                  </a:solidFill>
                  <a:latin typeface="Arial Narrow" pitchFamily="34" charset="0"/>
                </a:rPr>
                <a:t>Milestones</a:t>
              </a:r>
            </a:p>
          </p:txBody>
        </p:sp>
        <p:grpSp>
          <p:nvGrpSpPr>
            <p:cNvPr id="14373" name="Group 30"/>
            <p:cNvGrpSpPr>
              <a:grpSpLocks/>
            </p:cNvGrpSpPr>
            <p:nvPr/>
          </p:nvGrpSpPr>
          <p:grpSpPr bwMode="auto">
            <a:xfrm>
              <a:off x="286" y="864"/>
              <a:ext cx="4512" cy="3210"/>
              <a:chOff x="286" y="864"/>
              <a:chExt cx="4512" cy="3210"/>
            </a:xfrm>
          </p:grpSpPr>
          <p:sp useBgFill="1">
            <p:nvSpPr>
              <p:cNvPr id="14374" name="Text Box 31"/>
              <p:cNvSpPr txBox="1">
                <a:spLocks noChangeArrowheads="1"/>
              </p:cNvSpPr>
              <p:nvPr/>
            </p:nvSpPr>
            <p:spPr bwMode="auto">
              <a:xfrm>
                <a:off x="622" y="3744"/>
                <a:ext cx="4176" cy="330"/>
              </a:xfrm>
              <a:prstGeom prst="rect">
                <a:avLst/>
              </a:prstGeom>
              <a:ln w="12700">
                <a:solidFill>
                  <a:schemeClr val="tx1"/>
                </a:solidFill>
                <a:miter lim="800000"/>
                <a:headEnd/>
                <a:tailEnd/>
              </a:ln>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eaLnBrk="1" hangingPunct="1"/>
                <a:r>
                  <a:rPr lang="en-US" sz="1400" b="0" dirty="0">
                    <a:solidFill>
                      <a:schemeClr val="tx2"/>
                    </a:solidFill>
                    <a:latin typeface="Arial Narrow" pitchFamily="34" charset="0"/>
                  </a:rPr>
                  <a:t>     </a:t>
                </a:r>
                <a:r>
                  <a:rPr lang="en-US" sz="1400" dirty="0">
                    <a:solidFill>
                      <a:schemeClr val="tx2"/>
                    </a:solidFill>
                    <a:latin typeface="Arial Narrow" pitchFamily="34" charset="0"/>
                  </a:rPr>
                  <a:t>Access to HQ 		Reading on Grade 			Post Secondary	Sustainable </a:t>
                </a:r>
                <a:br>
                  <a:rPr lang="en-US" sz="1400" dirty="0">
                    <a:solidFill>
                      <a:schemeClr val="tx2"/>
                    </a:solidFill>
                    <a:latin typeface="Arial Narrow" pitchFamily="34" charset="0"/>
                  </a:rPr>
                </a:br>
                <a:r>
                  <a:rPr lang="en-US" sz="1400" dirty="0">
                    <a:solidFill>
                      <a:schemeClr val="tx2"/>
                    </a:solidFill>
                    <a:latin typeface="Arial Narrow" pitchFamily="34" charset="0"/>
                  </a:rPr>
                  <a:t>	 Childcare 		Level                           		Attainment		Wage</a:t>
                </a:r>
              </a:p>
            </p:txBody>
          </p:sp>
          <p:sp>
            <p:nvSpPr>
              <p:cNvPr id="14375" name="Line 33"/>
              <p:cNvSpPr>
                <a:spLocks noChangeShapeType="1"/>
              </p:cNvSpPr>
              <p:nvPr/>
            </p:nvSpPr>
            <p:spPr bwMode="auto">
              <a:xfrm flipV="1">
                <a:off x="624" y="864"/>
                <a:ext cx="0" cy="307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6" name="Text Box 34"/>
              <p:cNvSpPr txBox="1">
                <a:spLocks noChangeArrowheads="1"/>
              </p:cNvSpPr>
              <p:nvPr/>
            </p:nvSpPr>
            <p:spPr bwMode="auto">
              <a:xfrm rot="5400000" flipV="1">
                <a:off x="-681" y="2161"/>
                <a:ext cx="218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eaLnBrk="1" hangingPunct="1"/>
                <a:r>
                  <a:rPr lang="en-US" sz="2000" b="0" i="1" dirty="0">
                    <a:solidFill>
                      <a:schemeClr val="tx2"/>
                    </a:solidFill>
                    <a:latin typeface="Arial" pitchFamily="34" charset="0"/>
                  </a:rPr>
                  <a:t>Valued, Healthy and Thriving</a:t>
                </a:r>
                <a:endParaRPr lang="en-US" b="0" i="1" dirty="0">
                  <a:solidFill>
                    <a:schemeClr val="tx2"/>
                  </a:solidFill>
                  <a:latin typeface="Arial" pitchFamily="34" charset="0"/>
                </a:endParaRPr>
              </a:p>
            </p:txBody>
          </p:sp>
        </p:grpSp>
      </p:grpSp>
      <p:sp>
        <p:nvSpPr>
          <p:cNvPr id="14340" name="Text Box 35"/>
          <p:cNvSpPr txBox="1">
            <a:spLocks noChangeArrowheads="1"/>
          </p:cNvSpPr>
          <p:nvPr/>
        </p:nvSpPr>
        <p:spPr bwMode="auto">
          <a:xfrm>
            <a:off x="708624" y="141288"/>
            <a:ext cx="71711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2800" dirty="0">
                <a:solidFill>
                  <a:srgbClr val="339933"/>
                </a:solidFill>
                <a:latin typeface="Arial" pitchFamily="34" charset="0"/>
              </a:rPr>
              <a:t>Result: Colorado families are valued,</a:t>
            </a:r>
          </a:p>
          <a:p>
            <a:pPr algn="ctr" eaLnBrk="1" hangingPunct="1"/>
            <a:r>
              <a:rPr lang="en-US" sz="2800" dirty="0">
                <a:solidFill>
                  <a:srgbClr val="339933"/>
                </a:solidFill>
                <a:latin typeface="Arial" pitchFamily="34" charset="0"/>
              </a:rPr>
              <a:t>healthy, and thriving across generations.</a:t>
            </a:r>
          </a:p>
          <a:p>
            <a:pPr algn="ctr" eaLnBrk="1" hangingPunct="1"/>
            <a:r>
              <a:rPr lang="en-US" sz="2800" dirty="0">
                <a:solidFill>
                  <a:srgbClr val="339933"/>
                </a:solidFill>
                <a:latin typeface="Arial" pitchFamily="34" charset="0"/>
              </a:rPr>
              <a:t> </a:t>
            </a:r>
          </a:p>
        </p:txBody>
      </p:sp>
      <p:sp>
        <p:nvSpPr>
          <p:cNvPr id="55306" name="Text Box 48"/>
          <p:cNvSpPr txBox="1">
            <a:spLocks noChangeArrowheads="1"/>
          </p:cNvSpPr>
          <p:nvPr/>
        </p:nvSpPr>
        <p:spPr bwMode="auto">
          <a:xfrm>
            <a:off x="7064375" y="2928938"/>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8125" algn="l"/>
              </a:tabLst>
              <a:defRPr sz="2400" b="1">
                <a:solidFill>
                  <a:schemeClr val="tx1"/>
                </a:solidFill>
                <a:latin typeface="Times New Roman" pitchFamily="18" charset="0"/>
                <a:cs typeface="Arial" pitchFamily="34" charset="0"/>
              </a:defRPr>
            </a:lvl1pPr>
            <a:lvl2pPr marL="742950" indent="-285750" eaLnBrk="0" hangingPunct="0">
              <a:tabLst>
                <a:tab pos="238125" algn="l"/>
              </a:tabLst>
              <a:defRPr sz="2400" b="1">
                <a:solidFill>
                  <a:schemeClr val="tx1"/>
                </a:solidFill>
                <a:latin typeface="Times New Roman" pitchFamily="18" charset="0"/>
                <a:cs typeface="Arial" pitchFamily="34" charset="0"/>
              </a:defRPr>
            </a:lvl2pPr>
            <a:lvl3pPr marL="1143000" indent="-228600" eaLnBrk="0" hangingPunct="0">
              <a:tabLst>
                <a:tab pos="238125" algn="l"/>
              </a:tabLst>
              <a:defRPr sz="2400" b="1">
                <a:solidFill>
                  <a:schemeClr val="tx1"/>
                </a:solidFill>
                <a:latin typeface="Times New Roman" pitchFamily="18" charset="0"/>
                <a:cs typeface="Arial" pitchFamily="34" charset="0"/>
              </a:defRPr>
            </a:lvl3pPr>
            <a:lvl4pPr marL="1600200" indent="-228600" eaLnBrk="0" hangingPunct="0">
              <a:tabLst>
                <a:tab pos="238125" algn="l"/>
              </a:tabLst>
              <a:defRPr sz="2400" b="1">
                <a:solidFill>
                  <a:schemeClr val="tx1"/>
                </a:solidFill>
                <a:latin typeface="Times New Roman" pitchFamily="18" charset="0"/>
                <a:cs typeface="Arial" pitchFamily="34" charset="0"/>
              </a:defRPr>
            </a:lvl4pPr>
            <a:lvl5pPr marL="2057400" indent="-228600" eaLnBrk="0" hangingPunct="0">
              <a:tabLst>
                <a:tab pos="238125" algn="l"/>
              </a:tabLst>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tabLst>
                <a:tab pos="238125" algn="l"/>
              </a:tabLs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tabLst>
                <a:tab pos="238125" algn="l"/>
              </a:tabLs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tabLst>
                <a:tab pos="238125" algn="l"/>
              </a:tabLs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tabLst>
                <a:tab pos="238125" algn="l"/>
              </a:tabLst>
              <a:defRPr sz="2400" b="1">
                <a:solidFill>
                  <a:schemeClr val="tx1"/>
                </a:solidFill>
                <a:latin typeface="Times New Roman" pitchFamily="18" charset="0"/>
                <a:cs typeface="Arial" pitchFamily="34" charset="0"/>
              </a:defRPr>
            </a:lvl9pPr>
          </a:lstStyle>
          <a:p>
            <a:pPr eaLnBrk="1" hangingPunct="1"/>
            <a:r>
              <a:rPr lang="en-US" sz="1200">
                <a:solidFill>
                  <a:schemeClr val="tx2"/>
                </a:solidFill>
                <a:latin typeface="Arial Narrow" pitchFamily="34" charset="0"/>
              </a:rPr>
              <a:t>“At Risk” Trajectory</a:t>
            </a:r>
          </a:p>
        </p:txBody>
      </p:sp>
      <p:sp>
        <p:nvSpPr>
          <p:cNvPr id="55309" name="Text Box 48"/>
          <p:cNvSpPr txBox="1">
            <a:spLocks noChangeArrowheads="1"/>
          </p:cNvSpPr>
          <p:nvPr/>
        </p:nvSpPr>
        <p:spPr bwMode="auto">
          <a:xfrm>
            <a:off x="6969125" y="2116138"/>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8125" algn="l"/>
              </a:tabLst>
              <a:defRPr sz="2400" b="1">
                <a:solidFill>
                  <a:schemeClr val="tx1"/>
                </a:solidFill>
                <a:latin typeface="Times New Roman" pitchFamily="18" charset="0"/>
                <a:cs typeface="Arial" pitchFamily="34" charset="0"/>
              </a:defRPr>
            </a:lvl1pPr>
            <a:lvl2pPr marL="742950" indent="-285750" eaLnBrk="0" hangingPunct="0">
              <a:tabLst>
                <a:tab pos="238125" algn="l"/>
              </a:tabLst>
              <a:defRPr sz="2400" b="1">
                <a:solidFill>
                  <a:schemeClr val="tx1"/>
                </a:solidFill>
                <a:latin typeface="Times New Roman" pitchFamily="18" charset="0"/>
                <a:cs typeface="Arial" pitchFamily="34" charset="0"/>
              </a:defRPr>
            </a:lvl2pPr>
            <a:lvl3pPr marL="1143000" indent="-228600" eaLnBrk="0" hangingPunct="0">
              <a:tabLst>
                <a:tab pos="238125" algn="l"/>
              </a:tabLst>
              <a:defRPr sz="2400" b="1">
                <a:solidFill>
                  <a:schemeClr val="tx1"/>
                </a:solidFill>
                <a:latin typeface="Times New Roman" pitchFamily="18" charset="0"/>
                <a:cs typeface="Arial" pitchFamily="34" charset="0"/>
              </a:defRPr>
            </a:lvl3pPr>
            <a:lvl4pPr marL="1600200" indent="-228600" eaLnBrk="0" hangingPunct="0">
              <a:tabLst>
                <a:tab pos="238125" algn="l"/>
              </a:tabLst>
              <a:defRPr sz="2400" b="1">
                <a:solidFill>
                  <a:schemeClr val="tx1"/>
                </a:solidFill>
                <a:latin typeface="Times New Roman" pitchFamily="18" charset="0"/>
                <a:cs typeface="Arial" pitchFamily="34" charset="0"/>
              </a:defRPr>
            </a:lvl4pPr>
            <a:lvl5pPr marL="2057400" indent="-228600" eaLnBrk="0" hangingPunct="0">
              <a:tabLst>
                <a:tab pos="238125" algn="l"/>
              </a:tabLst>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tabLst>
                <a:tab pos="238125" algn="l"/>
              </a:tabLs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tabLst>
                <a:tab pos="238125" algn="l"/>
              </a:tabLs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tabLst>
                <a:tab pos="238125" algn="l"/>
              </a:tabLs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tabLst>
                <a:tab pos="238125" algn="l"/>
              </a:tabLst>
              <a:defRPr sz="2400" b="1">
                <a:solidFill>
                  <a:schemeClr val="tx1"/>
                </a:solidFill>
                <a:latin typeface="Times New Roman" pitchFamily="18" charset="0"/>
                <a:cs typeface="Arial" pitchFamily="34" charset="0"/>
              </a:defRPr>
            </a:lvl9pPr>
          </a:lstStyle>
          <a:p>
            <a:pPr eaLnBrk="1" hangingPunct="1"/>
            <a:r>
              <a:rPr lang="en-US" sz="1200">
                <a:solidFill>
                  <a:schemeClr val="tx2"/>
                </a:solidFill>
                <a:latin typeface="Arial Narrow" pitchFamily="34" charset="0"/>
              </a:rPr>
              <a:t>“Healthy” Trajectory</a:t>
            </a:r>
          </a:p>
        </p:txBody>
      </p:sp>
      <p:grpSp>
        <p:nvGrpSpPr>
          <p:cNvPr id="5" name="Group 67"/>
          <p:cNvGrpSpPr>
            <a:grpSpLocks/>
          </p:cNvGrpSpPr>
          <p:nvPr/>
        </p:nvGrpSpPr>
        <p:grpSpPr bwMode="auto">
          <a:xfrm>
            <a:off x="990600" y="1752600"/>
            <a:ext cx="6410325" cy="4343400"/>
            <a:chOff x="990597" y="1752600"/>
            <a:chExt cx="6410327" cy="4343400"/>
          </a:xfrm>
        </p:grpSpPr>
        <p:sp>
          <p:nvSpPr>
            <p:cNvPr id="14369" name="Arc 6"/>
            <p:cNvSpPr>
              <a:spLocks/>
            </p:cNvSpPr>
            <p:nvPr/>
          </p:nvSpPr>
          <p:spPr bwMode="auto">
            <a:xfrm flipH="1">
              <a:off x="990599" y="1905000"/>
              <a:ext cx="6410325" cy="4114800"/>
            </a:xfrm>
            <a:custGeom>
              <a:avLst/>
              <a:gdLst>
                <a:gd name="T0" fmla="*/ 0 w 23596"/>
                <a:gd name="T1" fmla="*/ 2147483647 h 21600"/>
                <a:gd name="T2" fmla="*/ 2147483647 w 23596"/>
                <a:gd name="T3" fmla="*/ 2147483647 h 21600"/>
                <a:gd name="T4" fmla="*/ 2147483647 w 23596"/>
                <a:gd name="T5" fmla="*/ 2147483647 h 21600"/>
                <a:gd name="T6" fmla="*/ 0 60000 65536"/>
                <a:gd name="T7" fmla="*/ 0 60000 65536"/>
                <a:gd name="T8" fmla="*/ 0 60000 65536"/>
                <a:gd name="T9" fmla="*/ 0 w 23596"/>
                <a:gd name="T10" fmla="*/ 0 h 21600"/>
                <a:gd name="T11" fmla="*/ 23596 w 23596"/>
                <a:gd name="T12" fmla="*/ 21600 h 21600"/>
              </a:gdLst>
              <a:ahLst/>
              <a:cxnLst>
                <a:cxn ang="T6">
                  <a:pos x="T0" y="T1"/>
                </a:cxn>
                <a:cxn ang="T7">
                  <a:pos x="T2" y="T3"/>
                </a:cxn>
                <a:cxn ang="T8">
                  <a:pos x="T4" y="T5"/>
                </a:cxn>
              </a:cxnLst>
              <a:rect l="T9" t="T10" r="T11" b="T12"/>
              <a:pathLst>
                <a:path w="23596" h="21600" fill="none" extrusionOk="0">
                  <a:moveTo>
                    <a:pt x="0" y="92"/>
                  </a:moveTo>
                  <a:cubicBezTo>
                    <a:pt x="663" y="30"/>
                    <a:pt x="1329" y="-1"/>
                    <a:pt x="1996" y="0"/>
                  </a:cubicBezTo>
                  <a:cubicBezTo>
                    <a:pt x="13925" y="0"/>
                    <a:pt x="23596" y="9670"/>
                    <a:pt x="23596" y="21600"/>
                  </a:cubicBezTo>
                </a:path>
                <a:path w="23596" h="21600" stroke="0" extrusionOk="0">
                  <a:moveTo>
                    <a:pt x="0" y="92"/>
                  </a:moveTo>
                  <a:cubicBezTo>
                    <a:pt x="663" y="30"/>
                    <a:pt x="1329" y="-1"/>
                    <a:pt x="1996" y="0"/>
                  </a:cubicBezTo>
                  <a:cubicBezTo>
                    <a:pt x="13925" y="0"/>
                    <a:pt x="23596" y="9670"/>
                    <a:pt x="23596" y="21600"/>
                  </a:cubicBezTo>
                  <a:lnTo>
                    <a:pt x="1996" y="21600"/>
                  </a:lnTo>
                  <a:lnTo>
                    <a:pt x="0" y="92"/>
                  </a:lnTo>
                  <a:close/>
                </a:path>
              </a:pathLst>
            </a:cu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70" name="Arc 6"/>
            <p:cNvSpPr>
              <a:spLocks/>
            </p:cNvSpPr>
            <p:nvPr/>
          </p:nvSpPr>
          <p:spPr bwMode="auto">
            <a:xfrm flipH="1">
              <a:off x="990597" y="1752600"/>
              <a:ext cx="6400802" cy="4191000"/>
            </a:xfrm>
            <a:custGeom>
              <a:avLst/>
              <a:gdLst>
                <a:gd name="T0" fmla="*/ 0 w 23596"/>
                <a:gd name="T1" fmla="*/ 2147483647 h 21600"/>
                <a:gd name="T2" fmla="*/ 2147483647 w 23596"/>
                <a:gd name="T3" fmla="*/ 2147483647 h 21600"/>
                <a:gd name="T4" fmla="*/ 2147483647 w 23596"/>
                <a:gd name="T5" fmla="*/ 2147483647 h 21600"/>
                <a:gd name="T6" fmla="*/ 0 60000 65536"/>
                <a:gd name="T7" fmla="*/ 0 60000 65536"/>
                <a:gd name="T8" fmla="*/ 0 60000 65536"/>
                <a:gd name="T9" fmla="*/ 0 w 23596"/>
                <a:gd name="T10" fmla="*/ 0 h 21600"/>
                <a:gd name="T11" fmla="*/ 23596 w 23596"/>
                <a:gd name="T12" fmla="*/ 21600 h 21600"/>
              </a:gdLst>
              <a:ahLst/>
              <a:cxnLst>
                <a:cxn ang="T6">
                  <a:pos x="T0" y="T1"/>
                </a:cxn>
                <a:cxn ang="T7">
                  <a:pos x="T2" y="T3"/>
                </a:cxn>
                <a:cxn ang="T8">
                  <a:pos x="T4" y="T5"/>
                </a:cxn>
              </a:cxnLst>
              <a:rect l="T9" t="T10" r="T11" b="T12"/>
              <a:pathLst>
                <a:path w="23596" h="21600" fill="none" extrusionOk="0">
                  <a:moveTo>
                    <a:pt x="0" y="92"/>
                  </a:moveTo>
                  <a:cubicBezTo>
                    <a:pt x="663" y="30"/>
                    <a:pt x="1329" y="-1"/>
                    <a:pt x="1996" y="0"/>
                  </a:cubicBezTo>
                  <a:cubicBezTo>
                    <a:pt x="13925" y="0"/>
                    <a:pt x="23596" y="9670"/>
                    <a:pt x="23596" y="21600"/>
                  </a:cubicBezTo>
                </a:path>
                <a:path w="23596" h="21600" stroke="0" extrusionOk="0">
                  <a:moveTo>
                    <a:pt x="0" y="92"/>
                  </a:moveTo>
                  <a:cubicBezTo>
                    <a:pt x="663" y="30"/>
                    <a:pt x="1329" y="-1"/>
                    <a:pt x="1996" y="0"/>
                  </a:cubicBezTo>
                  <a:cubicBezTo>
                    <a:pt x="13925" y="0"/>
                    <a:pt x="23596" y="9670"/>
                    <a:pt x="23596" y="21600"/>
                  </a:cubicBezTo>
                  <a:lnTo>
                    <a:pt x="1996" y="21600"/>
                  </a:lnTo>
                  <a:lnTo>
                    <a:pt x="0" y="92"/>
                  </a:lnTo>
                  <a:close/>
                </a:path>
              </a:pathLst>
            </a:custGeom>
            <a:noFill/>
            <a:ln w="1905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71" name="Arc 6"/>
            <p:cNvSpPr>
              <a:spLocks/>
            </p:cNvSpPr>
            <p:nvPr/>
          </p:nvSpPr>
          <p:spPr bwMode="auto">
            <a:xfrm flipH="1">
              <a:off x="990600" y="2057400"/>
              <a:ext cx="6400800" cy="4038600"/>
            </a:xfrm>
            <a:custGeom>
              <a:avLst/>
              <a:gdLst>
                <a:gd name="T0" fmla="*/ 0 w 23596"/>
                <a:gd name="T1" fmla="*/ 2147483647 h 21600"/>
                <a:gd name="T2" fmla="*/ 2147483647 w 23596"/>
                <a:gd name="T3" fmla="*/ 2147483647 h 21600"/>
                <a:gd name="T4" fmla="*/ 2147483647 w 23596"/>
                <a:gd name="T5" fmla="*/ 2147483647 h 21600"/>
                <a:gd name="T6" fmla="*/ 0 60000 65536"/>
                <a:gd name="T7" fmla="*/ 0 60000 65536"/>
                <a:gd name="T8" fmla="*/ 0 60000 65536"/>
                <a:gd name="T9" fmla="*/ 0 w 23596"/>
                <a:gd name="T10" fmla="*/ 0 h 21600"/>
                <a:gd name="T11" fmla="*/ 23596 w 23596"/>
                <a:gd name="T12" fmla="*/ 21600 h 21600"/>
              </a:gdLst>
              <a:ahLst/>
              <a:cxnLst>
                <a:cxn ang="T6">
                  <a:pos x="T0" y="T1"/>
                </a:cxn>
                <a:cxn ang="T7">
                  <a:pos x="T2" y="T3"/>
                </a:cxn>
                <a:cxn ang="T8">
                  <a:pos x="T4" y="T5"/>
                </a:cxn>
              </a:cxnLst>
              <a:rect l="T9" t="T10" r="T11" b="T12"/>
              <a:pathLst>
                <a:path w="23596" h="21600" fill="none" extrusionOk="0">
                  <a:moveTo>
                    <a:pt x="0" y="92"/>
                  </a:moveTo>
                  <a:cubicBezTo>
                    <a:pt x="663" y="30"/>
                    <a:pt x="1329" y="-1"/>
                    <a:pt x="1996" y="0"/>
                  </a:cubicBezTo>
                  <a:cubicBezTo>
                    <a:pt x="13925" y="0"/>
                    <a:pt x="23596" y="9670"/>
                    <a:pt x="23596" y="21600"/>
                  </a:cubicBezTo>
                </a:path>
                <a:path w="23596" h="21600" stroke="0" extrusionOk="0">
                  <a:moveTo>
                    <a:pt x="0" y="92"/>
                  </a:moveTo>
                  <a:cubicBezTo>
                    <a:pt x="663" y="30"/>
                    <a:pt x="1329" y="-1"/>
                    <a:pt x="1996" y="0"/>
                  </a:cubicBezTo>
                  <a:cubicBezTo>
                    <a:pt x="13925" y="0"/>
                    <a:pt x="23596" y="9670"/>
                    <a:pt x="23596" y="21600"/>
                  </a:cubicBezTo>
                  <a:lnTo>
                    <a:pt x="1996" y="21600"/>
                  </a:lnTo>
                  <a:lnTo>
                    <a:pt x="0" y="92"/>
                  </a:lnTo>
                  <a:close/>
                </a:path>
              </a:pathLst>
            </a:custGeom>
            <a:noFill/>
            <a:ln w="1905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6" name="Group 19"/>
          <p:cNvGrpSpPr>
            <a:grpSpLocks/>
          </p:cNvGrpSpPr>
          <p:nvPr/>
        </p:nvGrpSpPr>
        <p:grpSpPr bwMode="auto">
          <a:xfrm>
            <a:off x="2097088" y="3484563"/>
            <a:ext cx="1274762" cy="1816814"/>
            <a:chOff x="912" y="2352"/>
            <a:chExt cx="803" cy="659"/>
          </a:xfrm>
        </p:grpSpPr>
        <p:sp>
          <p:nvSpPr>
            <p:cNvPr id="14367" name="Line 20"/>
            <p:cNvSpPr>
              <a:spLocks noChangeShapeType="1"/>
            </p:cNvSpPr>
            <p:nvPr/>
          </p:nvSpPr>
          <p:spPr bwMode="auto">
            <a:xfrm flipV="1">
              <a:off x="1152" y="2352"/>
              <a:ext cx="0" cy="624"/>
            </a:xfrm>
            <a:prstGeom prst="line">
              <a:avLst/>
            </a:prstGeom>
            <a:noFill/>
            <a:ln w="38100">
              <a:solidFill>
                <a:schemeClr val="tx2"/>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68" name="Text Box 21"/>
            <p:cNvSpPr txBox="1">
              <a:spLocks noChangeArrowheads="1"/>
            </p:cNvSpPr>
            <p:nvPr/>
          </p:nvSpPr>
          <p:spPr bwMode="auto">
            <a:xfrm>
              <a:off x="912" y="2911"/>
              <a:ext cx="803" cy="100"/>
            </a:xfrm>
            <a:prstGeom prst="rect">
              <a:avLst/>
            </a:prstGeom>
            <a:solidFill>
              <a:srgbClr val="CCDFFF"/>
            </a:solidFill>
            <a:ln w="38100" cmpd="dbl">
              <a:solidFill>
                <a:schemeClr val="tx2"/>
              </a:solidFill>
              <a:miter lim="800000"/>
              <a:headEnd/>
              <a:tailEnd/>
            </a:ln>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eaLnBrk="1" hangingPunct="1"/>
              <a:r>
                <a:rPr lang="en-US" sz="1200" dirty="0">
                  <a:solidFill>
                    <a:schemeClr val="tx2"/>
                  </a:solidFill>
                  <a:latin typeface="Arial Narrow" pitchFamily="34" charset="0"/>
                </a:rPr>
                <a:t>Strategies</a:t>
              </a:r>
              <a:endParaRPr lang="en-US" sz="1200" i="1" dirty="0">
                <a:solidFill>
                  <a:schemeClr val="tx2"/>
                </a:solidFill>
                <a:latin typeface="Arial Narrow" pitchFamily="34" charset="0"/>
              </a:endParaRPr>
            </a:p>
          </p:txBody>
        </p:sp>
      </p:grpSp>
      <p:grpSp>
        <p:nvGrpSpPr>
          <p:cNvPr id="7" name="Group 22"/>
          <p:cNvGrpSpPr>
            <a:grpSpLocks/>
          </p:cNvGrpSpPr>
          <p:nvPr/>
        </p:nvGrpSpPr>
        <p:grpSpPr bwMode="auto">
          <a:xfrm>
            <a:off x="3228984" y="2692400"/>
            <a:ext cx="796928" cy="2153816"/>
            <a:chOff x="1781" y="1632"/>
            <a:chExt cx="502" cy="1108"/>
          </a:xfrm>
        </p:grpSpPr>
        <p:sp>
          <p:nvSpPr>
            <p:cNvPr id="14365" name="Line 23"/>
            <p:cNvSpPr>
              <a:spLocks noChangeShapeType="1"/>
            </p:cNvSpPr>
            <p:nvPr/>
          </p:nvSpPr>
          <p:spPr bwMode="auto">
            <a:xfrm flipV="1">
              <a:off x="1968" y="1632"/>
              <a:ext cx="0" cy="960"/>
            </a:xfrm>
            <a:prstGeom prst="line">
              <a:avLst/>
            </a:prstGeom>
            <a:noFill/>
            <a:ln w="38100">
              <a:solidFill>
                <a:schemeClr val="tx2"/>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4366" name="Text Box 24"/>
            <p:cNvSpPr txBox="1">
              <a:spLocks noChangeArrowheads="1"/>
            </p:cNvSpPr>
            <p:nvPr/>
          </p:nvSpPr>
          <p:spPr bwMode="auto">
            <a:xfrm>
              <a:off x="1781" y="2598"/>
              <a:ext cx="502" cy="142"/>
            </a:xfrm>
            <a:prstGeom prst="rect">
              <a:avLst/>
            </a:prstGeom>
            <a:solidFill>
              <a:srgbClr val="CCDFFF"/>
            </a:solidFill>
            <a:ln w="38100" cmpd="dbl">
              <a:solidFill>
                <a:schemeClr val="tx2"/>
              </a:solidFill>
              <a:miter lim="800000"/>
              <a:headEnd/>
              <a:tailEnd/>
            </a:ln>
          </p:spPr>
          <p:txBody>
            <a:bodyPr wrap="non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eaLnBrk="1" hangingPunct="1"/>
              <a:r>
                <a:rPr lang="en-US" sz="1200" dirty="0">
                  <a:solidFill>
                    <a:schemeClr val="tx2"/>
                  </a:solidFill>
                  <a:latin typeface="Arial Narrow" pitchFamily="34" charset="0"/>
                </a:rPr>
                <a:t>Strategies</a:t>
              </a:r>
            </a:p>
          </p:txBody>
        </p:sp>
      </p:grpSp>
      <p:grpSp>
        <p:nvGrpSpPr>
          <p:cNvPr id="8" name="Group 25"/>
          <p:cNvGrpSpPr>
            <a:grpSpLocks/>
          </p:cNvGrpSpPr>
          <p:nvPr/>
        </p:nvGrpSpPr>
        <p:grpSpPr bwMode="auto">
          <a:xfrm>
            <a:off x="6311900" y="1912938"/>
            <a:ext cx="909638" cy="1490226"/>
            <a:chOff x="3696" y="1200"/>
            <a:chExt cx="751" cy="885"/>
          </a:xfrm>
        </p:grpSpPr>
        <p:sp>
          <p:nvSpPr>
            <p:cNvPr id="14363" name="Line 26"/>
            <p:cNvSpPr>
              <a:spLocks noChangeShapeType="1"/>
            </p:cNvSpPr>
            <p:nvPr/>
          </p:nvSpPr>
          <p:spPr bwMode="auto">
            <a:xfrm flipV="1">
              <a:off x="3792" y="1200"/>
              <a:ext cx="0" cy="768"/>
            </a:xfrm>
            <a:prstGeom prst="line">
              <a:avLst/>
            </a:prstGeom>
            <a:noFill/>
            <a:ln w="38100">
              <a:solidFill>
                <a:schemeClr val="tx2"/>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64" name="Text Box 27"/>
            <p:cNvSpPr txBox="1">
              <a:spLocks noChangeArrowheads="1"/>
            </p:cNvSpPr>
            <p:nvPr/>
          </p:nvSpPr>
          <p:spPr bwMode="auto">
            <a:xfrm>
              <a:off x="3696" y="1920"/>
              <a:ext cx="751" cy="165"/>
            </a:xfrm>
            <a:prstGeom prst="rect">
              <a:avLst/>
            </a:prstGeom>
            <a:solidFill>
              <a:srgbClr val="CCDFFF"/>
            </a:solidFill>
            <a:ln w="38100" cmpd="dbl">
              <a:solidFill>
                <a:schemeClr val="tx2"/>
              </a:solidFill>
              <a:miter lim="800000"/>
              <a:headEnd/>
              <a:tailEnd/>
            </a:ln>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1200" dirty="0">
                  <a:solidFill>
                    <a:schemeClr val="tx2"/>
                  </a:solidFill>
                  <a:latin typeface="Arial Narrow" pitchFamily="34" charset="0"/>
                </a:rPr>
                <a:t>Strategies</a:t>
              </a:r>
            </a:p>
          </p:txBody>
        </p:sp>
      </p:grpSp>
      <p:grpSp>
        <p:nvGrpSpPr>
          <p:cNvPr id="9" name="Group 42"/>
          <p:cNvGrpSpPr>
            <a:grpSpLocks/>
          </p:cNvGrpSpPr>
          <p:nvPr/>
        </p:nvGrpSpPr>
        <p:grpSpPr bwMode="auto">
          <a:xfrm>
            <a:off x="4100513" y="2366962"/>
            <a:ext cx="1574800" cy="2014398"/>
            <a:chOff x="2592" y="1248"/>
            <a:chExt cx="1011" cy="1149"/>
          </a:xfrm>
        </p:grpSpPr>
        <p:sp>
          <p:nvSpPr>
            <p:cNvPr id="14361" name="Line 43"/>
            <p:cNvSpPr>
              <a:spLocks noChangeShapeType="1"/>
            </p:cNvSpPr>
            <p:nvPr/>
          </p:nvSpPr>
          <p:spPr bwMode="auto">
            <a:xfrm flipV="1">
              <a:off x="2736" y="1248"/>
              <a:ext cx="0" cy="1008"/>
            </a:xfrm>
            <a:prstGeom prst="line">
              <a:avLst/>
            </a:prstGeom>
            <a:noFill/>
            <a:ln w="38100">
              <a:solidFill>
                <a:schemeClr val="tx2"/>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4362" name="Text Box 44"/>
            <p:cNvSpPr txBox="1">
              <a:spLocks noChangeArrowheads="1"/>
            </p:cNvSpPr>
            <p:nvPr/>
          </p:nvSpPr>
          <p:spPr bwMode="auto">
            <a:xfrm>
              <a:off x="2592" y="2239"/>
              <a:ext cx="1011" cy="158"/>
            </a:xfrm>
            <a:prstGeom prst="rect">
              <a:avLst/>
            </a:prstGeom>
            <a:solidFill>
              <a:srgbClr val="CCDFFF"/>
            </a:solidFill>
            <a:ln w="38100" cmpd="dbl">
              <a:solidFill>
                <a:schemeClr val="tx2"/>
              </a:solidFill>
              <a:miter lim="800000"/>
              <a:headEnd/>
              <a:tailEnd/>
            </a:ln>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eaLnBrk="1" hangingPunct="1"/>
              <a:r>
                <a:rPr lang="en-US" sz="1200" dirty="0">
                  <a:solidFill>
                    <a:schemeClr val="tx2"/>
                  </a:solidFill>
                  <a:latin typeface="Arial Narrow" pitchFamily="34" charset="0"/>
                </a:rPr>
                <a:t>Strategies</a:t>
              </a:r>
            </a:p>
          </p:txBody>
        </p:sp>
      </p:grpSp>
      <p:sp>
        <p:nvSpPr>
          <p:cNvPr id="55311" name="Arc 37"/>
          <p:cNvSpPr>
            <a:spLocks/>
          </p:cNvSpPr>
          <p:nvPr/>
        </p:nvSpPr>
        <p:spPr bwMode="auto">
          <a:xfrm flipH="1">
            <a:off x="1021542" y="2851122"/>
            <a:ext cx="6553200" cy="3179762"/>
          </a:xfrm>
          <a:custGeom>
            <a:avLst/>
            <a:gdLst>
              <a:gd name="T0" fmla="*/ 2147483647 w 21600"/>
              <a:gd name="T1" fmla="*/ 0 h 21599"/>
              <a:gd name="T2" fmla="*/ 2147483647 w 21600"/>
              <a:gd name="T3" fmla="*/ 2147483647 h 21599"/>
              <a:gd name="T4" fmla="*/ 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89" y="-1"/>
                </a:moveTo>
                <a:cubicBezTo>
                  <a:pt x="12044" y="103"/>
                  <a:pt x="21600" y="9743"/>
                  <a:pt x="21600" y="21599"/>
                </a:cubicBezTo>
              </a:path>
              <a:path w="21600" h="21599" stroke="0" extrusionOk="0">
                <a:moveTo>
                  <a:pt x="189" y="-1"/>
                </a:moveTo>
                <a:cubicBezTo>
                  <a:pt x="12044" y="103"/>
                  <a:pt x="21600" y="9743"/>
                  <a:pt x="21600" y="21599"/>
                </a:cubicBezTo>
                <a:lnTo>
                  <a:pt x="0" y="21599"/>
                </a:lnTo>
                <a:lnTo>
                  <a:pt x="189" y="-1"/>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 name="Group 66"/>
          <p:cNvGrpSpPr>
            <a:grpSpLocks/>
          </p:cNvGrpSpPr>
          <p:nvPr/>
        </p:nvGrpSpPr>
        <p:grpSpPr bwMode="auto">
          <a:xfrm>
            <a:off x="1738313" y="1304925"/>
            <a:ext cx="4003675" cy="2852738"/>
            <a:chOff x="1739070" y="1304658"/>
            <a:chExt cx="4003674" cy="2853685"/>
          </a:xfrm>
        </p:grpSpPr>
        <p:sp>
          <p:nvSpPr>
            <p:cNvPr id="14355" name="Line 39"/>
            <p:cNvSpPr>
              <a:spLocks noChangeShapeType="1"/>
            </p:cNvSpPr>
            <p:nvPr/>
          </p:nvSpPr>
          <p:spPr bwMode="auto">
            <a:xfrm>
              <a:off x="2159238" y="2994932"/>
              <a:ext cx="0" cy="1163411"/>
            </a:xfrm>
            <a:prstGeom prst="line">
              <a:avLst/>
            </a:prstGeom>
            <a:noFill/>
            <a:ln w="38100">
              <a:solidFill>
                <a:srgbClr val="69CD9B"/>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40"/>
            <p:cNvSpPr>
              <a:spLocks noChangeShapeType="1"/>
            </p:cNvSpPr>
            <p:nvPr/>
          </p:nvSpPr>
          <p:spPr bwMode="auto">
            <a:xfrm>
              <a:off x="3335576" y="1986643"/>
              <a:ext cx="0" cy="1551214"/>
            </a:xfrm>
            <a:prstGeom prst="line">
              <a:avLst/>
            </a:prstGeom>
            <a:noFill/>
            <a:ln w="38100">
              <a:solidFill>
                <a:srgbClr val="69CD9B"/>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41"/>
            <p:cNvSpPr>
              <a:spLocks noChangeShapeType="1"/>
            </p:cNvSpPr>
            <p:nvPr/>
          </p:nvSpPr>
          <p:spPr bwMode="auto">
            <a:xfrm>
              <a:off x="4931465" y="1615155"/>
              <a:ext cx="45719" cy="1457339"/>
            </a:xfrm>
            <a:prstGeom prst="line">
              <a:avLst/>
            </a:prstGeom>
            <a:noFill/>
            <a:ln w="38100">
              <a:solidFill>
                <a:srgbClr val="69CD9B"/>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58" name="Text Box 45"/>
            <p:cNvSpPr txBox="1">
              <a:spLocks noChangeArrowheads="1"/>
            </p:cNvSpPr>
            <p:nvPr/>
          </p:nvSpPr>
          <p:spPr bwMode="auto">
            <a:xfrm>
              <a:off x="1739070" y="2683066"/>
              <a:ext cx="682625" cy="312841"/>
            </a:xfrm>
            <a:prstGeom prst="rect">
              <a:avLst/>
            </a:prstGeom>
            <a:solidFill>
              <a:srgbClr val="CCDFFF"/>
            </a:solidFill>
            <a:ln w="38100" cmpd="dbl">
              <a:solidFill>
                <a:srgbClr val="69CD9B"/>
              </a:solidFill>
              <a:miter lim="800000"/>
              <a:headEnd/>
              <a:tailEnd/>
            </a:ln>
          </p:spPr>
          <p:txBody>
            <a:bodyPr wrap="non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eaLnBrk="1" hangingPunct="1"/>
              <a:r>
                <a:rPr lang="en-US" sz="1200">
                  <a:solidFill>
                    <a:schemeClr val="tx2"/>
                  </a:solidFill>
                  <a:latin typeface="Arial Narrow" pitchFamily="34" charset="0"/>
                </a:rPr>
                <a:t>Poverty</a:t>
              </a:r>
            </a:p>
          </p:txBody>
        </p:sp>
        <p:sp>
          <p:nvSpPr>
            <p:cNvPr id="14359" name="Text Box 46"/>
            <p:cNvSpPr txBox="1">
              <a:spLocks noChangeArrowheads="1"/>
            </p:cNvSpPr>
            <p:nvPr/>
          </p:nvSpPr>
          <p:spPr bwMode="auto">
            <a:xfrm>
              <a:off x="2441157" y="1677844"/>
              <a:ext cx="1851790" cy="277091"/>
            </a:xfrm>
            <a:prstGeom prst="rect">
              <a:avLst/>
            </a:prstGeom>
            <a:solidFill>
              <a:srgbClr val="CCDFFF"/>
            </a:solidFill>
            <a:ln w="38100" cmpd="dbl">
              <a:solidFill>
                <a:srgbClr val="69CD9B"/>
              </a:solidFill>
              <a:miter lim="800000"/>
              <a:headEnd/>
              <a:tailEnd/>
            </a:ln>
          </p:spPr>
          <p:txBody>
            <a:bodyPr wrap="none">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1200" dirty="0">
                  <a:solidFill>
                    <a:schemeClr val="tx2"/>
                  </a:solidFill>
                  <a:latin typeface="Arial Narrow" pitchFamily="34" charset="0"/>
                </a:rPr>
                <a:t>Lack of supportive services</a:t>
              </a:r>
            </a:p>
          </p:txBody>
        </p:sp>
        <p:sp>
          <p:nvSpPr>
            <p:cNvPr id="14360" name="Text Box 47"/>
            <p:cNvSpPr txBox="1">
              <a:spLocks noChangeArrowheads="1"/>
            </p:cNvSpPr>
            <p:nvPr/>
          </p:nvSpPr>
          <p:spPr bwMode="auto">
            <a:xfrm>
              <a:off x="4142544" y="1304658"/>
              <a:ext cx="1600200" cy="312841"/>
            </a:xfrm>
            <a:prstGeom prst="rect">
              <a:avLst/>
            </a:prstGeom>
            <a:solidFill>
              <a:srgbClr val="CCDFFF"/>
            </a:solidFill>
            <a:ln w="38100" cmpd="dbl">
              <a:solidFill>
                <a:srgbClr val="69CD9B"/>
              </a:solidFill>
              <a:miter lim="800000"/>
              <a:headEnd/>
              <a:tailEnd/>
            </a:ln>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1200">
                  <a:solidFill>
                    <a:schemeClr val="tx2"/>
                  </a:solidFill>
                  <a:latin typeface="Arial Narrow" pitchFamily="34" charset="0"/>
                </a:rPr>
                <a:t>Toxic Stress</a:t>
              </a:r>
            </a:p>
          </p:txBody>
        </p:sp>
      </p:grpSp>
      <p:grpSp>
        <p:nvGrpSpPr>
          <p:cNvPr id="11" name="Group 42"/>
          <p:cNvGrpSpPr>
            <a:grpSpLocks/>
          </p:cNvGrpSpPr>
          <p:nvPr/>
        </p:nvGrpSpPr>
        <p:grpSpPr bwMode="auto">
          <a:xfrm>
            <a:off x="4551363" y="2187575"/>
            <a:ext cx="1574800" cy="1438296"/>
            <a:chOff x="2592" y="1248"/>
            <a:chExt cx="1011" cy="1143"/>
          </a:xfrm>
        </p:grpSpPr>
        <p:sp>
          <p:nvSpPr>
            <p:cNvPr id="14353" name="Line 43"/>
            <p:cNvSpPr>
              <a:spLocks noChangeShapeType="1"/>
            </p:cNvSpPr>
            <p:nvPr/>
          </p:nvSpPr>
          <p:spPr bwMode="auto">
            <a:xfrm flipV="1">
              <a:off x="2736" y="1248"/>
              <a:ext cx="0" cy="1008"/>
            </a:xfrm>
            <a:prstGeom prst="line">
              <a:avLst/>
            </a:prstGeom>
            <a:noFill/>
            <a:ln w="38100">
              <a:solidFill>
                <a:schemeClr val="tx2"/>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54" name="Text Box 44"/>
            <p:cNvSpPr txBox="1">
              <a:spLocks noChangeArrowheads="1"/>
            </p:cNvSpPr>
            <p:nvPr/>
          </p:nvSpPr>
          <p:spPr bwMode="auto">
            <a:xfrm>
              <a:off x="2592" y="2171"/>
              <a:ext cx="1011" cy="220"/>
            </a:xfrm>
            <a:prstGeom prst="rect">
              <a:avLst/>
            </a:prstGeom>
            <a:solidFill>
              <a:srgbClr val="CCDFFF"/>
            </a:solidFill>
            <a:ln w="38100" cmpd="dbl">
              <a:solidFill>
                <a:schemeClr val="tx2"/>
              </a:solidFill>
              <a:miter lim="800000"/>
              <a:headEnd/>
              <a:tailEnd/>
            </a:ln>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eaLnBrk="1" hangingPunct="1"/>
              <a:r>
                <a:rPr lang="en-US" sz="1200" dirty="0">
                  <a:solidFill>
                    <a:schemeClr val="tx2"/>
                  </a:solidFill>
                  <a:latin typeface="Arial Narrow" pitchFamily="34" charset="0"/>
                </a:rPr>
                <a:t>Strategies</a:t>
              </a:r>
            </a:p>
          </p:txBody>
        </p:sp>
      </p:grpSp>
      <p:sp>
        <p:nvSpPr>
          <p:cNvPr id="2" name="Oval 1">
            <a:extLst>
              <a:ext uri="{FF2B5EF4-FFF2-40B4-BE49-F238E27FC236}">
                <a16:creationId xmlns:a16="http://schemas.microsoft.com/office/drawing/2014/main" id="{334F8B7C-87F6-4B3B-81AB-3C5BA252541C}"/>
              </a:ext>
            </a:extLst>
          </p:cNvPr>
          <p:cNvSpPr/>
          <p:nvPr/>
        </p:nvSpPr>
        <p:spPr>
          <a:xfrm>
            <a:off x="668338" y="3718560"/>
            <a:ext cx="2063778" cy="252984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8594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09"/>
                                        </p:tgtEl>
                                        <p:attrNameLst>
                                          <p:attrName>style.visibility</p:attrName>
                                        </p:attrNameLst>
                                      </p:cBhvr>
                                      <p:to>
                                        <p:strVal val="visible"/>
                                      </p:to>
                                    </p:set>
                                    <p:animEffect transition="in" filter="dissolve">
                                      <p:cBhvr>
                                        <p:cTn id="7" dur="500"/>
                                        <p:tgtEl>
                                          <p:spTgt spid="55309"/>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5311"/>
                                        </p:tgtEl>
                                        <p:attrNameLst>
                                          <p:attrName>style.visibility</p:attrName>
                                        </p:attrNameLst>
                                      </p:cBhvr>
                                      <p:to>
                                        <p:strVal val="visible"/>
                                      </p:to>
                                    </p:set>
                                    <p:animEffect transition="in" filter="dissolve">
                                      <p:cBhvr>
                                        <p:cTn id="15" dur="500"/>
                                        <p:tgtEl>
                                          <p:spTgt spid="553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5306"/>
                                        </p:tgtEl>
                                        <p:attrNameLst>
                                          <p:attrName>style.visibility</p:attrName>
                                        </p:attrNameLst>
                                      </p:cBhvr>
                                      <p:to>
                                        <p:strVal val="visible"/>
                                      </p:to>
                                    </p:set>
                                    <p:animEffect transition="in" filter="dissolve">
                                      <p:cBhvr>
                                        <p:cTn id="18" dur="500"/>
                                        <p:tgtEl>
                                          <p:spTgt spid="553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09" grpId="0"/>
      <p:bldP spid="55311"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2" y="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5" y="6141913"/>
            <a:ext cx="1498722" cy="456476"/>
          </a:xfrm>
          <a:prstGeom prst="rect">
            <a:avLst/>
          </a:prstGeom>
        </p:spPr>
      </p:pic>
      <p:sp>
        <p:nvSpPr>
          <p:cNvPr id="4" name="Title 3">
            <a:extLst>
              <a:ext uri="{FF2B5EF4-FFF2-40B4-BE49-F238E27FC236}">
                <a16:creationId xmlns:a16="http://schemas.microsoft.com/office/drawing/2014/main" id="{29BF7638-E612-4E73-A9AA-11FA69D46839}"/>
              </a:ext>
            </a:extLst>
          </p:cNvPr>
          <p:cNvSpPr>
            <a:spLocks noGrp="1"/>
          </p:cNvSpPr>
          <p:nvPr>
            <p:ph type="title"/>
          </p:nvPr>
        </p:nvSpPr>
        <p:spPr>
          <a:xfrm>
            <a:off x="108715" y="992136"/>
            <a:ext cx="7886700" cy="885826"/>
          </a:xfrm>
        </p:spPr>
        <p:txBody>
          <a:bodyPr>
            <a:normAutofit/>
          </a:bodyPr>
          <a:lstStyle/>
          <a:p>
            <a:r>
              <a:rPr lang="en-US" dirty="0"/>
              <a:t>Interviews - Results</a:t>
            </a:r>
          </a:p>
        </p:txBody>
      </p:sp>
      <p:sp>
        <p:nvSpPr>
          <p:cNvPr id="2" name="TextBox 1">
            <a:extLst>
              <a:ext uri="{FF2B5EF4-FFF2-40B4-BE49-F238E27FC236}">
                <a16:creationId xmlns:a16="http://schemas.microsoft.com/office/drawing/2014/main" id="{D0F8F3FF-2EEE-4F4B-BDD5-F802D4230B52}"/>
              </a:ext>
            </a:extLst>
          </p:cNvPr>
          <p:cNvSpPr txBox="1"/>
          <p:nvPr/>
        </p:nvSpPr>
        <p:spPr>
          <a:xfrm>
            <a:off x="709613" y="1877962"/>
            <a:ext cx="3857625" cy="4293483"/>
          </a:xfrm>
          <a:prstGeom prst="rect">
            <a:avLst/>
          </a:prstGeom>
          <a:noFill/>
        </p:spPr>
        <p:txBody>
          <a:bodyPr wrap="square" rtlCol="0">
            <a:spAutoFit/>
          </a:bodyPr>
          <a:lstStyle/>
          <a:p>
            <a:pPr algn="ctr"/>
            <a:r>
              <a:rPr lang="en-US" sz="2700" b="1" dirty="0"/>
              <a:t>What’s working now</a:t>
            </a:r>
          </a:p>
          <a:p>
            <a:endParaRPr lang="en-US" dirty="0"/>
          </a:p>
          <a:p>
            <a:pPr marL="214313" indent="-214313">
              <a:buFont typeface="Arial" panose="020B0604020202020204" pitchFamily="34" charset="0"/>
              <a:buChar char="•"/>
            </a:pPr>
            <a:r>
              <a:rPr lang="en-US" sz="2400" dirty="0"/>
              <a:t>Learning community goals compliment own/organization’s goals</a:t>
            </a:r>
          </a:p>
          <a:p>
            <a:pPr marL="214313" indent="-214313">
              <a:buFont typeface="Arial" panose="020B0604020202020204" pitchFamily="34" charset="0"/>
              <a:buChar char="•"/>
            </a:pPr>
            <a:r>
              <a:rPr lang="en-US" sz="2400" dirty="0"/>
              <a:t>Changing or enhancing how people think about, discuss, or perceive work</a:t>
            </a:r>
          </a:p>
          <a:p>
            <a:pPr marL="214313" indent="-214313">
              <a:buFont typeface="Arial" panose="020B0604020202020204" pitchFamily="34" charset="0"/>
              <a:buChar char="•"/>
            </a:pPr>
            <a:r>
              <a:rPr lang="en-US" sz="2400" dirty="0"/>
              <a:t>Having state department partners in the room</a:t>
            </a:r>
          </a:p>
          <a:p>
            <a:pPr algn="ctr"/>
            <a:endParaRPr lang="en-US" dirty="0"/>
          </a:p>
          <a:p>
            <a:pPr marL="214313" indent="-214313" algn="ctr">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096462A-03DF-4A64-93F6-4016E781221E}"/>
              </a:ext>
            </a:extLst>
          </p:cNvPr>
          <p:cNvSpPr txBox="1"/>
          <p:nvPr/>
        </p:nvSpPr>
        <p:spPr>
          <a:xfrm>
            <a:off x="5168136" y="1877962"/>
            <a:ext cx="3857625" cy="3877985"/>
          </a:xfrm>
          <a:prstGeom prst="rect">
            <a:avLst/>
          </a:prstGeom>
          <a:noFill/>
        </p:spPr>
        <p:txBody>
          <a:bodyPr wrap="square" rtlCol="0">
            <a:spAutoFit/>
          </a:bodyPr>
          <a:lstStyle/>
          <a:p>
            <a:pPr algn="ctr"/>
            <a:r>
              <a:rPr lang="en-US" sz="2700" b="1" dirty="0"/>
              <a:t>Ideas for improvement</a:t>
            </a:r>
            <a:br>
              <a:rPr lang="en-US" b="1" dirty="0"/>
            </a:br>
            <a:endParaRPr lang="en-US" sz="2700" b="1" dirty="0"/>
          </a:p>
          <a:p>
            <a:pPr marL="257175" indent="-257175">
              <a:buFont typeface="Arial" panose="020B0604020202020204" pitchFamily="34" charset="0"/>
              <a:buChar char="•"/>
            </a:pPr>
            <a:r>
              <a:rPr lang="en-US" sz="2400" dirty="0"/>
              <a:t>More clarity around long-term, policy goals</a:t>
            </a:r>
          </a:p>
          <a:p>
            <a:pPr marL="257175" indent="-257175">
              <a:buFont typeface="Arial" panose="020B0604020202020204" pitchFamily="34" charset="0"/>
              <a:buChar char="•"/>
            </a:pPr>
            <a:r>
              <a:rPr lang="en-US" sz="2400" dirty="0"/>
              <a:t>Stay actionable, realistic</a:t>
            </a:r>
          </a:p>
          <a:p>
            <a:pPr marL="257175" indent="-257175">
              <a:buFont typeface="Arial" panose="020B0604020202020204" pitchFamily="34" charset="0"/>
              <a:buChar char="•"/>
            </a:pPr>
            <a:r>
              <a:rPr lang="en-US" sz="2400" dirty="0"/>
              <a:t>Take feedback seriously</a:t>
            </a:r>
          </a:p>
          <a:p>
            <a:pPr marL="257175" indent="-257175">
              <a:buFont typeface="Arial" panose="020B0604020202020204" pitchFamily="34" charset="0"/>
              <a:buChar char="•"/>
            </a:pPr>
            <a:r>
              <a:rPr lang="en-US" sz="2400" dirty="0"/>
              <a:t>Don’t be too myopic</a:t>
            </a:r>
          </a:p>
          <a:p>
            <a:pPr marL="257175" indent="-257175">
              <a:buFont typeface="Arial" panose="020B0604020202020204" pitchFamily="34" charset="0"/>
              <a:buChar char="•"/>
            </a:pPr>
            <a:r>
              <a:rPr lang="en-US" sz="2400" dirty="0"/>
              <a:t>Don’t be too “big-picture”</a:t>
            </a:r>
          </a:p>
          <a:p>
            <a:pPr marL="257175" indent="-257175" algn="ctr">
              <a:buFont typeface="Arial" panose="020B0604020202020204" pitchFamily="34" charset="0"/>
              <a:buChar char="•"/>
            </a:pPr>
            <a:endParaRPr lang="en-US" dirty="0"/>
          </a:p>
          <a:p>
            <a:pPr marL="257175" indent="-257175" algn="ctr">
              <a:buFont typeface="Arial" panose="020B0604020202020204" pitchFamily="34" charset="0"/>
              <a:buChar char="•"/>
            </a:pPr>
            <a:endParaRPr lang="en-US" sz="1500" dirty="0"/>
          </a:p>
          <a:p>
            <a:pPr marL="214313" indent="-214313" algn="ctr">
              <a:buFont typeface="Arial" panose="020B0604020202020204" pitchFamily="34" charset="0"/>
              <a:buChar char="•"/>
            </a:pPr>
            <a:endParaRPr lang="en-US" sz="1500" dirty="0"/>
          </a:p>
        </p:txBody>
      </p:sp>
    </p:spTree>
    <p:extLst>
      <p:ext uri="{BB962C8B-B14F-4D97-AF65-F5344CB8AC3E}">
        <p14:creationId xmlns:p14="http://schemas.microsoft.com/office/powerpoint/2010/main" val="653345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110819" y="2735008"/>
            <a:ext cx="9033181" cy="3483305"/>
          </a:xfrm>
        </p:spPr>
        <p:txBody>
          <a:bodyPr>
            <a:noAutofit/>
          </a:bodyPr>
          <a:lstStyle/>
          <a:p>
            <a:pPr marL="741345">
              <a:spcBef>
                <a:spcPts val="0"/>
              </a:spcBef>
            </a:pPr>
            <a:endParaRPr lang="en-US" sz="2100" i="1" dirty="0">
              <a:solidFill>
                <a:schemeClr val="tx1"/>
              </a:solidFill>
              <a:cs typeface="Arial" panose="020B0604020202020204" pitchFamily="34" charset="0"/>
            </a:endParaRPr>
          </a:p>
          <a:p>
            <a:pPr marL="741345">
              <a:spcBef>
                <a:spcPts val="0"/>
              </a:spcBef>
            </a:pPr>
            <a:r>
              <a:rPr lang="en-US" sz="2100" i="1" dirty="0">
                <a:solidFill>
                  <a:schemeClr val="tx1"/>
                </a:solidFill>
                <a:cs typeface="Arial" panose="020B0604020202020204" pitchFamily="34" charset="0"/>
              </a:rPr>
              <a:t>“Will the learning community be action-oriented?”</a:t>
            </a:r>
          </a:p>
          <a:p>
            <a:pPr marL="741345">
              <a:spcBef>
                <a:spcPts val="0"/>
              </a:spcBef>
            </a:pPr>
            <a:endParaRPr lang="en-US" sz="2100" i="1" dirty="0">
              <a:solidFill>
                <a:schemeClr val="tx1"/>
              </a:solidFill>
              <a:cs typeface="Arial" panose="020B0604020202020204" pitchFamily="34" charset="0"/>
            </a:endParaRPr>
          </a:p>
          <a:p>
            <a:pPr marL="741345">
              <a:spcBef>
                <a:spcPts val="0"/>
              </a:spcBef>
            </a:pPr>
            <a:r>
              <a:rPr lang="en-US" sz="2100" i="1" dirty="0">
                <a:solidFill>
                  <a:schemeClr val="tx1"/>
                </a:solidFill>
                <a:cs typeface="Arial" panose="020B0604020202020204" pitchFamily="34" charset="0"/>
              </a:rPr>
              <a:t>“I think I’ve always thought that way (with a 2Gen frame) but I didn’t realize it…and (now) I can tell parents what that looks like for them, to get them thinking that way.”</a:t>
            </a:r>
          </a:p>
          <a:p>
            <a:pPr marL="741345">
              <a:spcBef>
                <a:spcPts val="0"/>
              </a:spcBef>
            </a:pPr>
            <a:br>
              <a:rPr lang="en-US" sz="2100" i="1" dirty="0">
                <a:solidFill>
                  <a:schemeClr val="tx1"/>
                </a:solidFill>
                <a:cs typeface="Arial" panose="020B0604020202020204" pitchFamily="34" charset="0"/>
              </a:rPr>
            </a:br>
            <a:r>
              <a:rPr lang="en-US" sz="2100" i="1" dirty="0">
                <a:solidFill>
                  <a:schemeClr val="tx1"/>
                </a:solidFill>
                <a:cs typeface="Arial" panose="020B0604020202020204" pitchFamily="34" charset="0"/>
              </a:rPr>
              <a:t>“What excites me the most is just…I feel like it’s so close. The goals are lofty, and people might say that it’s difficult but it’s so rewarding to one day maybe allow us to see that early childhood is part of public education. That would be a complete shift in how the system treats early childhood.”</a:t>
            </a:r>
            <a:endParaRPr lang="en" sz="2100" i="1" dirty="0">
              <a:solidFill>
                <a:schemeClr val="tx1"/>
              </a:solidFill>
              <a:cs typeface="Arial" panose="020B0604020202020204" pitchFamily="34" charset="0"/>
            </a:endParaRPr>
          </a:p>
          <a:p>
            <a:pPr marL="741345">
              <a:spcBef>
                <a:spcPts val="0"/>
              </a:spcBef>
            </a:pPr>
            <a:endParaRPr lang="en-US" sz="2100" i="1" dirty="0">
              <a:solidFill>
                <a:schemeClr val="tx1"/>
              </a:solidFill>
              <a:cs typeface="Arial" panose="020B0604020202020204" pitchFamily="34" charset="0"/>
            </a:endParaRPr>
          </a:p>
          <a:p>
            <a:pPr marL="741345">
              <a:spcBef>
                <a:spcPts val="0"/>
              </a:spcBef>
            </a:pPr>
            <a:endParaRPr lang="en-US" sz="2100" i="1" dirty="0">
              <a:solidFill>
                <a:schemeClr val="tx1"/>
              </a:solidFill>
              <a:cs typeface="Arial" panose="020B0604020202020204" pitchFamily="34" charset="0"/>
            </a:endParaRPr>
          </a:p>
        </p:txBody>
      </p:sp>
      <p:sp>
        <p:nvSpPr>
          <p:cNvPr id="5" name="Rectangle 4"/>
          <p:cNvSpPr/>
          <p:nvPr/>
        </p:nvSpPr>
        <p:spPr>
          <a:xfrm>
            <a:off x="-2104" y="-28470"/>
            <a:ext cx="9144000" cy="772610"/>
          </a:xfrm>
          <a:prstGeom prst="rect">
            <a:avLst/>
          </a:prstGeom>
          <a:solidFill>
            <a:srgbClr val="F1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19" y="6212807"/>
            <a:ext cx="1498722" cy="456476"/>
          </a:xfrm>
          <a:prstGeom prst="rect">
            <a:avLst/>
          </a:prstGeom>
        </p:spPr>
      </p:pic>
      <p:sp>
        <p:nvSpPr>
          <p:cNvPr id="4" name="Title 3">
            <a:extLst>
              <a:ext uri="{FF2B5EF4-FFF2-40B4-BE49-F238E27FC236}">
                <a16:creationId xmlns:a16="http://schemas.microsoft.com/office/drawing/2014/main" id="{29BF7638-E612-4E73-A9AA-11FA69D46839}"/>
              </a:ext>
            </a:extLst>
          </p:cNvPr>
          <p:cNvSpPr>
            <a:spLocks noGrp="1"/>
          </p:cNvSpPr>
          <p:nvPr>
            <p:ph type="title"/>
          </p:nvPr>
        </p:nvSpPr>
        <p:spPr>
          <a:xfrm>
            <a:off x="289437" y="378656"/>
            <a:ext cx="7886700" cy="885826"/>
          </a:xfrm>
        </p:spPr>
        <p:txBody>
          <a:bodyPr>
            <a:normAutofit fontScale="90000"/>
          </a:bodyPr>
          <a:lstStyle/>
          <a:p>
            <a:br>
              <a:rPr lang="en-US" dirty="0"/>
            </a:br>
            <a:r>
              <a:rPr lang="en-US" dirty="0"/>
              <a:t>Interviews - Results</a:t>
            </a:r>
          </a:p>
        </p:txBody>
      </p:sp>
    </p:spTree>
    <p:extLst>
      <p:ext uri="{BB962C8B-B14F-4D97-AF65-F5344CB8AC3E}">
        <p14:creationId xmlns:p14="http://schemas.microsoft.com/office/powerpoint/2010/main" val="978973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140201"/>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TextBox 4"/>
          <p:cNvSpPr txBox="1"/>
          <p:nvPr/>
        </p:nvSpPr>
        <p:spPr>
          <a:xfrm>
            <a:off x="596900" y="1839976"/>
            <a:ext cx="7251700" cy="403187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yriad Pro"/>
                <a:cs typeface="Myriad Pro"/>
              </a:rPr>
              <a:t>Ongoing evaluation by Bell Policy Center</a:t>
            </a:r>
            <a:br>
              <a:rPr lang="en-US" sz="2000" dirty="0">
                <a:latin typeface="Myriad Pro"/>
                <a:cs typeface="Myriad Pro"/>
              </a:rPr>
            </a:br>
            <a:endParaRPr lang="en-US" sz="2000" dirty="0">
              <a:latin typeface="Myriad Pro"/>
              <a:cs typeface="Myriad Pro"/>
            </a:endParaRPr>
          </a:p>
          <a:p>
            <a:pPr marL="285750" indent="-285750">
              <a:buFont typeface="Arial" panose="020B0604020202020204" pitchFamily="34" charset="0"/>
              <a:buChar char="•"/>
            </a:pPr>
            <a:r>
              <a:rPr lang="en-US" sz="2000" dirty="0">
                <a:latin typeface="Myriad Pro"/>
                <a:cs typeface="Myriad Pro"/>
              </a:rPr>
              <a:t>Join Civic Network by creating a profile and joining the SWFI Network (</a:t>
            </a:r>
            <a:r>
              <a:rPr lang="en-US" sz="2000" dirty="0">
                <a:latin typeface="Myriad Pro"/>
                <a:cs typeface="Myriad Pro"/>
                <a:hlinkClick r:id="rId3"/>
              </a:rPr>
              <a:t>www.civicnetwork.io</a:t>
            </a:r>
            <a:r>
              <a:rPr lang="en-US" sz="2000" dirty="0">
                <a:latin typeface="Myriad Pro"/>
                <a:cs typeface="Myriad Pro"/>
              </a:rPr>
              <a:t>) </a:t>
            </a:r>
            <a:br>
              <a:rPr lang="en-US" sz="2000" dirty="0">
                <a:latin typeface="Myriad Pro"/>
                <a:cs typeface="Myriad Pro"/>
              </a:rPr>
            </a:br>
            <a:endParaRPr lang="en-US" sz="2000" dirty="0">
              <a:latin typeface="Myriad Pro"/>
              <a:cs typeface="Myriad Pro"/>
            </a:endParaRPr>
          </a:p>
          <a:p>
            <a:pPr marL="285750" indent="-285750">
              <a:buFont typeface="Arial" panose="020B0604020202020204" pitchFamily="34" charset="0"/>
              <a:buChar char="•"/>
            </a:pPr>
            <a:r>
              <a:rPr lang="en-US" sz="2000" dirty="0">
                <a:latin typeface="Myriad Pro"/>
                <a:cs typeface="Myriad Pro"/>
              </a:rPr>
              <a:t>Meet with your Action Team between now and the January 14</a:t>
            </a:r>
            <a:r>
              <a:rPr lang="en-US" sz="2000" baseline="30000" dirty="0">
                <a:latin typeface="Myriad Pro"/>
                <a:cs typeface="Myriad Pro"/>
              </a:rPr>
              <a:t>th</a:t>
            </a:r>
            <a:r>
              <a:rPr lang="en-US" sz="2000" dirty="0">
                <a:latin typeface="Myriad Pro"/>
                <a:cs typeface="Myriad Pro"/>
              </a:rPr>
              <a:t> Learning Community Meeting to move the work forward</a:t>
            </a:r>
            <a:br>
              <a:rPr lang="en-US" sz="2000" dirty="0">
                <a:latin typeface="Myriad Pro"/>
                <a:cs typeface="Myriad Pro"/>
              </a:rPr>
            </a:br>
            <a:endParaRPr lang="en-US" sz="2000" dirty="0">
              <a:latin typeface="Myriad Pro"/>
              <a:cs typeface="Myriad Pro"/>
            </a:endParaRPr>
          </a:p>
          <a:p>
            <a:pPr marL="285750" indent="-285750">
              <a:buFont typeface="Arial" panose="020B0604020202020204" pitchFamily="34" charset="0"/>
              <a:buChar char="•"/>
            </a:pPr>
            <a:r>
              <a:rPr lang="en-US" sz="2000" dirty="0">
                <a:latin typeface="Myriad Pro"/>
                <a:cs typeface="Myriad Pro"/>
              </a:rPr>
              <a:t>Share minutes and updates from Action Teams on Civic Network to continue the communication between groups</a:t>
            </a:r>
            <a:br>
              <a:rPr lang="en-US" sz="2000" dirty="0">
                <a:latin typeface="Myriad Pro"/>
                <a:cs typeface="Myriad Pro"/>
              </a:rPr>
            </a:br>
            <a:endParaRPr lang="en-US" sz="2000" dirty="0">
              <a:latin typeface="Myriad Pro"/>
              <a:cs typeface="Myriad Pro"/>
            </a:endParaRPr>
          </a:p>
          <a:p>
            <a:endParaRPr lang="en-US" sz="1600" dirty="0">
              <a:latin typeface="Myriad Pro"/>
              <a:cs typeface="Myriad Pro"/>
            </a:endParaRP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endParaRPr lang="en-US" sz="1600" dirty="0">
              <a:solidFill>
                <a:schemeClr val="bg1"/>
              </a:solidFill>
              <a:latin typeface=""/>
            </a:endParaRPr>
          </a:p>
        </p:txBody>
      </p:sp>
      <p:sp>
        <p:nvSpPr>
          <p:cNvPr id="9" name="Rectangle 8"/>
          <p:cNvSpPr>
            <a:spLocks noGrp="1"/>
          </p:cNvSpPr>
          <p:nvPr/>
        </p:nvSpPr>
        <p:spPr>
          <a:xfrm rot="16200000">
            <a:off x="4019550" y="-3613150"/>
            <a:ext cx="533400" cy="8089900"/>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r>
              <a:rPr lang="en-US" b="1" cap="all" dirty="0">
                <a:latin typeface="Myriad Pro"/>
                <a:cs typeface="Myriad Pro"/>
              </a:rPr>
              <a:t>Next steps</a:t>
            </a:r>
          </a:p>
        </p:txBody>
      </p:sp>
      <p:pic>
        <p:nvPicPr>
          <p:cNvPr id="8" name="Picture 7"/>
          <p:cNvPicPr>
            <a:picLocks noChangeAspect="1"/>
          </p:cNvPicPr>
          <p:nvPr/>
        </p:nvPicPr>
        <p:blipFill>
          <a:blip r:embed="rId4"/>
          <a:stretch>
            <a:fillRect/>
          </a:stretch>
        </p:blipFill>
        <p:spPr>
          <a:xfrm>
            <a:off x="7276452" y="6045200"/>
            <a:ext cx="1689748" cy="647700"/>
          </a:xfrm>
          <a:prstGeom prst="rect">
            <a:avLst/>
          </a:prstGeom>
        </p:spPr>
      </p:pic>
    </p:spTree>
    <p:extLst>
      <p:ext uri="{BB962C8B-B14F-4D97-AF65-F5344CB8AC3E}">
        <p14:creationId xmlns:p14="http://schemas.microsoft.com/office/powerpoint/2010/main" val="234271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4FF86D7-12B4-4CAD-9F63-7A68D5A9BA96}"/>
              </a:ext>
            </a:extLst>
          </p:cNvPr>
          <p:cNvSpPr/>
          <p:nvPr/>
        </p:nvSpPr>
        <p:spPr>
          <a:xfrm>
            <a:off x="2831869" y="1695796"/>
            <a:ext cx="1417403" cy="820189"/>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673087" y="109857"/>
            <a:ext cx="7470913" cy="553998"/>
          </a:xfrm>
          <a:prstGeom prst="rect">
            <a:avLst/>
          </a:prstGeom>
          <a:noFill/>
        </p:spPr>
        <p:txBody>
          <a:bodyPr wrap="square" rtlCol="0">
            <a:spAutoFit/>
          </a:bodyPr>
          <a:lstStyle/>
          <a:p>
            <a:r>
              <a:rPr lang="en-US" sz="1500" dirty="0">
                <a:solidFill>
                  <a:srgbClr val="0070C0"/>
                </a:solidFill>
                <a:latin typeface="Trebuchet MS" charset="0"/>
                <a:ea typeface="Trebuchet MS" charset="0"/>
                <a:cs typeface="Trebuchet MS" charset="0"/>
              </a:rPr>
              <a:t>USDOL Strengthening Working Families Initiative</a:t>
            </a:r>
          </a:p>
          <a:p>
            <a:r>
              <a:rPr lang="en-US" sz="1500" i="1" dirty="0">
                <a:solidFill>
                  <a:srgbClr val="0070C0"/>
                </a:solidFill>
                <a:latin typeface="Trebuchet MS" charset="0"/>
                <a:ea typeface="Trebuchet MS" charset="0"/>
                <a:cs typeface="Trebuchet MS" charset="0"/>
              </a:rPr>
              <a:t>Access to Success: Expanding Access to Education + Child Care = Economic Success</a:t>
            </a:r>
          </a:p>
        </p:txBody>
      </p:sp>
      <p:sp>
        <p:nvSpPr>
          <p:cNvPr id="14" name="TextBox 13"/>
          <p:cNvSpPr txBox="1"/>
          <p:nvPr/>
        </p:nvSpPr>
        <p:spPr>
          <a:xfrm>
            <a:off x="679414" y="3132659"/>
            <a:ext cx="1459673" cy="109517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450"/>
              </a:spcBef>
              <a:spcAft>
                <a:spcPts val="450"/>
              </a:spcAft>
            </a:pPr>
            <a:endParaRPr lang="en-US" sz="900" b="1" dirty="0"/>
          </a:p>
          <a:p>
            <a:pPr>
              <a:spcBef>
                <a:spcPts val="450"/>
              </a:spcBef>
              <a:spcAft>
                <a:spcPts val="450"/>
              </a:spcAft>
            </a:pPr>
            <a:endParaRPr lang="en-US" sz="900" b="1" dirty="0"/>
          </a:p>
          <a:p>
            <a:pPr>
              <a:spcBef>
                <a:spcPts val="450"/>
              </a:spcBef>
              <a:spcAft>
                <a:spcPts val="450"/>
              </a:spcAft>
            </a:pPr>
            <a:endParaRPr lang="en-US" sz="900" b="1" dirty="0"/>
          </a:p>
          <a:p>
            <a:pPr>
              <a:spcBef>
                <a:spcPts val="450"/>
              </a:spcBef>
              <a:spcAft>
                <a:spcPts val="450"/>
              </a:spcAft>
            </a:pPr>
            <a:endParaRPr lang="en-US" sz="900" b="1" dirty="0"/>
          </a:p>
        </p:txBody>
      </p:sp>
      <p:sp>
        <p:nvSpPr>
          <p:cNvPr id="27" name="TextBox 26"/>
          <p:cNvSpPr txBox="1"/>
          <p:nvPr/>
        </p:nvSpPr>
        <p:spPr>
          <a:xfrm>
            <a:off x="1063206" y="1045198"/>
            <a:ext cx="6671720" cy="338554"/>
          </a:xfrm>
          <a:prstGeom prst="rect">
            <a:avLst/>
          </a:prstGeom>
          <a:noFill/>
        </p:spPr>
        <p:txBody>
          <a:bodyPr wrap="square" rtlCol="0">
            <a:spAutoFit/>
          </a:bodyPr>
          <a:lstStyle/>
          <a:p>
            <a:pPr algn="ctr"/>
            <a:r>
              <a:rPr lang="en-US" sz="1600" dirty="0">
                <a:latin typeface="Trebuchet MS" charset="0"/>
                <a:ea typeface="Trebuchet MS" charset="0"/>
                <a:cs typeface="Trebuchet MS" charset="0"/>
              </a:rPr>
              <a:t>Colorado families are valued, healthy, and thriving across generations.</a:t>
            </a:r>
          </a:p>
        </p:txBody>
      </p:sp>
      <p:sp>
        <p:nvSpPr>
          <p:cNvPr id="32" name="Rectangle 31"/>
          <p:cNvSpPr/>
          <p:nvPr/>
        </p:nvSpPr>
        <p:spPr>
          <a:xfrm>
            <a:off x="0" y="-2777"/>
            <a:ext cx="1523999" cy="7004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latin typeface="Trebuchet MS" charset="0"/>
                <a:ea typeface="Trebuchet MS" charset="0"/>
                <a:cs typeface="Trebuchet MS" charset="0"/>
              </a:rPr>
              <a:t>Action Map</a:t>
            </a:r>
          </a:p>
          <a:p>
            <a:pPr algn="ctr"/>
            <a:r>
              <a:rPr lang="en-US" sz="1500" dirty="0">
                <a:latin typeface="Trebuchet MS" charset="0"/>
                <a:ea typeface="Trebuchet MS" charset="0"/>
                <a:cs typeface="Trebuchet MS" charset="0"/>
              </a:rPr>
              <a:t>2017 - 2020</a:t>
            </a:r>
          </a:p>
        </p:txBody>
      </p:sp>
      <p:sp>
        <p:nvSpPr>
          <p:cNvPr id="37" name="TextBox 36"/>
          <p:cNvSpPr txBox="1"/>
          <p:nvPr/>
        </p:nvSpPr>
        <p:spPr>
          <a:xfrm>
            <a:off x="31068" y="1094650"/>
            <a:ext cx="1032138" cy="292388"/>
          </a:xfrm>
          <a:prstGeom prst="rect">
            <a:avLst/>
          </a:prstGeom>
          <a:noFill/>
        </p:spPr>
        <p:txBody>
          <a:bodyPr wrap="square" rtlCol="0">
            <a:spAutoFit/>
          </a:bodyPr>
          <a:lstStyle/>
          <a:p>
            <a:r>
              <a:rPr lang="en-US" sz="1300" b="1" dirty="0">
                <a:solidFill>
                  <a:srgbClr val="0070C0"/>
                </a:solidFill>
                <a:latin typeface="Trebuchet MS" charset="0"/>
                <a:ea typeface="Trebuchet MS" charset="0"/>
                <a:cs typeface="Trebuchet MS" charset="0"/>
              </a:rPr>
              <a:t>RESULT</a:t>
            </a:r>
          </a:p>
        </p:txBody>
      </p:sp>
      <p:sp>
        <p:nvSpPr>
          <p:cNvPr id="28" name="TextBox 27"/>
          <p:cNvSpPr txBox="1"/>
          <p:nvPr/>
        </p:nvSpPr>
        <p:spPr>
          <a:xfrm>
            <a:off x="0" y="1791718"/>
            <a:ext cx="1162686" cy="292388"/>
          </a:xfrm>
          <a:prstGeom prst="rect">
            <a:avLst/>
          </a:prstGeom>
          <a:noFill/>
        </p:spPr>
        <p:txBody>
          <a:bodyPr wrap="square" rtlCol="0">
            <a:spAutoFit/>
          </a:bodyPr>
          <a:lstStyle/>
          <a:p>
            <a:r>
              <a:rPr lang="en-US" sz="1300" b="1" dirty="0">
                <a:solidFill>
                  <a:srgbClr val="0070C0"/>
                </a:solidFill>
                <a:latin typeface="Trebuchet MS" charset="0"/>
                <a:ea typeface="Trebuchet MS" charset="0"/>
                <a:cs typeface="Trebuchet MS" charset="0"/>
              </a:rPr>
              <a:t>INDICATORS</a:t>
            </a:r>
          </a:p>
        </p:txBody>
      </p:sp>
      <p:sp>
        <p:nvSpPr>
          <p:cNvPr id="29" name="TextBox 28"/>
          <p:cNvSpPr txBox="1"/>
          <p:nvPr/>
        </p:nvSpPr>
        <p:spPr>
          <a:xfrm rot="16200000">
            <a:off x="-346198" y="3311098"/>
            <a:ext cx="1213702" cy="292388"/>
          </a:xfrm>
          <a:prstGeom prst="rect">
            <a:avLst/>
          </a:prstGeom>
          <a:noFill/>
        </p:spPr>
        <p:txBody>
          <a:bodyPr wrap="square" rtlCol="0">
            <a:spAutoFit/>
          </a:bodyPr>
          <a:lstStyle/>
          <a:p>
            <a:r>
              <a:rPr lang="en-US" sz="1300" b="1" dirty="0">
                <a:solidFill>
                  <a:srgbClr val="0070C0"/>
                </a:solidFill>
                <a:latin typeface="Trebuchet MS" charset="0"/>
                <a:ea typeface="Trebuchet MS" charset="0"/>
                <a:cs typeface="Trebuchet MS" charset="0"/>
              </a:rPr>
              <a:t>STRATEGIES</a:t>
            </a:r>
          </a:p>
        </p:txBody>
      </p:sp>
      <p:sp>
        <p:nvSpPr>
          <p:cNvPr id="36" name="TextBox 35"/>
          <p:cNvSpPr txBox="1"/>
          <p:nvPr/>
        </p:nvSpPr>
        <p:spPr>
          <a:xfrm rot="16200000">
            <a:off x="-461208" y="5663045"/>
            <a:ext cx="1577896" cy="492443"/>
          </a:xfrm>
          <a:prstGeom prst="rect">
            <a:avLst/>
          </a:prstGeom>
          <a:noFill/>
        </p:spPr>
        <p:txBody>
          <a:bodyPr wrap="square" rtlCol="0">
            <a:spAutoFit/>
          </a:bodyPr>
          <a:lstStyle/>
          <a:p>
            <a:pPr algn="ctr"/>
            <a:r>
              <a:rPr lang="en-US" sz="1300" b="1" spc="75" dirty="0">
                <a:solidFill>
                  <a:srgbClr val="0070C0"/>
                </a:solidFill>
                <a:latin typeface="Trebuchet MS" charset="0"/>
                <a:ea typeface="Trebuchet MS" charset="0"/>
                <a:cs typeface="Trebuchet MS" charset="0"/>
              </a:rPr>
              <a:t>PERFORMANCE</a:t>
            </a:r>
          </a:p>
          <a:p>
            <a:pPr algn="ctr"/>
            <a:r>
              <a:rPr lang="en-US" sz="1300" b="1" spc="75" dirty="0">
                <a:solidFill>
                  <a:srgbClr val="0070C0"/>
                </a:solidFill>
                <a:latin typeface="Trebuchet MS" charset="0"/>
                <a:ea typeface="Trebuchet MS" charset="0"/>
                <a:cs typeface="Trebuchet MS" charset="0"/>
              </a:rPr>
              <a:t> MEASURES</a:t>
            </a:r>
          </a:p>
        </p:txBody>
      </p:sp>
      <p:cxnSp>
        <p:nvCxnSpPr>
          <p:cNvPr id="7" name="Straight Arrow Connector 6"/>
          <p:cNvCxnSpPr/>
          <p:nvPr/>
        </p:nvCxnSpPr>
        <p:spPr>
          <a:xfrm>
            <a:off x="1303061" y="4677815"/>
            <a:ext cx="0" cy="402868"/>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007049" y="4525631"/>
            <a:ext cx="0" cy="529826"/>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445097" y="4544121"/>
            <a:ext cx="0" cy="529826"/>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87343" y="4664563"/>
            <a:ext cx="0" cy="402868"/>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D47ADCF-D957-486C-951B-614ED3C4AE60}"/>
              </a:ext>
            </a:extLst>
          </p:cNvPr>
          <p:cNvSpPr txBox="1"/>
          <p:nvPr/>
        </p:nvSpPr>
        <p:spPr>
          <a:xfrm>
            <a:off x="4493657" y="1798245"/>
            <a:ext cx="1450221" cy="646331"/>
          </a:xfrm>
          <a:prstGeom prst="rect">
            <a:avLst/>
          </a:prstGeom>
          <a:noFill/>
        </p:spPr>
        <p:txBody>
          <a:bodyPr wrap="square" rtlCol="0">
            <a:spAutoFit/>
          </a:bodyPr>
          <a:lstStyle/>
          <a:p>
            <a:pPr algn="ctr" defTabSz="685800"/>
            <a:r>
              <a:rPr lang="en-US" sz="1200" dirty="0">
                <a:solidFill>
                  <a:prstClr val="black"/>
                </a:solidFill>
                <a:latin typeface="Trebuchet MS" charset="0"/>
                <a:ea typeface="Trebuchet MS" charset="0"/>
                <a:cs typeface="Trebuchet MS" charset="0"/>
              </a:rPr>
              <a:t>% of families earning a sustainable wage</a:t>
            </a:r>
          </a:p>
        </p:txBody>
      </p:sp>
      <p:sp>
        <p:nvSpPr>
          <p:cNvPr id="47" name="TextBox 46">
            <a:extLst>
              <a:ext uri="{FF2B5EF4-FFF2-40B4-BE49-F238E27FC236}">
                <a16:creationId xmlns:a16="http://schemas.microsoft.com/office/drawing/2014/main" id="{BBBC2694-7F6F-475F-9EB3-7CD60337F111}"/>
              </a:ext>
            </a:extLst>
          </p:cNvPr>
          <p:cNvSpPr txBox="1"/>
          <p:nvPr/>
        </p:nvSpPr>
        <p:spPr>
          <a:xfrm>
            <a:off x="6237974" y="1798245"/>
            <a:ext cx="1446472" cy="646331"/>
          </a:xfrm>
          <a:prstGeom prst="rect">
            <a:avLst/>
          </a:prstGeom>
          <a:noFill/>
        </p:spPr>
        <p:txBody>
          <a:bodyPr wrap="square" rtlCol="0">
            <a:spAutoFit/>
          </a:bodyPr>
          <a:lstStyle/>
          <a:p>
            <a:pPr algn="ctr" defTabSz="685800"/>
            <a:r>
              <a:rPr lang="en-US" sz="1200" dirty="0">
                <a:solidFill>
                  <a:prstClr val="black"/>
                </a:solidFill>
                <a:latin typeface="Trebuchet MS" charset="0"/>
                <a:ea typeface="Trebuchet MS" charset="0"/>
                <a:cs typeface="Trebuchet MS" charset="0"/>
              </a:rPr>
              <a:t>4</a:t>
            </a:r>
            <a:r>
              <a:rPr lang="en-US" sz="1200" baseline="30000" dirty="0">
                <a:solidFill>
                  <a:prstClr val="black"/>
                </a:solidFill>
                <a:latin typeface="Trebuchet MS" charset="0"/>
                <a:ea typeface="Trebuchet MS" charset="0"/>
                <a:cs typeface="Trebuchet MS" charset="0"/>
              </a:rPr>
              <a:t>th</a:t>
            </a:r>
            <a:r>
              <a:rPr lang="en-US" sz="1200" dirty="0">
                <a:solidFill>
                  <a:prstClr val="black"/>
                </a:solidFill>
                <a:latin typeface="Trebuchet MS" charset="0"/>
                <a:ea typeface="Trebuchet MS" charset="0"/>
                <a:cs typeface="Trebuchet MS" charset="0"/>
              </a:rPr>
              <a:t>  grade reading achievement levels</a:t>
            </a:r>
          </a:p>
        </p:txBody>
      </p:sp>
      <p:sp>
        <p:nvSpPr>
          <p:cNvPr id="48" name="TextBox 47">
            <a:extLst>
              <a:ext uri="{FF2B5EF4-FFF2-40B4-BE49-F238E27FC236}">
                <a16:creationId xmlns:a16="http://schemas.microsoft.com/office/drawing/2014/main" id="{93793647-6296-4E58-AF28-96CEB083B897}"/>
              </a:ext>
            </a:extLst>
          </p:cNvPr>
          <p:cNvSpPr txBox="1"/>
          <p:nvPr/>
        </p:nvSpPr>
        <p:spPr>
          <a:xfrm>
            <a:off x="2733184" y="1789027"/>
            <a:ext cx="1567949" cy="646331"/>
          </a:xfrm>
          <a:prstGeom prst="rect">
            <a:avLst/>
          </a:prstGeom>
          <a:noFill/>
        </p:spPr>
        <p:txBody>
          <a:bodyPr wrap="square" rtlCol="0">
            <a:spAutoFit/>
          </a:bodyPr>
          <a:lstStyle/>
          <a:p>
            <a:pPr algn="ctr" defTabSz="685800"/>
            <a:r>
              <a:rPr lang="en-US" sz="1200" dirty="0">
                <a:solidFill>
                  <a:prstClr val="black"/>
                </a:solidFill>
                <a:latin typeface="Trebuchet MS" charset="0"/>
                <a:ea typeface="Trebuchet MS" charset="0"/>
                <a:cs typeface="Trebuchet MS" charset="0"/>
              </a:rPr>
              <a:t>% of children in</a:t>
            </a:r>
          </a:p>
          <a:p>
            <a:pPr algn="ctr" defTabSz="685800"/>
            <a:r>
              <a:rPr lang="en-US" sz="1200" dirty="0">
                <a:solidFill>
                  <a:prstClr val="black"/>
                </a:solidFill>
                <a:latin typeface="Trebuchet MS" charset="0"/>
                <a:ea typeface="Trebuchet MS" charset="0"/>
                <a:cs typeface="Trebuchet MS" charset="0"/>
              </a:rPr>
              <a:t> high quality child care settings</a:t>
            </a:r>
          </a:p>
        </p:txBody>
      </p:sp>
      <p:sp>
        <p:nvSpPr>
          <p:cNvPr id="50" name="TextBox 49">
            <a:extLst>
              <a:ext uri="{FF2B5EF4-FFF2-40B4-BE49-F238E27FC236}">
                <a16:creationId xmlns:a16="http://schemas.microsoft.com/office/drawing/2014/main" id="{6D47ADCF-D957-486C-951B-614ED3C4AE60}"/>
              </a:ext>
            </a:extLst>
          </p:cNvPr>
          <p:cNvSpPr txBox="1"/>
          <p:nvPr/>
        </p:nvSpPr>
        <p:spPr>
          <a:xfrm>
            <a:off x="1119714" y="1789027"/>
            <a:ext cx="1465669" cy="646331"/>
          </a:xfrm>
          <a:prstGeom prst="rect">
            <a:avLst/>
          </a:prstGeom>
          <a:noFill/>
        </p:spPr>
        <p:txBody>
          <a:bodyPr wrap="square" rtlCol="0">
            <a:spAutoFit/>
          </a:bodyPr>
          <a:lstStyle/>
          <a:p>
            <a:pPr algn="ctr" defTabSz="685800"/>
            <a:r>
              <a:rPr lang="en-US" sz="1200" dirty="0">
                <a:solidFill>
                  <a:prstClr val="black"/>
                </a:solidFill>
                <a:latin typeface="Trebuchet MS" charset="0"/>
                <a:ea typeface="Trebuchet MS" charset="0"/>
                <a:cs typeface="Trebuchet MS" charset="0"/>
              </a:rPr>
              <a:t> Post-secondary </a:t>
            </a:r>
          </a:p>
          <a:p>
            <a:pPr algn="ctr" defTabSz="685800"/>
            <a:r>
              <a:rPr lang="en-US" sz="1200" dirty="0">
                <a:solidFill>
                  <a:prstClr val="black"/>
                </a:solidFill>
                <a:latin typeface="Trebuchet MS" charset="0"/>
                <a:ea typeface="Trebuchet MS" charset="0"/>
                <a:cs typeface="Trebuchet MS" charset="0"/>
              </a:rPr>
              <a:t>credential attainment</a:t>
            </a:r>
          </a:p>
        </p:txBody>
      </p:sp>
      <p:cxnSp>
        <p:nvCxnSpPr>
          <p:cNvPr id="52" name="Straight Connector 51"/>
          <p:cNvCxnSpPr/>
          <p:nvPr/>
        </p:nvCxnSpPr>
        <p:spPr>
          <a:xfrm flipH="1">
            <a:off x="2611159" y="1583935"/>
            <a:ext cx="7671" cy="991581"/>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346428" y="1599200"/>
            <a:ext cx="7671" cy="991581"/>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188263" y="1615744"/>
            <a:ext cx="7671" cy="991581"/>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20619" y="3132659"/>
            <a:ext cx="1459673" cy="109517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450"/>
              </a:spcBef>
              <a:spcAft>
                <a:spcPts val="450"/>
              </a:spcAft>
            </a:pPr>
            <a:endParaRPr lang="en-US" sz="900" b="1" dirty="0"/>
          </a:p>
          <a:p>
            <a:pPr>
              <a:spcBef>
                <a:spcPts val="450"/>
              </a:spcBef>
              <a:spcAft>
                <a:spcPts val="450"/>
              </a:spcAft>
            </a:pPr>
            <a:endParaRPr lang="en-US" sz="900" b="1" dirty="0"/>
          </a:p>
          <a:p>
            <a:pPr>
              <a:spcBef>
                <a:spcPts val="450"/>
              </a:spcBef>
              <a:spcAft>
                <a:spcPts val="450"/>
              </a:spcAft>
            </a:pPr>
            <a:endParaRPr lang="en-US" sz="900" b="1" dirty="0"/>
          </a:p>
          <a:p>
            <a:pPr>
              <a:spcBef>
                <a:spcPts val="450"/>
              </a:spcBef>
              <a:spcAft>
                <a:spcPts val="450"/>
              </a:spcAft>
            </a:pPr>
            <a:endParaRPr lang="en-US" sz="900" b="1" dirty="0"/>
          </a:p>
        </p:txBody>
      </p:sp>
      <p:sp>
        <p:nvSpPr>
          <p:cNvPr id="35" name="TextBox 34"/>
          <p:cNvSpPr txBox="1"/>
          <p:nvPr/>
        </p:nvSpPr>
        <p:spPr>
          <a:xfrm>
            <a:off x="4002840" y="3132659"/>
            <a:ext cx="1459673" cy="109517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450"/>
              </a:spcBef>
              <a:spcAft>
                <a:spcPts val="450"/>
              </a:spcAft>
            </a:pPr>
            <a:endParaRPr lang="en-US" sz="900" b="1" dirty="0"/>
          </a:p>
          <a:p>
            <a:pPr>
              <a:spcBef>
                <a:spcPts val="450"/>
              </a:spcBef>
              <a:spcAft>
                <a:spcPts val="450"/>
              </a:spcAft>
            </a:pPr>
            <a:endParaRPr lang="en-US" sz="900" b="1" dirty="0"/>
          </a:p>
          <a:p>
            <a:pPr>
              <a:spcBef>
                <a:spcPts val="450"/>
              </a:spcBef>
              <a:spcAft>
                <a:spcPts val="450"/>
              </a:spcAft>
            </a:pPr>
            <a:endParaRPr lang="en-US" sz="900" b="1" dirty="0"/>
          </a:p>
          <a:p>
            <a:pPr>
              <a:spcBef>
                <a:spcPts val="450"/>
              </a:spcBef>
              <a:spcAft>
                <a:spcPts val="450"/>
              </a:spcAft>
            </a:pPr>
            <a:endParaRPr lang="en-US" sz="900" b="1" dirty="0"/>
          </a:p>
        </p:txBody>
      </p:sp>
      <p:sp>
        <p:nvSpPr>
          <p:cNvPr id="49" name="TextBox 48"/>
          <p:cNvSpPr txBox="1"/>
          <p:nvPr/>
        </p:nvSpPr>
        <p:spPr>
          <a:xfrm>
            <a:off x="5679065" y="3147438"/>
            <a:ext cx="1459673" cy="109517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450"/>
              </a:spcBef>
              <a:spcAft>
                <a:spcPts val="450"/>
              </a:spcAft>
            </a:pPr>
            <a:endParaRPr lang="en-US" sz="900" b="1" dirty="0"/>
          </a:p>
          <a:p>
            <a:pPr>
              <a:spcBef>
                <a:spcPts val="450"/>
              </a:spcBef>
              <a:spcAft>
                <a:spcPts val="450"/>
              </a:spcAft>
            </a:pPr>
            <a:endParaRPr lang="en-US" sz="900" b="1" dirty="0"/>
          </a:p>
          <a:p>
            <a:pPr>
              <a:spcBef>
                <a:spcPts val="450"/>
              </a:spcBef>
              <a:spcAft>
                <a:spcPts val="450"/>
              </a:spcAft>
            </a:pPr>
            <a:endParaRPr lang="en-US" sz="900" b="1" dirty="0"/>
          </a:p>
          <a:p>
            <a:pPr>
              <a:spcBef>
                <a:spcPts val="450"/>
              </a:spcBef>
              <a:spcAft>
                <a:spcPts val="450"/>
              </a:spcAft>
            </a:pPr>
            <a:endParaRPr lang="en-US" sz="900" b="1" dirty="0"/>
          </a:p>
        </p:txBody>
      </p:sp>
      <p:sp>
        <p:nvSpPr>
          <p:cNvPr id="26" name="TextBox 25">
            <a:extLst>
              <a:ext uri="{FF2B5EF4-FFF2-40B4-BE49-F238E27FC236}">
                <a16:creationId xmlns:a16="http://schemas.microsoft.com/office/drawing/2014/main" id="{01C32192-7A21-44C8-97BE-350B3770AE1A}"/>
              </a:ext>
            </a:extLst>
          </p:cNvPr>
          <p:cNvSpPr txBox="1"/>
          <p:nvPr/>
        </p:nvSpPr>
        <p:spPr>
          <a:xfrm>
            <a:off x="658191" y="3307132"/>
            <a:ext cx="1465669" cy="830997"/>
          </a:xfrm>
          <a:prstGeom prst="rect">
            <a:avLst/>
          </a:prstGeom>
          <a:noFill/>
        </p:spPr>
        <p:txBody>
          <a:bodyPr wrap="square" rtlCol="0">
            <a:spAutoFit/>
          </a:bodyPr>
          <a:lstStyle/>
          <a:p>
            <a:pPr algn="ctr" defTabSz="685800"/>
            <a:r>
              <a:rPr lang="en-US" sz="1200" dirty="0">
                <a:solidFill>
                  <a:prstClr val="black"/>
                </a:solidFill>
                <a:latin typeface="Trebuchet MS" charset="0"/>
                <a:ea typeface="Trebuchet MS" charset="0"/>
                <a:cs typeface="Trebuchet MS" charset="0"/>
              </a:rPr>
              <a:t>Increase the affordability and financial viability of child care</a:t>
            </a:r>
          </a:p>
        </p:txBody>
      </p:sp>
      <p:sp>
        <p:nvSpPr>
          <p:cNvPr id="30" name="TextBox 29">
            <a:extLst>
              <a:ext uri="{FF2B5EF4-FFF2-40B4-BE49-F238E27FC236}">
                <a16:creationId xmlns:a16="http://schemas.microsoft.com/office/drawing/2014/main" id="{F232BDF9-3E2F-46C9-894D-5A9C61DF2A32}"/>
              </a:ext>
            </a:extLst>
          </p:cNvPr>
          <p:cNvSpPr txBox="1"/>
          <p:nvPr/>
        </p:nvSpPr>
        <p:spPr>
          <a:xfrm>
            <a:off x="2305392" y="3305703"/>
            <a:ext cx="1465669" cy="830997"/>
          </a:xfrm>
          <a:prstGeom prst="rect">
            <a:avLst/>
          </a:prstGeom>
          <a:noFill/>
        </p:spPr>
        <p:txBody>
          <a:bodyPr wrap="square" rtlCol="0">
            <a:spAutoFit/>
          </a:bodyPr>
          <a:lstStyle/>
          <a:p>
            <a:pPr algn="ctr" defTabSz="685800"/>
            <a:r>
              <a:rPr lang="en-US" sz="1200" dirty="0">
                <a:solidFill>
                  <a:prstClr val="black"/>
                </a:solidFill>
                <a:latin typeface="Trebuchet MS" charset="0"/>
                <a:ea typeface="Trebuchet MS" charset="0"/>
                <a:cs typeface="Trebuchet MS" charset="0"/>
              </a:rPr>
              <a:t> Create policy solutions that expand access to quality child care</a:t>
            </a:r>
          </a:p>
        </p:txBody>
      </p:sp>
      <p:sp>
        <p:nvSpPr>
          <p:cNvPr id="31" name="TextBox 30">
            <a:extLst>
              <a:ext uri="{FF2B5EF4-FFF2-40B4-BE49-F238E27FC236}">
                <a16:creationId xmlns:a16="http://schemas.microsoft.com/office/drawing/2014/main" id="{995BF2C0-1370-46F0-8480-16F833777AA5}"/>
              </a:ext>
            </a:extLst>
          </p:cNvPr>
          <p:cNvSpPr txBox="1"/>
          <p:nvPr/>
        </p:nvSpPr>
        <p:spPr>
          <a:xfrm>
            <a:off x="4002840" y="3297736"/>
            <a:ext cx="1465669" cy="646331"/>
          </a:xfrm>
          <a:prstGeom prst="rect">
            <a:avLst/>
          </a:prstGeom>
          <a:noFill/>
        </p:spPr>
        <p:txBody>
          <a:bodyPr wrap="square" rtlCol="0">
            <a:spAutoFit/>
          </a:bodyPr>
          <a:lstStyle/>
          <a:p>
            <a:pPr algn="ctr" defTabSz="685800"/>
            <a:r>
              <a:rPr lang="en-US" sz="1200" dirty="0">
                <a:solidFill>
                  <a:prstClr val="black"/>
                </a:solidFill>
                <a:latin typeface="Trebuchet MS" charset="0"/>
                <a:ea typeface="Trebuchet MS" charset="0"/>
                <a:cs typeface="Trebuchet MS" charset="0"/>
              </a:rPr>
              <a:t>Expand availability of quality child care</a:t>
            </a:r>
          </a:p>
        </p:txBody>
      </p:sp>
      <p:sp>
        <p:nvSpPr>
          <p:cNvPr id="33" name="TextBox 32">
            <a:extLst>
              <a:ext uri="{FF2B5EF4-FFF2-40B4-BE49-F238E27FC236}">
                <a16:creationId xmlns:a16="http://schemas.microsoft.com/office/drawing/2014/main" id="{3464FCD3-7BB6-46A5-BCC8-92E7C8EDEA49}"/>
              </a:ext>
            </a:extLst>
          </p:cNvPr>
          <p:cNvSpPr txBox="1"/>
          <p:nvPr/>
        </p:nvSpPr>
        <p:spPr>
          <a:xfrm>
            <a:off x="5685061" y="3264746"/>
            <a:ext cx="1465669" cy="830997"/>
          </a:xfrm>
          <a:prstGeom prst="rect">
            <a:avLst/>
          </a:prstGeom>
          <a:noFill/>
        </p:spPr>
        <p:txBody>
          <a:bodyPr wrap="square" rtlCol="0">
            <a:spAutoFit/>
          </a:bodyPr>
          <a:lstStyle/>
          <a:p>
            <a:pPr algn="ctr" defTabSz="685800"/>
            <a:r>
              <a:rPr lang="en-US" sz="1200" dirty="0">
                <a:solidFill>
                  <a:prstClr val="black"/>
                </a:solidFill>
                <a:latin typeface="Trebuchet MS" charset="0"/>
                <a:ea typeface="Trebuchet MS" charset="0"/>
                <a:cs typeface="Trebuchet MS" charset="0"/>
              </a:rPr>
              <a:t> Increase awareness of quality child care options</a:t>
            </a:r>
          </a:p>
        </p:txBody>
      </p:sp>
      <p:sp>
        <p:nvSpPr>
          <p:cNvPr id="40" name="TextBox 39">
            <a:extLst>
              <a:ext uri="{FF2B5EF4-FFF2-40B4-BE49-F238E27FC236}">
                <a16:creationId xmlns:a16="http://schemas.microsoft.com/office/drawing/2014/main" id="{AE6CA6BD-6614-4954-BA02-575B2E90382B}"/>
              </a:ext>
            </a:extLst>
          </p:cNvPr>
          <p:cNvSpPr txBox="1"/>
          <p:nvPr/>
        </p:nvSpPr>
        <p:spPr>
          <a:xfrm>
            <a:off x="679415" y="5284120"/>
            <a:ext cx="6471316"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450"/>
              </a:spcBef>
              <a:spcAft>
                <a:spcPts val="450"/>
              </a:spcAft>
            </a:pPr>
            <a:endParaRPr lang="en-US" sz="900" b="1" dirty="0"/>
          </a:p>
          <a:p>
            <a:pPr algn="ctr">
              <a:spcBef>
                <a:spcPts val="450"/>
              </a:spcBef>
              <a:spcAft>
                <a:spcPts val="450"/>
              </a:spcAft>
            </a:pPr>
            <a:endParaRPr lang="en-US" sz="900" dirty="0"/>
          </a:p>
          <a:p>
            <a:pPr algn="ctr">
              <a:spcBef>
                <a:spcPts val="450"/>
              </a:spcBef>
              <a:spcAft>
                <a:spcPts val="450"/>
              </a:spcAft>
            </a:pPr>
            <a:r>
              <a:rPr lang="en-US" sz="1400" dirty="0"/>
              <a:t>Increase available child care spots in our focus area by 2150 spots in Phase 1 and by 1995 additional spots in Phase 2.</a:t>
            </a:r>
          </a:p>
          <a:p>
            <a:pPr>
              <a:spcBef>
                <a:spcPts val="450"/>
              </a:spcBef>
              <a:spcAft>
                <a:spcPts val="450"/>
              </a:spcAft>
            </a:pPr>
            <a:endParaRPr lang="en-US" sz="900" b="1" dirty="0"/>
          </a:p>
        </p:txBody>
      </p:sp>
      <p:pic>
        <p:nvPicPr>
          <p:cNvPr id="4" name="Picture 3">
            <a:extLst>
              <a:ext uri="{FF2B5EF4-FFF2-40B4-BE49-F238E27FC236}">
                <a16:creationId xmlns:a16="http://schemas.microsoft.com/office/drawing/2014/main" id="{4DEFCC2E-2DB6-441A-9D26-A3DCE2D1DBEE}"/>
              </a:ext>
            </a:extLst>
          </p:cNvPr>
          <p:cNvPicPr>
            <a:picLocks noChangeAspect="1"/>
          </p:cNvPicPr>
          <p:nvPr/>
        </p:nvPicPr>
        <p:blipFill>
          <a:blip r:embed="rId3"/>
          <a:stretch>
            <a:fillRect/>
          </a:stretch>
        </p:blipFill>
        <p:spPr>
          <a:xfrm>
            <a:off x="7256184" y="3742803"/>
            <a:ext cx="1784053" cy="1784053"/>
          </a:xfrm>
          <a:prstGeom prst="rect">
            <a:avLst/>
          </a:prstGeom>
        </p:spPr>
      </p:pic>
    </p:spTree>
    <p:extLst>
      <p:ext uri="{BB962C8B-B14F-4D97-AF65-F5344CB8AC3E}">
        <p14:creationId xmlns:p14="http://schemas.microsoft.com/office/powerpoint/2010/main" val="119459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27" grpId="0"/>
      <p:bldP spid="46" grpId="0"/>
      <p:bldP spid="47" grpId="0"/>
      <p:bldP spid="48" grpId="0"/>
      <p:bldP spid="50" grpId="0"/>
      <p:bldP spid="34" grpId="0" animBg="1"/>
      <p:bldP spid="35" grpId="0" animBg="1"/>
      <p:bldP spid="49" grpId="0" animBg="1"/>
      <p:bldP spid="26" grpId="0"/>
      <p:bldP spid="30" grpId="0"/>
      <p:bldP spid="31" grpId="0"/>
      <p:bldP spid="33" grpId="0"/>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140201"/>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TextBox 4"/>
          <p:cNvSpPr txBox="1"/>
          <p:nvPr/>
        </p:nvSpPr>
        <p:spPr>
          <a:xfrm>
            <a:off x="596900" y="1839976"/>
            <a:ext cx="7734300" cy="4188904"/>
          </a:xfrm>
          <a:prstGeom prst="rect">
            <a:avLst/>
          </a:prstGeom>
          <a:noFill/>
        </p:spPr>
        <p:txBody>
          <a:bodyPr wrap="square" rtlCol="0">
            <a:spAutoFit/>
          </a:bodyPr>
          <a:lstStyle/>
          <a:p>
            <a:pPr marL="285750" indent="-285750" fontAlgn="base">
              <a:lnSpc>
                <a:spcPct val="150000"/>
              </a:lnSpc>
              <a:buFont typeface="Arial" charset="0"/>
              <a:buChar char="•"/>
            </a:pPr>
            <a:r>
              <a:rPr lang="en-US" sz="2000" dirty="0">
                <a:latin typeface="Myriad Pro"/>
                <a:cs typeface="Myriad Pro"/>
              </a:rPr>
              <a:t>Solutions are sustainable</a:t>
            </a:r>
          </a:p>
          <a:p>
            <a:pPr marL="285750" indent="-285750" fontAlgn="base">
              <a:lnSpc>
                <a:spcPct val="150000"/>
              </a:lnSpc>
              <a:buFont typeface="Arial" charset="0"/>
              <a:buChar char="•"/>
            </a:pPr>
            <a:r>
              <a:rPr lang="en-US" sz="2000" b="1" dirty="0">
                <a:solidFill>
                  <a:srgbClr val="FF0000"/>
                </a:solidFill>
                <a:latin typeface="Myriad Pro"/>
                <a:cs typeface="Myriad Pro"/>
              </a:rPr>
              <a:t>Solutions are scalable</a:t>
            </a:r>
          </a:p>
          <a:p>
            <a:pPr marL="285750" indent="-285750" fontAlgn="base">
              <a:lnSpc>
                <a:spcPct val="150000"/>
              </a:lnSpc>
              <a:buFont typeface="Arial" charset="0"/>
              <a:buChar char="•"/>
            </a:pPr>
            <a:r>
              <a:rPr lang="en-US" sz="2000" b="1" dirty="0">
                <a:solidFill>
                  <a:srgbClr val="FF0000"/>
                </a:solidFill>
                <a:latin typeface="Myriad Pro"/>
                <a:cs typeface="Myriad Pro"/>
              </a:rPr>
              <a:t>Solutions improve systems</a:t>
            </a:r>
          </a:p>
          <a:p>
            <a:pPr marL="285750" indent="-285750" fontAlgn="base">
              <a:lnSpc>
                <a:spcPct val="150000"/>
              </a:lnSpc>
              <a:buFont typeface="Arial" charset="0"/>
              <a:buChar char="•"/>
            </a:pPr>
            <a:r>
              <a:rPr lang="en-US" sz="2000" dirty="0">
                <a:latin typeface="Myriad Pro"/>
                <a:cs typeface="Myriad Pro"/>
              </a:rPr>
              <a:t>Solutions address root causes and barriers</a:t>
            </a:r>
          </a:p>
          <a:p>
            <a:pPr marL="285750" indent="-285750" fontAlgn="base">
              <a:lnSpc>
                <a:spcPct val="150000"/>
              </a:lnSpc>
              <a:buFont typeface="Arial" charset="0"/>
              <a:buChar char="•"/>
            </a:pPr>
            <a:r>
              <a:rPr lang="en-US" sz="2000" dirty="0">
                <a:latin typeface="Myriad Pro"/>
                <a:cs typeface="Myriad Pro"/>
              </a:rPr>
              <a:t>Solutions respond to students’ lived experiences and goals</a:t>
            </a:r>
          </a:p>
          <a:p>
            <a:pPr marL="285750" indent="-285750" fontAlgn="base">
              <a:lnSpc>
                <a:spcPct val="150000"/>
              </a:lnSpc>
              <a:buFont typeface="Arial" charset="0"/>
              <a:buChar char="•"/>
            </a:pPr>
            <a:r>
              <a:rPr lang="en-US" sz="2000" dirty="0">
                <a:latin typeface="Myriad Pro"/>
                <a:cs typeface="Myriad Pro"/>
              </a:rPr>
              <a:t>Solutions considers a variety of care models to honor student choice</a:t>
            </a:r>
          </a:p>
          <a:p>
            <a:pPr marL="285750" indent="-285750" fontAlgn="base">
              <a:lnSpc>
                <a:spcPct val="150000"/>
              </a:lnSpc>
              <a:buFont typeface="Arial" charset="0"/>
              <a:buChar char="•"/>
            </a:pPr>
            <a:r>
              <a:rPr lang="en-US" sz="2000" dirty="0">
                <a:latin typeface="Myriad Pro"/>
                <a:cs typeface="Myriad Pro"/>
              </a:rPr>
              <a:t>Solutions promotes partnership and collaboration</a:t>
            </a:r>
          </a:p>
          <a:p>
            <a:pPr marL="285750" indent="-285750">
              <a:lnSpc>
                <a:spcPct val="150000"/>
              </a:lnSpc>
              <a:buFont typeface="Arial" charset="0"/>
              <a:buChar char="•"/>
            </a:pPr>
            <a:endParaRPr lang="en-US" sz="2000" dirty="0">
              <a:latin typeface="Lucida Sans" charset="0"/>
              <a:ea typeface="Lucida Sans" charset="0"/>
              <a:cs typeface="Lucida Sans" charset="0"/>
            </a:endParaRP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endParaRPr lang="en-US" sz="1600" dirty="0">
              <a:solidFill>
                <a:schemeClr val="bg1"/>
              </a:solidFill>
              <a:latin typeface=""/>
            </a:endParaRPr>
          </a:p>
        </p:txBody>
      </p:sp>
      <p:sp>
        <p:nvSpPr>
          <p:cNvPr id="9" name="Rectangle 8"/>
          <p:cNvSpPr>
            <a:spLocks noGrp="1"/>
          </p:cNvSpPr>
          <p:nvPr/>
        </p:nvSpPr>
        <p:spPr>
          <a:xfrm rot="16200000">
            <a:off x="4019550" y="-3613150"/>
            <a:ext cx="533400" cy="8089900"/>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r>
              <a:rPr lang="en-US" b="1" cap="all" dirty="0">
                <a:latin typeface="Myriad Pro"/>
                <a:cs typeface="Myriad Pro"/>
              </a:rPr>
              <a:t>Guiding Principles</a:t>
            </a:r>
          </a:p>
        </p:txBody>
      </p:sp>
      <p:pic>
        <p:nvPicPr>
          <p:cNvPr id="8" name="Picture 7"/>
          <p:cNvPicPr>
            <a:picLocks noChangeAspect="1"/>
          </p:cNvPicPr>
          <p:nvPr/>
        </p:nvPicPr>
        <p:blipFill>
          <a:blip r:embed="rId2"/>
          <a:stretch>
            <a:fillRect/>
          </a:stretch>
        </p:blipFill>
        <p:spPr>
          <a:xfrm>
            <a:off x="7276452" y="6045200"/>
            <a:ext cx="1689748" cy="647700"/>
          </a:xfrm>
          <a:prstGeom prst="rect">
            <a:avLst/>
          </a:prstGeom>
        </p:spPr>
      </p:pic>
    </p:spTree>
    <p:extLst>
      <p:ext uri="{BB962C8B-B14F-4D97-AF65-F5344CB8AC3E}">
        <p14:creationId xmlns:p14="http://schemas.microsoft.com/office/powerpoint/2010/main" val="33458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40200" y="-4091670"/>
            <a:ext cx="86360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vert="vert" rtlCol="0" anchor="ctr"/>
          <a:lstStyle/>
          <a:p>
            <a:r>
              <a:rPr lang="en-US" sz="2400" b="1" cap="all" dirty="0">
                <a:solidFill>
                  <a:schemeClr val="bg1"/>
                </a:solidFill>
              </a:rPr>
              <a:t>Expand Access to Quality Child Care</a:t>
            </a:r>
          </a:p>
        </p:txBody>
      </p:sp>
      <p:sp>
        <p:nvSpPr>
          <p:cNvPr id="5" name="TextBox 4"/>
          <p:cNvSpPr txBox="1"/>
          <p:nvPr/>
        </p:nvSpPr>
        <p:spPr>
          <a:xfrm>
            <a:off x="596900" y="1687861"/>
            <a:ext cx="7734300" cy="957250"/>
          </a:xfrm>
          <a:prstGeom prst="rect">
            <a:avLst/>
          </a:prstGeom>
          <a:noFill/>
        </p:spPr>
        <p:txBody>
          <a:bodyPr wrap="square" rtlCol="0">
            <a:spAutoFit/>
          </a:bodyPr>
          <a:lstStyle/>
          <a:p>
            <a:pPr>
              <a:lnSpc>
                <a:spcPct val="150000"/>
              </a:lnSpc>
            </a:pPr>
            <a:r>
              <a:rPr lang="en-US" sz="2000" b="1" dirty="0">
                <a:latin typeface="Lucida Sans" charset="0"/>
                <a:ea typeface="Lucida Sans" charset="0"/>
                <a:cs typeface="Lucida Sans" charset="0"/>
              </a:rPr>
              <a:t>Center for American Progress (CAP) – Childcare Desert</a:t>
            </a:r>
          </a:p>
          <a:p>
            <a:pPr>
              <a:lnSpc>
                <a:spcPct val="150000"/>
              </a:lnSpc>
            </a:pPr>
            <a:endParaRPr lang="en-US" sz="2000" dirty="0">
              <a:latin typeface="Lucida Sans" charset="0"/>
              <a:ea typeface="Lucida Sans" charset="0"/>
              <a:cs typeface="Lucida Sans" charset="0"/>
            </a:endParaRP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endParaRPr lang="en-US" sz="1600" dirty="0">
              <a:solidFill>
                <a:schemeClr val="bg1"/>
              </a:solidFill>
              <a:latin typeface=""/>
            </a:endParaRPr>
          </a:p>
        </p:txBody>
      </p:sp>
      <p:sp>
        <p:nvSpPr>
          <p:cNvPr id="9" name="Rectangle 8"/>
          <p:cNvSpPr>
            <a:spLocks noGrp="1"/>
          </p:cNvSpPr>
          <p:nvPr/>
        </p:nvSpPr>
        <p:spPr>
          <a:xfrm rot="16200000">
            <a:off x="3828562" y="-3477502"/>
            <a:ext cx="533400" cy="8190523"/>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endParaRPr lang="en-US" b="1" cap="all" dirty="0">
              <a:latin typeface="Myriad Pro"/>
              <a:cs typeface="Myriad Pro"/>
            </a:endParaRPr>
          </a:p>
        </p:txBody>
      </p:sp>
      <p:pic>
        <p:nvPicPr>
          <p:cNvPr id="10" name="Picture 2" descr="https://cdn.americanprogress.org/content/uploads/2017/08/29113024/ChildcareDesert-WEB-Figure1-693.png">
            <a:extLst>
              <a:ext uri="{FF2B5EF4-FFF2-40B4-BE49-F238E27FC236}">
                <a16:creationId xmlns:a16="http://schemas.microsoft.com/office/drawing/2014/main" id="{679CDB43-0DEE-454A-852A-EA543438B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84" y="2475914"/>
            <a:ext cx="8491159" cy="390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6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26365" y="-4077835"/>
            <a:ext cx="89127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vert="vert" rtlCol="0" anchor="ctr"/>
          <a:lstStyle/>
          <a:p>
            <a:r>
              <a:rPr lang="en-US" sz="2400" b="1" cap="all" dirty="0">
                <a:solidFill>
                  <a:schemeClr val="bg1"/>
                </a:solidFill>
              </a:rPr>
              <a:t>Expand Access to Quality Child Care</a:t>
            </a:r>
          </a:p>
        </p:txBody>
      </p:sp>
      <p:sp>
        <p:nvSpPr>
          <p:cNvPr id="5" name="TextBox 4"/>
          <p:cNvSpPr txBox="1"/>
          <p:nvPr/>
        </p:nvSpPr>
        <p:spPr>
          <a:xfrm>
            <a:off x="596899" y="1687862"/>
            <a:ext cx="8046719" cy="655051"/>
          </a:xfrm>
          <a:prstGeom prst="rect">
            <a:avLst/>
          </a:prstGeom>
          <a:noFill/>
        </p:spPr>
        <p:txBody>
          <a:bodyPr wrap="square" rtlCol="0">
            <a:spAutoFit/>
          </a:bodyPr>
          <a:lstStyle/>
          <a:p>
            <a:pPr>
              <a:lnSpc>
                <a:spcPct val="150000"/>
              </a:lnSpc>
            </a:pPr>
            <a:r>
              <a:rPr lang="en-US" sz="2800" b="1" dirty="0">
                <a:latin typeface="Lucida Sans" charset="0"/>
                <a:ea typeface="Lucida Sans" charset="0"/>
                <a:cs typeface="Lucida Sans" charset="0"/>
              </a:rPr>
              <a:t>Childcare Slots in SWFI Recruitment Area</a:t>
            </a: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endParaRPr lang="en-US" sz="1600" dirty="0">
              <a:solidFill>
                <a:schemeClr val="bg1"/>
              </a:solidFill>
              <a:latin typeface=""/>
            </a:endParaRPr>
          </a:p>
        </p:txBody>
      </p:sp>
      <p:sp>
        <p:nvSpPr>
          <p:cNvPr id="9" name="Rectangle 8"/>
          <p:cNvSpPr>
            <a:spLocks noGrp="1"/>
          </p:cNvSpPr>
          <p:nvPr/>
        </p:nvSpPr>
        <p:spPr>
          <a:xfrm rot="16200000">
            <a:off x="3828562" y="-3477502"/>
            <a:ext cx="533400" cy="8190523"/>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endParaRPr lang="en-US" b="1" cap="all" dirty="0">
              <a:latin typeface="Myriad Pro"/>
              <a:cs typeface="Myriad Pro"/>
            </a:endParaRPr>
          </a:p>
        </p:txBody>
      </p:sp>
      <p:pic>
        <p:nvPicPr>
          <p:cNvPr id="8" name="Picture 7"/>
          <p:cNvPicPr>
            <a:picLocks noChangeAspect="1"/>
          </p:cNvPicPr>
          <p:nvPr/>
        </p:nvPicPr>
        <p:blipFill>
          <a:blip r:embed="rId2"/>
          <a:stretch>
            <a:fillRect/>
          </a:stretch>
        </p:blipFill>
        <p:spPr>
          <a:xfrm>
            <a:off x="7276452" y="6045200"/>
            <a:ext cx="1689748" cy="647700"/>
          </a:xfrm>
          <a:prstGeom prst="rect">
            <a:avLst/>
          </a:prstGeom>
        </p:spPr>
      </p:pic>
      <p:sp>
        <p:nvSpPr>
          <p:cNvPr id="6" name="Rectangle 5">
            <a:extLst>
              <a:ext uri="{FF2B5EF4-FFF2-40B4-BE49-F238E27FC236}">
                <a16:creationId xmlns:a16="http://schemas.microsoft.com/office/drawing/2014/main" id="{0F92FCE3-F3A3-4739-8314-B9EBC59D2D5E}"/>
              </a:ext>
            </a:extLst>
          </p:cNvPr>
          <p:cNvSpPr/>
          <p:nvPr/>
        </p:nvSpPr>
        <p:spPr>
          <a:xfrm>
            <a:off x="177800" y="2306399"/>
            <a:ext cx="8586372" cy="4062651"/>
          </a:xfrm>
          <a:prstGeom prst="rect">
            <a:avLst/>
          </a:prstGeom>
        </p:spPr>
        <p:txBody>
          <a:bodyPr wrap="square">
            <a:spAutoFit/>
          </a:bodyPr>
          <a:lstStyle/>
          <a:p>
            <a:r>
              <a:rPr lang="en-US" sz="2000" b="1" dirty="0"/>
              <a:t>Borders</a:t>
            </a:r>
          </a:p>
          <a:p>
            <a:pPr marL="742950" lvl="1" indent="-285750">
              <a:buFont typeface="Arial" panose="020B0604020202020204" pitchFamily="34" charset="0"/>
              <a:buChar char="•"/>
            </a:pPr>
            <a:r>
              <a:rPr lang="en-US" sz="2000" dirty="0"/>
              <a:t>56</a:t>
            </a:r>
            <a:r>
              <a:rPr lang="en-US" sz="2000" baseline="30000" dirty="0"/>
              <a:t>th</a:t>
            </a:r>
            <a:r>
              <a:rPr lang="en-US" sz="2000" dirty="0"/>
              <a:t> Avenue on the North</a:t>
            </a:r>
          </a:p>
          <a:p>
            <a:pPr marL="742950" lvl="1" indent="-285750">
              <a:buFont typeface="Arial" panose="020B0604020202020204" pitchFamily="34" charset="0"/>
              <a:buChar char="•"/>
            </a:pPr>
            <a:r>
              <a:rPr lang="en-US" sz="2000" dirty="0"/>
              <a:t>Federal Boulevard on the West</a:t>
            </a:r>
          </a:p>
          <a:p>
            <a:pPr marL="742950" lvl="1" indent="-285750">
              <a:buFont typeface="Arial" panose="020B0604020202020204" pitchFamily="34" charset="0"/>
              <a:buChar char="•"/>
            </a:pPr>
            <a:r>
              <a:rPr lang="en-US" sz="2000" dirty="0"/>
              <a:t>Mississippi Avenue on the South</a:t>
            </a:r>
          </a:p>
          <a:p>
            <a:pPr marL="742950" lvl="1" indent="-285750">
              <a:buFont typeface="Arial" panose="020B0604020202020204" pitchFamily="34" charset="0"/>
              <a:buChar char="•"/>
            </a:pPr>
            <a:r>
              <a:rPr lang="en-US" sz="2000" dirty="0"/>
              <a:t>Tower Road on the East</a:t>
            </a:r>
          </a:p>
          <a:p>
            <a:r>
              <a:rPr lang="en-US" sz="2000" b="1" dirty="0"/>
              <a:t>Childcare deserts</a:t>
            </a:r>
          </a:p>
          <a:p>
            <a:pPr marL="742950" lvl="1" indent="-285750">
              <a:buFont typeface="Arial" panose="020B0604020202020204" pitchFamily="34" charset="0"/>
              <a:buChar char="•"/>
            </a:pPr>
            <a:r>
              <a:rPr lang="en-US" sz="2000" dirty="0"/>
              <a:t>120 Census Tracts in SWFI recruitment area</a:t>
            </a:r>
          </a:p>
          <a:p>
            <a:pPr marL="742950" lvl="1" indent="-285750">
              <a:buFont typeface="Arial" panose="020B0604020202020204" pitchFamily="34" charset="0"/>
              <a:buChar char="•"/>
            </a:pPr>
            <a:r>
              <a:rPr lang="en-US" sz="2000" dirty="0"/>
              <a:t>CAP Identified 32 tracts within the area as childcare deserts</a:t>
            </a:r>
          </a:p>
          <a:p>
            <a:pPr marL="742950" lvl="1" indent="-285750">
              <a:buFont typeface="Arial" panose="020B0604020202020204" pitchFamily="34" charset="0"/>
              <a:buChar char="•"/>
            </a:pPr>
            <a:r>
              <a:rPr lang="en-US" sz="2000" dirty="0"/>
              <a:t>We dropped six tracts with median family income of $90K+</a:t>
            </a:r>
          </a:p>
          <a:p>
            <a:pPr marL="742950" lvl="1" indent="-285750">
              <a:buFont typeface="Arial" panose="020B0604020202020204" pitchFamily="34" charset="0"/>
              <a:buChar char="•"/>
            </a:pPr>
            <a:r>
              <a:rPr lang="en-US" sz="2000" dirty="0"/>
              <a:t>26 census tracts identified as childcare deserts</a:t>
            </a:r>
          </a:p>
          <a:p>
            <a:pPr lvl="1"/>
            <a:endParaRPr lang="en-US" dirty="0"/>
          </a:p>
          <a:p>
            <a:r>
              <a:rPr lang="en-US" sz="2000" b="1" dirty="0"/>
              <a:t>Total childcare slots needed to get to a 3 to 1 ratio = 2,150</a:t>
            </a:r>
          </a:p>
          <a:p>
            <a:r>
              <a:rPr lang="en-US" sz="2000" b="1" dirty="0"/>
              <a:t>Total childcare slots needed to get to a 2 to 1 ratio = 4,145 (1,995+)</a:t>
            </a:r>
            <a:endParaRPr lang="en-US" b="1" dirty="0"/>
          </a:p>
        </p:txBody>
      </p:sp>
    </p:spTree>
    <p:extLst>
      <p:ext uri="{BB962C8B-B14F-4D97-AF65-F5344CB8AC3E}">
        <p14:creationId xmlns:p14="http://schemas.microsoft.com/office/powerpoint/2010/main" val="410224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26365" y="-4077835"/>
            <a:ext cx="89127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vert="vert" rtlCol="0" anchor="ctr"/>
          <a:lstStyle/>
          <a:p>
            <a:r>
              <a:rPr lang="en-US" sz="2400" b="1" cap="all" dirty="0">
                <a:solidFill>
                  <a:schemeClr val="bg1"/>
                </a:solidFill>
              </a:rPr>
              <a:t>Expand Access to Quality Child Care</a:t>
            </a: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endParaRPr lang="en-US" sz="1600" dirty="0">
              <a:solidFill>
                <a:schemeClr val="bg1"/>
              </a:solidFill>
              <a:latin typeface=""/>
            </a:endParaRPr>
          </a:p>
        </p:txBody>
      </p:sp>
      <p:sp>
        <p:nvSpPr>
          <p:cNvPr id="9" name="Rectangle 8"/>
          <p:cNvSpPr>
            <a:spLocks noGrp="1"/>
          </p:cNvSpPr>
          <p:nvPr/>
        </p:nvSpPr>
        <p:spPr>
          <a:xfrm rot="16200000">
            <a:off x="3828562" y="-3477502"/>
            <a:ext cx="533400" cy="8190523"/>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endParaRPr lang="en-US" b="1" cap="all" dirty="0">
              <a:latin typeface="Myriad Pro"/>
              <a:cs typeface="Myriad Pro"/>
            </a:endParaRPr>
          </a:p>
        </p:txBody>
      </p:sp>
      <p:pic>
        <p:nvPicPr>
          <p:cNvPr id="8" name="Picture 7"/>
          <p:cNvPicPr>
            <a:picLocks noChangeAspect="1"/>
          </p:cNvPicPr>
          <p:nvPr/>
        </p:nvPicPr>
        <p:blipFill>
          <a:blip r:embed="rId2"/>
          <a:stretch>
            <a:fillRect/>
          </a:stretch>
        </p:blipFill>
        <p:spPr>
          <a:xfrm>
            <a:off x="7276452" y="6045200"/>
            <a:ext cx="1689748" cy="647700"/>
          </a:xfrm>
          <a:prstGeom prst="rect">
            <a:avLst/>
          </a:prstGeom>
        </p:spPr>
      </p:pic>
      <p:pic>
        <p:nvPicPr>
          <p:cNvPr id="10" name="Picture 9" descr="A close up of a map&#10;&#10;Description generated with very high confidence">
            <a:extLst>
              <a:ext uri="{FF2B5EF4-FFF2-40B4-BE49-F238E27FC236}">
                <a16:creationId xmlns:a16="http://schemas.microsoft.com/office/drawing/2014/main" id="{08A4A921-7752-4097-B8DE-4ABA7A562D93}"/>
              </a:ext>
            </a:extLst>
          </p:cNvPr>
          <p:cNvPicPr>
            <a:picLocks noChangeAspect="1"/>
          </p:cNvPicPr>
          <p:nvPr/>
        </p:nvPicPr>
        <p:blipFill>
          <a:blip r:embed="rId3"/>
          <a:stretch>
            <a:fillRect/>
          </a:stretch>
        </p:blipFill>
        <p:spPr>
          <a:xfrm>
            <a:off x="0" y="1409700"/>
            <a:ext cx="9144000" cy="5465579"/>
          </a:xfrm>
          <a:prstGeom prst="rect">
            <a:avLst/>
          </a:prstGeom>
        </p:spPr>
      </p:pic>
    </p:spTree>
    <p:extLst>
      <p:ext uri="{BB962C8B-B14F-4D97-AF65-F5344CB8AC3E}">
        <p14:creationId xmlns:p14="http://schemas.microsoft.com/office/powerpoint/2010/main" val="72085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126365" y="-4077835"/>
            <a:ext cx="891270" cy="9144000"/>
          </a:xfrm>
          <a:prstGeom prst="rect">
            <a:avLst/>
          </a:prstGeom>
          <a:solidFill>
            <a:srgbClr val="9A1220"/>
          </a:solidFill>
          <a:ln>
            <a:noFill/>
          </a:ln>
        </p:spPr>
        <p:style>
          <a:lnRef idx="2">
            <a:schemeClr val="accent5"/>
          </a:lnRef>
          <a:fillRef idx="1">
            <a:schemeClr val="lt1"/>
          </a:fillRef>
          <a:effectRef idx="0">
            <a:schemeClr val="accent5"/>
          </a:effectRef>
          <a:fontRef idx="minor">
            <a:schemeClr val="dk1"/>
          </a:fontRef>
        </p:style>
        <p:txBody>
          <a:bodyPr vert="vert" rtlCol="0" anchor="ctr"/>
          <a:lstStyle/>
          <a:p>
            <a:r>
              <a:rPr lang="en-US" sz="2400" b="1" cap="all" dirty="0">
                <a:solidFill>
                  <a:schemeClr val="bg1"/>
                </a:solidFill>
              </a:rPr>
              <a:t>Expand Access to Quality Child Care</a:t>
            </a:r>
          </a:p>
        </p:txBody>
      </p:sp>
      <p:sp>
        <p:nvSpPr>
          <p:cNvPr id="7" name="Rectangle 6"/>
          <p:cNvSpPr/>
          <p:nvPr/>
        </p:nvSpPr>
        <p:spPr>
          <a:xfrm>
            <a:off x="0" y="939800"/>
            <a:ext cx="9144000" cy="469900"/>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tIns="0" rtlCol="0" anchor="ctr"/>
          <a:lstStyle/>
          <a:p>
            <a:pPr marL="182880"/>
            <a:endParaRPr lang="en-US" sz="1600" dirty="0">
              <a:solidFill>
                <a:schemeClr val="bg1"/>
              </a:solidFill>
              <a:latin typeface=""/>
            </a:endParaRPr>
          </a:p>
        </p:txBody>
      </p:sp>
      <p:sp>
        <p:nvSpPr>
          <p:cNvPr id="9" name="Rectangle 8"/>
          <p:cNvSpPr>
            <a:spLocks noGrp="1"/>
          </p:cNvSpPr>
          <p:nvPr/>
        </p:nvSpPr>
        <p:spPr>
          <a:xfrm rot="16200000">
            <a:off x="3828562" y="-3477502"/>
            <a:ext cx="533400" cy="8190523"/>
          </a:xfrm>
          <a:prstGeom prst="rect">
            <a:avLst/>
          </a:prstGeom>
        </p:spPr>
        <p:txBody>
          <a:bodyPr vert="vert" anchor="ctr">
            <a:normAutofit fontScale="97500"/>
          </a:bodyPr>
          <a:lstStyle>
            <a:lvl1pPr algn="l" rtl="0" eaLnBrk="1" latinLnBrk="0" hangingPunct="1">
              <a:spcBef>
                <a:spcPct val="0"/>
              </a:spcBef>
              <a:buNone/>
              <a:defRPr sz="2400" cap="small" spc="0" baseline="0">
                <a:solidFill>
                  <a:schemeClr val="bg1"/>
                </a:solidFill>
                <a:latin typeface="+mj-lt"/>
                <a:ea typeface="+mj-ea"/>
                <a:cs typeface="+mj-cs"/>
              </a:defRPr>
            </a:lvl1pPr>
          </a:lstStyle>
          <a:p>
            <a:endParaRPr lang="en-US" b="1" cap="all" dirty="0">
              <a:latin typeface="Myriad Pro"/>
              <a:cs typeface="Myriad Pro"/>
            </a:endParaRPr>
          </a:p>
        </p:txBody>
      </p:sp>
      <p:pic>
        <p:nvPicPr>
          <p:cNvPr id="8" name="Picture 7"/>
          <p:cNvPicPr>
            <a:picLocks noChangeAspect="1"/>
          </p:cNvPicPr>
          <p:nvPr/>
        </p:nvPicPr>
        <p:blipFill>
          <a:blip r:embed="rId2"/>
          <a:stretch>
            <a:fillRect/>
          </a:stretch>
        </p:blipFill>
        <p:spPr>
          <a:xfrm>
            <a:off x="7276452" y="6045200"/>
            <a:ext cx="1689748" cy="647700"/>
          </a:xfrm>
          <a:prstGeom prst="rect">
            <a:avLst/>
          </a:prstGeom>
        </p:spPr>
      </p:pic>
      <p:pic>
        <p:nvPicPr>
          <p:cNvPr id="3" name="Picture 2" descr="A close up of a map&#10;&#10;Description generated with very high confidence">
            <a:extLst>
              <a:ext uri="{FF2B5EF4-FFF2-40B4-BE49-F238E27FC236}">
                <a16:creationId xmlns:a16="http://schemas.microsoft.com/office/drawing/2014/main" id="{56D05DFD-3351-4F8D-B74F-5A32CCEE50B4}"/>
              </a:ext>
            </a:extLst>
          </p:cNvPr>
          <p:cNvPicPr>
            <a:picLocks noChangeAspect="1"/>
          </p:cNvPicPr>
          <p:nvPr/>
        </p:nvPicPr>
        <p:blipFill>
          <a:blip r:embed="rId3"/>
          <a:stretch>
            <a:fillRect/>
          </a:stretch>
        </p:blipFill>
        <p:spPr>
          <a:xfrm>
            <a:off x="9525" y="1409699"/>
            <a:ext cx="9124950" cy="5448301"/>
          </a:xfrm>
          <a:prstGeom prst="rect">
            <a:avLst/>
          </a:prstGeom>
        </p:spPr>
      </p:pic>
      <p:pic>
        <p:nvPicPr>
          <p:cNvPr id="10" name="Picture 9" descr="A close up of a map&#10;&#10;Description generated with very high confidence">
            <a:extLst>
              <a:ext uri="{FF2B5EF4-FFF2-40B4-BE49-F238E27FC236}">
                <a16:creationId xmlns:a16="http://schemas.microsoft.com/office/drawing/2014/main" id="{CB0C810D-44DD-B04C-A095-6B9CE194EC22}"/>
              </a:ext>
            </a:extLst>
          </p:cNvPr>
          <p:cNvPicPr>
            <a:picLocks noChangeAspect="1"/>
          </p:cNvPicPr>
          <p:nvPr/>
        </p:nvPicPr>
        <p:blipFill>
          <a:blip r:embed="rId4"/>
          <a:stretch>
            <a:fillRect/>
          </a:stretch>
        </p:blipFill>
        <p:spPr>
          <a:xfrm>
            <a:off x="0" y="981452"/>
            <a:ext cx="9144000" cy="5876547"/>
          </a:xfrm>
          <a:prstGeom prst="rect">
            <a:avLst/>
          </a:prstGeom>
        </p:spPr>
      </p:pic>
    </p:spTree>
    <p:extLst>
      <p:ext uri="{BB962C8B-B14F-4D97-AF65-F5344CB8AC3E}">
        <p14:creationId xmlns:p14="http://schemas.microsoft.com/office/powerpoint/2010/main" val="1646752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EEE4C442D23B4AB9A4F36B20628C0F" ma:contentTypeVersion="14" ma:contentTypeDescription="Create a new document." ma:contentTypeScope="" ma:versionID="c3bd1e36695d4359eea9d448415db115">
  <xsd:schema xmlns:xsd="http://www.w3.org/2001/XMLSchema" xmlns:xs="http://www.w3.org/2001/XMLSchema" xmlns:p="http://schemas.microsoft.com/office/2006/metadata/properties" xmlns:ns2="0e5ea4b3-e6a5-4854-b8c8-91e7a5b68632" xmlns:ns3="90fb7a57-d36e-4c1e-a798-656176998d46" targetNamespace="http://schemas.microsoft.com/office/2006/metadata/properties" ma:root="true" ma:fieldsID="6b22cbadf17e960808a0c3b7b2f344b5" ns2:_="" ns3:_="">
    <xsd:import namespace="0e5ea4b3-e6a5-4854-b8c8-91e7a5b68632"/>
    <xsd:import namespace="90fb7a57-d36e-4c1e-a798-656176998d46"/>
    <xsd:element name="properties">
      <xsd:complexType>
        <xsd:sequence>
          <xsd:element name="documentManagement">
            <xsd:complexType>
              <xsd:all>
                <xsd:element ref="ns2:SharedWithUsers" minOccurs="0"/>
                <xsd:element ref="ns2:SharingHintHash" minOccurs="0"/>
                <xsd:element ref="ns2:SharedWithDetails" minOccurs="0"/>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ea4b3-e6a5-4854-b8c8-91e7a5b686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fb7a57-d36e-4c1e-a798-656176998d46"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MediaServiceAutoTags" ma:description="" ma:internalName="MediaServiceAutoTags" ma:readOnly="true">
      <xsd:simpleType>
        <xsd:restriction base="dms:Text"/>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e5ea4b3-e6a5-4854-b8c8-91e7a5b68632">V634YEW6DXCK-954087554-22023</_dlc_DocId>
    <_dlc_DocIdUrl xmlns="0e5ea4b3-e6a5-4854-b8c8-91e7a5b68632">
      <Url>https://theciviccanopy.sharepoint.com/_layouts/15/DocIdRedir.aspx?ID=V634YEW6DXCK-954087554-22023</Url>
      <Description>V634YEW6DXCK-954087554-22023</Description>
    </_dlc_DocIdUrl>
  </documentManagement>
</p:properties>
</file>

<file path=customXml/itemProps1.xml><?xml version="1.0" encoding="utf-8"?>
<ds:datastoreItem xmlns:ds="http://schemas.openxmlformats.org/officeDocument/2006/customXml" ds:itemID="{1B1F3601-3116-452D-9EAB-F74C9DCB9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ea4b3-e6a5-4854-b8c8-91e7a5b68632"/>
    <ds:schemaRef ds:uri="90fb7a57-d36e-4c1e-a798-656176998d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C3A84E-58D4-4228-A357-6BE69190BC74}">
  <ds:schemaRefs>
    <ds:schemaRef ds:uri="http://schemas.microsoft.com/sharepoint/events"/>
  </ds:schemaRefs>
</ds:datastoreItem>
</file>

<file path=customXml/itemProps3.xml><?xml version="1.0" encoding="utf-8"?>
<ds:datastoreItem xmlns:ds="http://schemas.openxmlformats.org/officeDocument/2006/customXml" ds:itemID="{DF5A0F1B-7FE0-44C5-86BB-BA6FB5F5DF41}">
  <ds:schemaRefs>
    <ds:schemaRef ds:uri="http://schemas.microsoft.com/sharepoint/v3/contenttype/forms"/>
  </ds:schemaRefs>
</ds:datastoreItem>
</file>

<file path=customXml/itemProps4.xml><?xml version="1.0" encoding="utf-8"?>
<ds:datastoreItem xmlns:ds="http://schemas.openxmlformats.org/officeDocument/2006/customXml" ds:itemID="{F55A8344-7117-4A37-A799-E5D29025C03B}">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0e5ea4b3-e6a5-4854-b8c8-91e7a5b68632"/>
    <ds:schemaRef ds:uri="90fb7a57-d36e-4c1e-a798-656176998d4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4195</TotalTime>
  <Words>1453</Words>
  <Application>Microsoft Macintosh PowerPoint</Application>
  <PresentationFormat>On-screen Show (4:3)</PresentationFormat>
  <Paragraphs>297</Paragraphs>
  <Slides>32</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 Narrow</vt:lpstr>
      <vt:lpstr>Calibri</vt:lpstr>
      <vt:lpstr>Courier New</vt:lpstr>
      <vt:lpstr>Lucida Sans</vt:lpstr>
      <vt:lpstr>Mangal</vt:lpstr>
      <vt:lpstr>Myriad Pro</vt:lpstr>
      <vt:lpstr>Symbol</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Evaluation of the SWFI Learning Community </vt:lpstr>
      <vt:lpstr>PowerPoint Presentation</vt:lpstr>
      <vt:lpstr>SURVEY CATEGORIES</vt:lpstr>
      <vt:lpstr>SURVEY RESPONSES</vt:lpstr>
      <vt:lpstr>Interviews - Context</vt:lpstr>
      <vt:lpstr>Interviews - Context</vt:lpstr>
      <vt:lpstr>Interviews - Structure</vt:lpstr>
      <vt:lpstr>Interviews - Structure</vt:lpstr>
      <vt:lpstr>Interviews - Membership</vt:lpstr>
      <vt:lpstr>Interviews - Membership</vt:lpstr>
      <vt:lpstr>Interviews - Process</vt:lpstr>
      <vt:lpstr>Interviews - Process</vt:lpstr>
      <vt:lpstr>Interviews - Results</vt:lpstr>
      <vt:lpstr> Interviews - Results</vt:lpstr>
      <vt:lpstr>PowerPoint Presentation</vt:lpstr>
    </vt:vector>
  </TitlesOfParts>
  <Company>Community College of Aurora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Ethan Ruzzano</dc:creator>
  <cp:lastModifiedBy>Meghan Chaney</cp:lastModifiedBy>
  <cp:revision>64</cp:revision>
  <dcterms:created xsi:type="dcterms:W3CDTF">2012-02-14T18:11:27Z</dcterms:created>
  <dcterms:modified xsi:type="dcterms:W3CDTF">2018-09-11T20:41:18Z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0x0101002AEEE4C442D23B4AB9A4F36B20628C0F</vt:lpwstr>
  </property>
  <property fmtid="{D5CDD505-2E9C-101B-9397-08002B2CF9AE}" pid="3" name="_dlc_DocIdItemGuid">
    <vt:lpwstr>36b02af3-5085-4731-8895-ac0c1a444515</vt:lpwstr>
  </property>
</Properties>
</file>