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8" r:id="rId3"/>
    <p:sldId id="269" r:id="rId4"/>
    <p:sldId id="265" r:id="rId5"/>
    <p:sldId id="283" r:id="rId6"/>
    <p:sldId id="270" r:id="rId7"/>
    <p:sldId id="273" r:id="rId8"/>
    <p:sldId id="286" r:id="rId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1220"/>
    <a:srgbClr val="666666"/>
    <a:srgbClr val="466EAA"/>
    <a:srgbClr val="292F6D"/>
    <a:srgbClr val="C41981"/>
    <a:srgbClr val="6D1140"/>
    <a:srgbClr val="6D973E"/>
    <a:srgbClr val="355528"/>
    <a:srgbClr val="DFE0E1"/>
    <a:srgbClr val="D090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95" autoAdjust="0"/>
    <p:restoredTop sz="92974" autoAdjust="0"/>
  </p:normalViewPr>
  <p:slideViewPr>
    <p:cSldViewPr snapToGrid="0" snapToObjects="1">
      <p:cViewPr varScale="1">
        <p:scale>
          <a:sx n="107" d="100"/>
          <a:sy n="107" d="100"/>
        </p:scale>
        <p:origin x="135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82D724B-D1EE-4407-9936-C04E3376F2C6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E21118E-D8A9-4845-8C70-5A3CDF630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1070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1228E54-906B-6B4C-AE6D-041E247744B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CC13920-AB81-334D-9CF6-F55EC2F3D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714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13920-AB81-334D-9CF6-F55EC2F3DC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17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13920-AB81-334D-9CF6-F55EC2F3DCC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340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13920-AB81-334D-9CF6-F55EC2F3DCC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1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13920-AB81-334D-9CF6-F55EC2F3DC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156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72AC-1025-3940-9425-F2891CB6D24F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4120-6F18-A14F-B768-A71138F0F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72AC-1025-3940-9425-F2891CB6D24F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4120-6F18-A14F-B768-A71138F0F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72AC-1025-3940-9425-F2891CB6D24F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4120-6F18-A14F-B768-A71138F0F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72AC-1025-3940-9425-F2891CB6D24F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4120-6F18-A14F-B768-A71138F0F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72AC-1025-3940-9425-F2891CB6D24F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4120-6F18-A14F-B768-A71138F0F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72AC-1025-3940-9425-F2891CB6D24F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4120-6F18-A14F-B768-A71138F0F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72AC-1025-3940-9425-F2891CB6D24F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4120-6F18-A14F-B768-A71138F0F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72AC-1025-3940-9425-F2891CB6D24F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4120-6F18-A14F-B768-A71138F0F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72AC-1025-3940-9425-F2891CB6D24F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4120-6F18-A14F-B768-A71138F0F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72AC-1025-3940-9425-F2891CB6D24F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4120-6F18-A14F-B768-A71138F0F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72AC-1025-3940-9425-F2891CB6D24F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4120-6F18-A14F-B768-A71138F0F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572AC-1025-3940-9425-F2891CB6D24F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04120-6F18-A14F-B768-A71138F0F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A12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4445000"/>
            <a:ext cx="9144000" cy="2413000"/>
            <a:chOff x="0" y="4445000"/>
            <a:chExt cx="9144000" cy="2413000"/>
          </a:xfrm>
        </p:grpSpPr>
        <p:sp>
          <p:nvSpPr>
            <p:cNvPr id="4" name="Rectangle 3"/>
            <p:cNvSpPr/>
            <p:nvPr/>
          </p:nvSpPr>
          <p:spPr>
            <a:xfrm>
              <a:off x="0" y="4445000"/>
              <a:ext cx="9144000" cy="2413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4445000"/>
              <a:ext cx="9144000" cy="647700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90500" y="378460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cap="all" dirty="0" smtClean="0">
                <a:solidFill>
                  <a:schemeClr val="bg1"/>
                </a:solidFill>
                <a:latin typeface="Myriad Pro"/>
                <a:cs typeface="Myriad Pro"/>
              </a:rPr>
              <a:t>strengthening working families initiative (SWFI)  </a:t>
            </a:r>
            <a:endParaRPr lang="en-US" sz="2400" b="1" cap="all" dirty="0">
              <a:solidFill>
                <a:schemeClr val="bg1"/>
              </a:solidFill>
              <a:latin typeface="Myriad Pro"/>
              <a:cs typeface="Myriad Pro"/>
            </a:endParaRPr>
          </a:p>
        </p:txBody>
      </p:sp>
      <p:sp>
        <p:nvSpPr>
          <p:cNvPr id="11" name="Rectangle 3"/>
          <p:cNvSpPr>
            <a:spLocks noGrp="1"/>
          </p:cNvSpPr>
          <p:nvPr>
            <p:ph type="subTitle" idx="1"/>
          </p:nvPr>
        </p:nvSpPr>
        <p:spPr>
          <a:xfrm>
            <a:off x="241300" y="4591812"/>
            <a:ext cx="6934200" cy="488188"/>
          </a:xfrm>
        </p:spPr>
        <p:txBody>
          <a:bodyPr>
            <a:noAutofit/>
          </a:bodyPr>
          <a:lstStyle/>
          <a:p>
            <a:pPr algn="l"/>
            <a:r>
              <a:rPr lang="en-US" sz="1800" dirty="0" smtClean="0">
                <a:solidFill>
                  <a:schemeClr val="bg1"/>
                </a:solidFill>
                <a:latin typeface="Myriad Pro"/>
              </a:rPr>
              <a:t>Child Care Economics Action Team</a:t>
            </a:r>
            <a:endParaRPr lang="en-US" sz="1800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7864" y="5933546"/>
            <a:ext cx="1981036" cy="7593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6200000">
            <a:off x="4140200" y="-4140201"/>
            <a:ext cx="863600" cy="9144000"/>
          </a:xfrm>
          <a:prstGeom prst="rect">
            <a:avLst/>
          </a:prstGeom>
          <a:solidFill>
            <a:srgbClr val="9A1220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6900" y="1839976"/>
            <a:ext cx="72517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Janel </a:t>
            </a:r>
            <a:r>
              <a:rPr lang="en-US" sz="2400" dirty="0"/>
              <a:t>Highfill – Community College of Aurora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Michelle Ewing – Arapahoe County Early Childhood Council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Gloria Shapiro – </a:t>
            </a:r>
            <a:r>
              <a:rPr lang="en-US" sz="2400" dirty="0"/>
              <a:t>Executives Partnering to Invest in Child Care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Victor Vialpando-Nunez – Community College of Aurora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Kate </a:t>
            </a:r>
            <a:r>
              <a:rPr lang="en-US" sz="2400" dirty="0"/>
              <a:t>Ridings – </a:t>
            </a:r>
            <a:r>
              <a:rPr lang="en-US" sz="2400" dirty="0" err="1"/>
              <a:t>WorkLife</a:t>
            </a:r>
            <a:r>
              <a:rPr lang="en-US" sz="2400" dirty="0"/>
              <a:t> Partnership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Matt Cornett – Arapahoe Douglas Works</a:t>
            </a:r>
            <a:r>
              <a:rPr lang="en-US" sz="2400" dirty="0" smtClean="0"/>
              <a:t>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Lisa Jansen </a:t>
            </a:r>
            <a:r>
              <a:rPr lang="en-US" sz="2400" dirty="0" smtClean="0"/>
              <a:t>Thompson – </a:t>
            </a:r>
            <a:r>
              <a:rPr lang="en-US" sz="2400" dirty="0"/>
              <a:t>Early Childhood Partnership of Adams </a:t>
            </a:r>
            <a:r>
              <a:rPr lang="en-US" sz="2400" dirty="0" smtClean="0"/>
              <a:t>County</a:t>
            </a:r>
            <a:endParaRPr lang="en-US" sz="2400" dirty="0"/>
          </a:p>
          <a:p>
            <a:pPr>
              <a:buFont typeface="Arial"/>
              <a:buChar char="•"/>
            </a:pPr>
            <a:endParaRPr lang="en-US" sz="1600" dirty="0" smtClean="0"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39800"/>
            <a:ext cx="9144000" cy="4699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marL="182880"/>
            <a:r>
              <a:rPr lang="en-US" sz="1600" dirty="0" smtClean="0">
                <a:solidFill>
                  <a:schemeClr val="bg1"/>
                </a:solidFill>
                <a:latin typeface=""/>
              </a:rPr>
              <a:t>Team Members</a:t>
            </a:r>
            <a:endParaRPr lang="en-US" sz="1600" dirty="0">
              <a:solidFill>
                <a:schemeClr val="bg1"/>
              </a:solidFill>
              <a:latin typeface=""/>
            </a:endParaRPr>
          </a:p>
        </p:txBody>
      </p:sp>
      <p:sp>
        <p:nvSpPr>
          <p:cNvPr id="9" name="Rectangle 8"/>
          <p:cNvSpPr>
            <a:spLocks noGrp="1"/>
          </p:cNvSpPr>
          <p:nvPr/>
        </p:nvSpPr>
        <p:spPr>
          <a:xfrm rot="16200000">
            <a:off x="4019550" y="-3613150"/>
            <a:ext cx="533400" cy="8089900"/>
          </a:xfrm>
          <a:prstGeom prst="rect">
            <a:avLst/>
          </a:prstGeom>
        </p:spPr>
        <p:txBody>
          <a:bodyPr vert="vert"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sz="2400" cap="small" spc="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cap="all" dirty="0" smtClean="0">
                <a:latin typeface="Myriad Pro"/>
                <a:cs typeface="Myriad Pro"/>
              </a:rPr>
              <a:t>Child Care Economics Action Team</a:t>
            </a:r>
            <a:endParaRPr lang="en-US" b="1" cap="all" dirty="0">
              <a:latin typeface="Myriad Pro"/>
              <a:cs typeface="Myriad Pro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6452" y="6045200"/>
            <a:ext cx="1689748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8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6200000">
            <a:off x="4140200" y="-4140201"/>
            <a:ext cx="863600" cy="9144000"/>
          </a:xfrm>
          <a:prstGeom prst="rect">
            <a:avLst/>
          </a:prstGeom>
          <a:solidFill>
            <a:srgbClr val="9A1220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939800"/>
            <a:ext cx="9144000" cy="4699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marL="182880"/>
            <a:r>
              <a:rPr lang="en-US" sz="1600" dirty="0" smtClean="0">
                <a:solidFill>
                  <a:schemeClr val="bg1"/>
                </a:solidFill>
                <a:latin typeface=""/>
              </a:rPr>
              <a:t>Goals</a:t>
            </a:r>
            <a:endParaRPr lang="en-US" sz="1600" dirty="0">
              <a:solidFill>
                <a:schemeClr val="bg1"/>
              </a:solidFill>
              <a:latin typeface=""/>
            </a:endParaRPr>
          </a:p>
        </p:txBody>
      </p:sp>
      <p:sp>
        <p:nvSpPr>
          <p:cNvPr id="9" name="Rectangle 8"/>
          <p:cNvSpPr>
            <a:spLocks noGrp="1"/>
          </p:cNvSpPr>
          <p:nvPr/>
        </p:nvSpPr>
        <p:spPr>
          <a:xfrm rot="16200000">
            <a:off x="4019550" y="-3613150"/>
            <a:ext cx="533400" cy="8089900"/>
          </a:xfrm>
          <a:prstGeom prst="rect">
            <a:avLst/>
          </a:prstGeom>
        </p:spPr>
        <p:txBody>
          <a:bodyPr vert="vert"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sz="2400" cap="small" spc="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cap="all" dirty="0">
                <a:latin typeface="Myriad Pro"/>
                <a:cs typeface="Myriad Pro"/>
              </a:rPr>
              <a:t>Child Care Economics Action Team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6452" y="6045200"/>
            <a:ext cx="1689748" cy="6477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96900" y="1839976"/>
            <a:ext cx="745340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defTabSz="914400">
              <a:buFont typeface="Arial" panose="020B0604020202020204" pitchFamily="34" charset="0"/>
              <a:buChar char="•"/>
              <a:defRPr/>
            </a:pPr>
            <a:r>
              <a:rPr lang="en-US" dirty="0"/>
              <a:t>I</a:t>
            </a:r>
            <a:r>
              <a:rPr lang="en-US" dirty="0" smtClean="0"/>
              <a:t>dentify </a:t>
            </a:r>
            <a:r>
              <a:rPr lang="en-US" dirty="0"/>
              <a:t>specific, actionable solutions to increase the affordability of quality care for parents </a:t>
            </a:r>
            <a:endParaRPr lang="en-US" dirty="0" smtClean="0"/>
          </a:p>
          <a:p>
            <a:pPr marL="285750" lvl="0" indent="-285750" defTabSz="91440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Ensure the </a:t>
            </a:r>
            <a:r>
              <a:rPr lang="en-US" dirty="0"/>
              <a:t>financial viability of </a:t>
            </a:r>
            <a:r>
              <a:rPr lang="en-US" dirty="0" smtClean="0"/>
              <a:t>center</a:t>
            </a:r>
            <a:r>
              <a:rPr lang="en-US" dirty="0"/>
              <a:t>, home-based and informal care </a:t>
            </a:r>
            <a:r>
              <a:rPr lang="en-US" dirty="0" smtClean="0"/>
              <a:t>providers</a:t>
            </a:r>
          </a:p>
          <a:p>
            <a:pPr marL="285750" lvl="0" indent="-285750" defTabSz="91440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For providers: explore how </a:t>
            </a:r>
            <a:r>
              <a:rPr lang="en-US" dirty="0"/>
              <a:t>to extend the benefits of </a:t>
            </a:r>
            <a:r>
              <a:rPr lang="en-US" dirty="0" smtClean="0"/>
              <a:t>tax breaks, expand access to public </a:t>
            </a:r>
            <a:r>
              <a:rPr lang="en-US" dirty="0"/>
              <a:t>and private </a:t>
            </a:r>
            <a:r>
              <a:rPr lang="en-US" dirty="0" smtClean="0"/>
              <a:t>subsidies, new </a:t>
            </a:r>
            <a:r>
              <a:rPr lang="en-US" dirty="0"/>
              <a:t>business models </a:t>
            </a:r>
            <a:r>
              <a:rPr lang="en-US" dirty="0" smtClean="0"/>
              <a:t>to </a:t>
            </a:r>
            <a:r>
              <a:rPr lang="en-US" dirty="0"/>
              <a:t>create more sustainable child care businesses </a:t>
            </a:r>
            <a:r>
              <a:rPr lang="en-US" dirty="0" smtClean="0"/>
              <a:t>with high </a:t>
            </a:r>
            <a:r>
              <a:rPr lang="en-US" dirty="0"/>
              <a:t>quality care and livable </a:t>
            </a:r>
            <a:r>
              <a:rPr lang="en-US" dirty="0" smtClean="0"/>
              <a:t>wages </a:t>
            </a:r>
          </a:p>
          <a:p>
            <a:pPr marL="285750" lvl="0" indent="-285750" defTabSz="914400">
              <a:buFont typeface="Arial" panose="020B0604020202020204" pitchFamily="34" charset="0"/>
              <a:buChar char="•"/>
              <a:defRPr/>
            </a:pPr>
            <a:r>
              <a:rPr lang="en-US" dirty="0"/>
              <a:t>F</a:t>
            </a:r>
            <a:r>
              <a:rPr lang="en-US" dirty="0" smtClean="0"/>
              <a:t>or parents: explore expansion/prioritization </a:t>
            </a:r>
            <a:r>
              <a:rPr lang="en-US" dirty="0"/>
              <a:t>of CCAP funds to address areas of most acute </a:t>
            </a:r>
            <a:r>
              <a:rPr lang="en-US" dirty="0" smtClean="0"/>
              <a:t>need, expand savings </a:t>
            </a:r>
            <a:r>
              <a:rPr lang="en-US" dirty="0"/>
              <a:t>plan </a:t>
            </a:r>
            <a:r>
              <a:rPr lang="en-US" dirty="0" smtClean="0"/>
              <a:t>options, employer subsidies</a:t>
            </a:r>
            <a:r>
              <a:rPr lang="en-US" sz="2000" dirty="0" smtClean="0">
                <a:latin typeface="Myriad Pro" charset="0"/>
                <a:ea typeface="Myriad Pro" charset="0"/>
                <a:cs typeface="Myriad Pro" charset="0"/>
              </a:rPr>
              <a:t/>
            </a:r>
            <a:br>
              <a:rPr lang="en-US" sz="2000" dirty="0" smtClean="0">
                <a:latin typeface="Myriad Pro" charset="0"/>
                <a:ea typeface="Myriad Pro" charset="0"/>
                <a:cs typeface="Myriad Pro" charset="0"/>
              </a:rPr>
            </a:br>
            <a:endParaRPr lang="en-US" sz="2000" dirty="0" smtClean="0">
              <a:latin typeface="Myriad Pro" charset="0"/>
              <a:ea typeface="Myriad Pro" charset="0"/>
              <a:cs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01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6200000">
            <a:off x="4140200" y="-4140201"/>
            <a:ext cx="863600" cy="9144000"/>
          </a:xfrm>
          <a:prstGeom prst="rect">
            <a:avLst/>
          </a:prstGeom>
          <a:solidFill>
            <a:srgbClr val="9A1220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6900" y="1839976"/>
            <a:ext cx="72517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latin typeface="Myriad Pro" charset="0"/>
                <a:ea typeface="Myriad Pro" charset="0"/>
                <a:cs typeface="Myriad Pro" charset="0"/>
              </a:rPr>
              <a:t>Exploring creation of Shared Services Alliance in northwest Aurora/ northeast Denver</a:t>
            </a:r>
            <a:r>
              <a:rPr lang="en-US" sz="1600" dirty="0" smtClean="0">
                <a:latin typeface="Myriad Pro" charset="0"/>
                <a:ea typeface="Myriad Pro" charset="0"/>
                <a:cs typeface="Myriad Pro" charset="0"/>
              </a:rPr>
              <a:t>:  community-based partnership/entity that centralizes key functions to save money, strengthen management capacity, improve early learning, ensure sustainable, high-quality programs</a:t>
            </a:r>
            <a:endParaRPr lang="en-US" sz="1600" dirty="0">
              <a:latin typeface="Myriad Pro" charset="0"/>
              <a:ea typeface="Myriad Pro" charset="0"/>
              <a:cs typeface="Myriad Pro" charset="0"/>
            </a:endParaRPr>
          </a:p>
          <a:p>
            <a:endParaRPr lang="en-US" sz="1600" dirty="0"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39800"/>
            <a:ext cx="9144000" cy="4699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marL="182880"/>
            <a:r>
              <a:rPr lang="en-US" sz="1600" dirty="0" smtClean="0">
                <a:solidFill>
                  <a:schemeClr val="bg1"/>
                </a:solidFill>
                <a:latin typeface=""/>
              </a:rPr>
              <a:t>What We’re Up To</a:t>
            </a:r>
            <a:endParaRPr lang="en-US" sz="1600" dirty="0">
              <a:solidFill>
                <a:schemeClr val="bg1"/>
              </a:solidFill>
              <a:latin typeface=""/>
            </a:endParaRPr>
          </a:p>
        </p:txBody>
      </p:sp>
      <p:sp>
        <p:nvSpPr>
          <p:cNvPr id="9" name="Rectangle 8"/>
          <p:cNvSpPr>
            <a:spLocks noGrp="1"/>
          </p:cNvSpPr>
          <p:nvPr/>
        </p:nvSpPr>
        <p:spPr>
          <a:xfrm rot="16200000">
            <a:off x="4019550" y="-3613150"/>
            <a:ext cx="533400" cy="8089900"/>
          </a:xfrm>
          <a:prstGeom prst="rect">
            <a:avLst/>
          </a:prstGeom>
        </p:spPr>
        <p:txBody>
          <a:bodyPr vert="vert"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sz="2400" cap="small" spc="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cap="all" dirty="0">
                <a:latin typeface="Myriad Pro"/>
                <a:cs typeface="Myriad Pro"/>
              </a:rPr>
              <a:t>Child Care Economics Action Team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6452" y="6045200"/>
            <a:ext cx="1689748" cy="6477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96900" y="4227576"/>
            <a:ext cx="72517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Myriad Pro" charset="0"/>
                <a:ea typeface="Myriad Pro" charset="0"/>
                <a:cs typeface="Myriad Pro" charset="0"/>
              </a:rPr>
              <a:t>Build on existing successful models across the U.S.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Myriad Pro" charset="0"/>
                <a:ea typeface="Myriad Pro" charset="0"/>
                <a:cs typeface="Myriad Pro" charset="0"/>
              </a:rPr>
              <a:t>Enable providers/directors to focus time/energy on ECE expertise rather than administrative tasks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Myriad Pro" charset="0"/>
                <a:ea typeface="Myriad Pro" charset="0"/>
                <a:cs typeface="Myriad Pro" charset="0"/>
              </a:rPr>
              <a:t>Support child care business stability and expansion through marketing, enrollment, licensing, accounting/fiscal reporting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Myriad Pro" charset="0"/>
                <a:ea typeface="Myriad Pro" charset="0"/>
                <a:cs typeface="Myriad Pro" charset="0"/>
              </a:rPr>
              <a:t>Increase revenue potential through reduced administrative burden, leveraging of additional funding sources and cost offsets, business expansion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3327400"/>
            <a:ext cx="9144000" cy="4699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marL="182880"/>
            <a:r>
              <a:rPr lang="en-US" sz="1600" dirty="0" smtClean="0">
                <a:solidFill>
                  <a:schemeClr val="bg1"/>
                </a:solidFill>
                <a:latin typeface=""/>
              </a:rPr>
              <a:t>Why This?</a:t>
            </a:r>
            <a:endParaRPr lang="en-US" sz="1600" dirty="0">
              <a:solidFill>
                <a:schemeClr val="bg1"/>
              </a:solidFill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01192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6200000">
            <a:off x="4140200" y="-4140201"/>
            <a:ext cx="863600" cy="9144000"/>
          </a:xfrm>
          <a:prstGeom prst="rect">
            <a:avLst/>
          </a:prstGeom>
          <a:solidFill>
            <a:srgbClr val="9A1220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939800"/>
            <a:ext cx="9144000" cy="4699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marL="182880"/>
            <a:r>
              <a:rPr lang="en-US" sz="1600" dirty="0" smtClean="0">
                <a:solidFill>
                  <a:schemeClr val="bg1"/>
                </a:solidFill>
                <a:latin typeface=""/>
              </a:rPr>
              <a:t>Key Components</a:t>
            </a:r>
            <a:endParaRPr lang="en-US" sz="1600" dirty="0">
              <a:solidFill>
                <a:schemeClr val="bg1"/>
              </a:solidFill>
              <a:latin typeface=""/>
            </a:endParaRPr>
          </a:p>
        </p:txBody>
      </p:sp>
      <p:sp>
        <p:nvSpPr>
          <p:cNvPr id="9" name="Rectangle 8"/>
          <p:cNvSpPr>
            <a:spLocks noGrp="1"/>
          </p:cNvSpPr>
          <p:nvPr/>
        </p:nvSpPr>
        <p:spPr>
          <a:xfrm rot="16200000">
            <a:off x="4019550" y="-3613150"/>
            <a:ext cx="533400" cy="8089900"/>
          </a:xfrm>
          <a:prstGeom prst="rect">
            <a:avLst/>
          </a:prstGeom>
        </p:spPr>
        <p:txBody>
          <a:bodyPr vert="vert"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sz="2400" cap="small" spc="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cap="all" dirty="0">
                <a:latin typeface="Myriad Pro"/>
                <a:cs typeface="Myriad Pro"/>
              </a:rPr>
              <a:t>Child Care Economics Action Team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6452" y="6045200"/>
            <a:ext cx="1689748" cy="6477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96900" y="1839976"/>
            <a:ext cx="85471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sz="2000" b="1" dirty="0" smtClean="0">
                <a:latin typeface="Myriad Pro" charset="0"/>
                <a:ea typeface="Myriad Pro" charset="0"/>
                <a:cs typeface="Myriad Pro" charset="0"/>
              </a:rPr>
              <a:t>Business structure</a:t>
            </a:r>
            <a:r>
              <a:rPr lang="en-US" sz="2000" dirty="0" smtClean="0">
                <a:latin typeface="Myriad Pro" charset="0"/>
                <a:ea typeface="Myriad Pro" charset="0"/>
                <a:cs typeface="Myriad Pro" charset="0"/>
              </a:rPr>
              <a:t>:  501(c)3; possibly member-owned co-op</a:t>
            </a:r>
            <a:br>
              <a:rPr lang="en-US" sz="2000" dirty="0" smtClean="0">
                <a:latin typeface="Myriad Pro" charset="0"/>
                <a:ea typeface="Myriad Pro" charset="0"/>
                <a:cs typeface="Myriad Pro" charset="0"/>
              </a:rPr>
            </a:br>
            <a:endParaRPr lang="en-US" sz="2000" dirty="0">
              <a:latin typeface="Myriad Pro" charset="0"/>
              <a:ea typeface="Myriad Pro" charset="0"/>
              <a:cs typeface="Myriad Pro" charset="0"/>
            </a:endParaRPr>
          </a:p>
          <a:p>
            <a:pPr>
              <a:buFont typeface="Arial"/>
              <a:buChar char="•"/>
            </a:pPr>
            <a:r>
              <a:rPr lang="en-US" sz="2000" dirty="0" smtClean="0"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sz="2000" b="1" dirty="0" smtClean="0">
                <a:latin typeface="Myriad Pro" charset="0"/>
                <a:ea typeface="Myriad Pro" charset="0"/>
                <a:cs typeface="Myriad Pro" charset="0"/>
              </a:rPr>
              <a:t>Core services</a:t>
            </a:r>
            <a:r>
              <a:rPr lang="en-US" sz="2400" b="1" dirty="0" smtClean="0">
                <a:latin typeface="Myriad Pro" charset="0"/>
                <a:ea typeface="Myriad Pro" charset="0"/>
                <a:cs typeface="Myriad Pro" charset="0"/>
              </a:rPr>
              <a:t>: </a:t>
            </a:r>
            <a:r>
              <a:rPr lang="en-US" sz="2000" dirty="0" smtClean="0">
                <a:latin typeface="Myriad Pro" charset="0"/>
                <a:ea typeface="Myriad Pro" charset="0"/>
                <a:cs typeface="Myriad Pro" charset="0"/>
              </a:rPr>
              <a:t>accounting, HR, central recruiting, group insurance, marketing, gov’t program administration, grant writing/management, tax credit administration, employer slot subscriptions, bulk purchasing</a:t>
            </a:r>
          </a:p>
          <a:p>
            <a:pPr>
              <a:buFont typeface="Arial"/>
              <a:buChar char="•"/>
            </a:pPr>
            <a:endParaRPr lang="en-US" sz="2000" dirty="0">
              <a:latin typeface="Myriad Pro" charset="0"/>
              <a:ea typeface="Myriad Pro" charset="0"/>
              <a:cs typeface="Myriad Pro" charset="0"/>
            </a:endParaRPr>
          </a:p>
          <a:p>
            <a:pPr>
              <a:buFont typeface="Arial"/>
              <a:buChar char="•"/>
            </a:pPr>
            <a:r>
              <a:rPr lang="en-US" sz="2000" dirty="0" smtClean="0"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sz="2000" b="1" dirty="0" smtClean="0">
                <a:latin typeface="Myriad Pro" charset="0"/>
                <a:ea typeface="Myriad Pro" charset="0"/>
                <a:cs typeface="Myriad Pro" charset="0"/>
              </a:rPr>
              <a:t>Revenue streams</a:t>
            </a:r>
            <a:r>
              <a:rPr lang="en-US" sz="2000" dirty="0" smtClean="0">
                <a:latin typeface="Myriad Pro" charset="0"/>
                <a:ea typeface="Myriad Pro" charset="0"/>
                <a:cs typeface="Myriad Pro" charset="0"/>
              </a:rPr>
              <a:t>:  member fees or fee for service, employer payments, parent fees, CCCAP, CACFP, private and government grants</a:t>
            </a:r>
          </a:p>
          <a:p>
            <a:pPr>
              <a:buFont typeface="Arial"/>
              <a:buChar char="•"/>
            </a:pPr>
            <a:endParaRPr lang="en-US" sz="2000" dirty="0">
              <a:latin typeface="Myriad Pro" charset="0"/>
              <a:ea typeface="Myriad Pro" charset="0"/>
              <a:cs typeface="Myriad Pro" charset="0"/>
            </a:endParaRPr>
          </a:p>
          <a:p>
            <a:pPr>
              <a:buFont typeface="Arial"/>
              <a:buChar char="•"/>
            </a:pPr>
            <a:r>
              <a:rPr lang="en-US" sz="2000" dirty="0" smtClean="0"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sz="2000" b="1" dirty="0" smtClean="0">
                <a:latin typeface="Myriad Pro" charset="0"/>
                <a:ea typeface="Myriad Pro" charset="0"/>
                <a:cs typeface="Myriad Pro" charset="0"/>
              </a:rPr>
              <a:t>Target providers</a:t>
            </a:r>
            <a:r>
              <a:rPr lang="en-US" sz="2000" dirty="0" smtClean="0">
                <a:latin typeface="Myriad Pro" charset="0"/>
                <a:ea typeface="Myriad Pro" charset="0"/>
                <a:cs typeface="Myriad Pro" charset="0"/>
              </a:rPr>
              <a:t>:  private/family-owned centers, licensed family home providers, unlicensed informal providers</a:t>
            </a:r>
            <a:endParaRPr lang="en-US" sz="2000" dirty="0">
              <a:latin typeface="Myriad Pro" charset="0"/>
              <a:ea typeface="Myriad Pro" charset="0"/>
              <a:cs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04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6200000">
            <a:off x="4140200" y="-4140201"/>
            <a:ext cx="863600" cy="9144000"/>
          </a:xfrm>
          <a:prstGeom prst="rect">
            <a:avLst/>
          </a:prstGeom>
          <a:solidFill>
            <a:srgbClr val="9A1220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2450" y="2109857"/>
            <a:ext cx="80391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yriad Pro" charset="0"/>
                <a:ea typeface="Myriad Pro" charset="0"/>
                <a:cs typeface="Myriad Pro" charset="0"/>
              </a:rPr>
              <a:t>Increase available child care slots, including evening, weekend, drop-in, emergency care</a:t>
            </a:r>
            <a:endParaRPr lang="en-US" dirty="0">
              <a:latin typeface="Myriad Pro" charset="0"/>
              <a:ea typeface="Myriad Pro" charset="0"/>
              <a:cs typeface="Myriad Pro" charset="0"/>
            </a:endParaRPr>
          </a:p>
          <a:p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 </a:t>
            </a:r>
          </a:p>
          <a:p>
            <a:r>
              <a:rPr lang="en-US" dirty="0" smtClean="0">
                <a:latin typeface="Myriad Pro" charset="0"/>
                <a:ea typeface="Myriad Pro" charset="0"/>
                <a:cs typeface="Myriad Pro" charset="0"/>
              </a:rPr>
              <a:t>Ensure high quality care through training, networking, infrastructure resources</a:t>
            </a:r>
            <a:endParaRPr lang="en-US" dirty="0">
              <a:latin typeface="Myriad Pro" charset="0"/>
              <a:ea typeface="Myriad Pro" charset="0"/>
              <a:cs typeface="Myriad Pro" charset="0"/>
            </a:endParaRPr>
          </a:p>
          <a:p>
            <a:endParaRPr lang="en-US" dirty="0" smtClean="0">
              <a:latin typeface="Myriad Pro" charset="0"/>
              <a:ea typeface="Myriad Pro" charset="0"/>
              <a:cs typeface="Myriad Pro" charset="0"/>
            </a:endParaRPr>
          </a:p>
          <a:p>
            <a:r>
              <a:rPr lang="en-US" dirty="0" smtClean="0">
                <a:latin typeface="Myriad Pro" charset="0"/>
                <a:ea typeface="Myriad Pro" charset="0"/>
                <a:cs typeface="Myriad Pro" charset="0"/>
              </a:rPr>
              <a:t>Increase revenue flow to providers</a:t>
            </a:r>
          </a:p>
          <a:p>
            <a:endParaRPr lang="en-US" dirty="0">
              <a:latin typeface="Myriad Pro" charset="0"/>
              <a:ea typeface="Myriad Pro" charset="0"/>
              <a:cs typeface="Myriad Pro" charset="0"/>
            </a:endParaRPr>
          </a:p>
          <a:p>
            <a:r>
              <a:rPr lang="en-US" dirty="0" smtClean="0">
                <a:latin typeface="Myriad Pro" charset="0"/>
                <a:ea typeface="Myriad Pro" charset="0"/>
                <a:cs typeface="Myriad Pro" charset="0"/>
              </a:rPr>
              <a:t>Increase employer investment and engagement with broader array of providers</a:t>
            </a:r>
            <a:endParaRPr lang="en-US" dirty="0"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39800"/>
            <a:ext cx="9144000" cy="4699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marL="182880"/>
            <a:r>
              <a:rPr lang="en-US" sz="1600" dirty="0" smtClean="0">
                <a:solidFill>
                  <a:schemeClr val="bg1"/>
                </a:solidFill>
                <a:latin typeface=""/>
              </a:rPr>
              <a:t>Community Impact</a:t>
            </a:r>
            <a:endParaRPr lang="en-US" sz="1600" dirty="0">
              <a:solidFill>
                <a:schemeClr val="bg1"/>
              </a:solidFill>
              <a:latin typeface=""/>
            </a:endParaRPr>
          </a:p>
        </p:txBody>
      </p:sp>
      <p:sp>
        <p:nvSpPr>
          <p:cNvPr id="9" name="Rectangle 8"/>
          <p:cNvSpPr>
            <a:spLocks noGrp="1"/>
          </p:cNvSpPr>
          <p:nvPr/>
        </p:nvSpPr>
        <p:spPr>
          <a:xfrm rot="16200000">
            <a:off x="4019550" y="-3613150"/>
            <a:ext cx="533400" cy="8089900"/>
          </a:xfrm>
          <a:prstGeom prst="rect">
            <a:avLst/>
          </a:prstGeom>
        </p:spPr>
        <p:txBody>
          <a:bodyPr vert="vert"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sz="2400" cap="small" spc="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cap="all" dirty="0">
                <a:latin typeface="Myriad Pro"/>
                <a:cs typeface="Myriad Pro"/>
              </a:rPr>
              <a:t>Child Care Economics Action Team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6452" y="6045200"/>
            <a:ext cx="1689748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0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6200000">
            <a:off x="4140200" y="-4158130"/>
            <a:ext cx="863600" cy="9144000"/>
          </a:xfrm>
          <a:prstGeom prst="rect">
            <a:avLst/>
          </a:prstGeom>
          <a:solidFill>
            <a:srgbClr val="9A1220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6900" y="1839976"/>
            <a:ext cx="742651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latin typeface="Myriad Pro" charset="0"/>
              <a:ea typeface="Myriad Pro" charset="0"/>
              <a:cs typeface="Myriad Pro" charset="0"/>
            </a:endParaRPr>
          </a:p>
          <a:p>
            <a:pPr>
              <a:buFont typeface="Arial"/>
              <a:buChar char="•"/>
            </a:pPr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sz="2000" dirty="0" smtClean="0">
                <a:latin typeface="Myriad Pro" charset="0"/>
                <a:ea typeface="Myriad Pro" charset="0"/>
                <a:cs typeface="Myriad Pro" charset="0"/>
              </a:rPr>
              <a:t>Flesh out business plan and develop financial model with scenarios to determine min/max scale, fee structure, etc.</a:t>
            </a:r>
          </a:p>
          <a:p>
            <a:pPr>
              <a:buFont typeface="Arial"/>
              <a:buChar char="•"/>
            </a:pPr>
            <a:endParaRPr lang="en-US" sz="2000" dirty="0" smtClean="0">
              <a:latin typeface="Myriad Pro" charset="0"/>
              <a:ea typeface="Myriad Pro" charset="0"/>
              <a:cs typeface="Myriad Pro" charset="0"/>
            </a:endParaRPr>
          </a:p>
          <a:p>
            <a:pPr>
              <a:buFont typeface="Arial"/>
              <a:buChar char="•"/>
            </a:pPr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sz="2000" dirty="0" smtClean="0">
                <a:latin typeface="Myriad Pro" charset="0"/>
                <a:ea typeface="Myriad Pro" charset="0"/>
                <a:cs typeface="Myriad Pro" charset="0"/>
              </a:rPr>
              <a:t>Conduct provider outreach to:</a:t>
            </a:r>
          </a:p>
          <a:p>
            <a:pPr>
              <a:buFont typeface="Arial"/>
              <a:buChar char="•"/>
            </a:pPr>
            <a:endParaRPr lang="en-US" sz="2000" dirty="0" smtClean="0">
              <a:latin typeface="Myriad Pro" charset="0"/>
              <a:ea typeface="Myriad Pro" charset="0"/>
              <a:cs typeface="Myriad Pro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Myriad Pro" charset="0"/>
                <a:ea typeface="Myriad Pro" charset="0"/>
                <a:cs typeface="Myriad Pro" charset="0"/>
              </a:rPr>
              <a:t>Test interest in and viability of shared service alliance,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Myriad Pro" charset="0"/>
                <a:ea typeface="Myriad Pro" charset="0"/>
                <a:cs typeface="Myriad Pro" charset="0"/>
              </a:rPr>
              <a:t>Get input on fee structure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Myriad Pro" charset="0"/>
                <a:ea typeface="Myriad Pro" charset="0"/>
                <a:cs typeface="Myriad Pro" charset="0"/>
              </a:rPr>
              <a:t>Prioritize services for core offerings, phased start-up</a:t>
            </a:r>
          </a:p>
          <a:p>
            <a:pPr>
              <a:buFont typeface="Arial"/>
              <a:buChar char="•"/>
            </a:pPr>
            <a:endParaRPr lang="en-US" sz="2000" dirty="0" smtClean="0">
              <a:latin typeface="Myriad Pro" charset="0"/>
              <a:ea typeface="Myriad Pro" charset="0"/>
              <a:cs typeface="Myriad Pro" charset="0"/>
            </a:endParaRPr>
          </a:p>
          <a:p>
            <a:endParaRPr lang="en-US" sz="2000" dirty="0"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39800"/>
            <a:ext cx="9144000" cy="4699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marL="182880"/>
            <a:r>
              <a:rPr lang="en-US" sz="1600" dirty="0" smtClean="0">
                <a:solidFill>
                  <a:schemeClr val="bg1"/>
                </a:solidFill>
                <a:latin typeface=""/>
              </a:rPr>
              <a:t>Next Steps</a:t>
            </a:r>
            <a:endParaRPr lang="en-US" sz="1600" dirty="0">
              <a:solidFill>
                <a:schemeClr val="bg1"/>
              </a:solidFill>
              <a:latin typeface=""/>
            </a:endParaRPr>
          </a:p>
        </p:txBody>
      </p:sp>
      <p:sp>
        <p:nvSpPr>
          <p:cNvPr id="9" name="Rectangle 8"/>
          <p:cNvSpPr>
            <a:spLocks noGrp="1"/>
          </p:cNvSpPr>
          <p:nvPr/>
        </p:nvSpPr>
        <p:spPr>
          <a:xfrm rot="16200000">
            <a:off x="4019550" y="-3613150"/>
            <a:ext cx="533400" cy="8089900"/>
          </a:xfrm>
          <a:prstGeom prst="rect">
            <a:avLst/>
          </a:prstGeom>
        </p:spPr>
        <p:txBody>
          <a:bodyPr vert="vert"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sz="2400" cap="small" spc="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cap="all" dirty="0">
                <a:latin typeface="Myriad Pro"/>
                <a:cs typeface="Myriad Pro"/>
              </a:rPr>
              <a:t>Child Care Economics Action Team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6452" y="6045200"/>
            <a:ext cx="1689748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48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4445000"/>
            <a:ext cx="9144000" cy="2413000"/>
            <a:chOff x="0" y="4445000"/>
            <a:chExt cx="9144000" cy="2413000"/>
          </a:xfrm>
        </p:grpSpPr>
        <p:sp>
          <p:nvSpPr>
            <p:cNvPr id="4" name="Rectangle 3"/>
            <p:cNvSpPr/>
            <p:nvPr/>
          </p:nvSpPr>
          <p:spPr>
            <a:xfrm>
              <a:off x="0" y="4445000"/>
              <a:ext cx="9144000" cy="2413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4445000"/>
              <a:ext cx="9144000" cy="647700"/>
            </a:xfrm>
            <a:prstGeom prst="rect">
              <a:avLst/>
            </a:prstGeom>
            <a:solidFill>
              <a:srgbClr val="9A122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466EAA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15900" y="4572000"/>
            <a:ext cx="8547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cap="all" dirty="0" smtClean="0">
                <a:solidFill>
                  <a:schemeClr val="bg1"/>
                </a:solidFill>
                <a:latin typeface="Myriad Pro"/>
                <a:cs typeface="Myriad Pro"/>
              </a:rPr>
              <a:t>Questions</a:t>
            </a:r>
            <a:endParaRPr lang="en-US" sz="2000" b="1" cap="all" dirty="0">
              <a:solidFill>
                <a:schemeClr val="bg1"/>
              </a:solidFill>
              <a:latin typeface="Myriad Pro"/>
              <a:cs typeface="Myriad Pro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7864" y="5933546"/>
            <a:ext cx="1981036" cy="759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2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2666</TotalTime>
  <Words>371</Words>
  <Application>Microsoft Office PowerPoint</Application>
  <PresentationFormat>On-screen Show (4:3)</PresentationFormat>
  <Paragraphs>57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Courier New</vt:lpstr>
      <vt:lpstr>Myriad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Community College of Aurora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Ethan Ruzzano</dc:creator>
  <cp:lastModifiedBy>Highfill, Janel</cp:lastModifiedBy>
  <cp:revision>84</cp:revision>
  <cp:lastPrinted>2018-09-10T16:02:39Z</cp:lastPrinted>
  <dcterms:created xsi:type="dcterms:W3CDTF">2012-02-14T18:11:27Z</dcterms:created>
  <dcterms:modified xsi:type="dcterms:W3CDTF">2018-09-10T16:02:58Z</dcterms:modified>
</cp:coreProperties>
</file>