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1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4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5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9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1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3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8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5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698D3C6-5BAB-4A84-AAA6-46DD925F0CB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F54B120-F7C7-4936-A169-B794D979FF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657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equalitycalculator.com/Login.asp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Business of Early </a:t>
            </a:r>
            <a:r>
              <a:rPr lang="en-US" dirty="0" err="1" smtClean="0"/>
              <a:t>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Strengthening Working Families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7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Action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More Community Business Investment</a:t>
            </a:r>
          </a:p>
          <a:p>
            <a:pPr lvl="1"/>
            <a:r>
              <a:rPr lang="en-US" sz="2000" dirty="0" smtClean="0"/>
              <a:t>Incentive for Small Business (Tax Credits and Write-Offs)</a:t>
            </a:r>
          </a:p>
          <a:p>
            <a:r>
              <a:rPr lang="en-US" sz="2000" dirty="0" smtClean="0"/>
              <a:t>More Strategic, Consistent Subsidy from Federal, state and local agencies</a:t>
            </a:r>
          </a:p>
          <a:p>
            <a:pPr lvl="1"/>
            <a:r>
              <a:rPr lang="en-US" sz="2000" dirty="0" smtClean="0"/>
              <a:t>Focus on Child Care Gaps</a:t>
            </a:r>
          </a:p>
          <a:p>
            <a:r>
              <a:rPr lang="en-US" sz="2000" dirty="0" smtClean="0"/>
              <a:t>More Business Skills and Training for Owners and Directors</a:t>
            </a:r>
          </a:p>
          <a:p>
            <a:r>
              <a:rPr lang="en-US" sz="2000" dirty="0" smtClean="0"/>
              <a:t>Investment in Informal Care</a:t>
            </a:r>
          </a:p>
          <a:p>
            <a:r>
              <a:rPr lang="en-US" sz="2000" dirty="0" smtClean="0"/>
              <a:t>Coalition/Collaborative of child care providers to access basic business services at discounted rates</a:t>
            </a:r>
          </a:p>
          <a:p>
            <a:pPr lvl="1"/>
            <a:r>
              <a:rPr lang="en-US" sz="2000" dirty="0" smtClean="0"/>
              <a:t>HR, Legal, Accounting, Employee Benefits, Etc…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966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Child Care Economics Action Team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Janel </a:t>
            </a:r>
            <a:r>
              <a:rPr lang="en-US" sz="2400" dirty="0" err="1" smtClean="0"/>
              <a:t>Highfill</a:t>
            </a:r>
            <a:r>
              <a:rPr lang="en-US" sz="2400" dirty="0" smtClean="0"/>
              <a:t> – Community College of Aurora </a:t>
            </a:r>
          </a:p>
          <a:p>
            <a:r>
              <a:rPr lang="en-US" sz="2400" dirty="0" smtClean="0"/>
              <a:t>Michelle Ewing – Arapahoe County Early Childhood Council</a:t>
            </a:r>
          </a:p>
          <a:p>
            <a:r>
              <a:rPr lang="en-US" sz="2400" dirty="0" smtClean="0"/>
              <a:t>Sharon </a:t>
            </a:r>
            <a:r>
              <a:rPr lang="en-US" sz="2400" dirty="0" err="1" smtClean="0"/>
              <a:t>Pendergast</a:t>
            </a:r>
            <a:r>
              <a:rPr lang="en-US" sz="2400" dirty="0" smtClean="0"/>
              <a:t> – Early Childhood Partnership of Adams County</a:t>
            </a:r>
          </a:p>
          <a:p>
            <a:r>
              <a:rPr lang="en-US" sz="2400" dirty="0" smtClean="0"/>
              <a:t>David Shapiro – Executives Partnering to Invest in Child Care</a:t>
            </a:r>
          </a:p>
          <a:p>
            <a:r>
              <a:rPr lang="en-US" sz="2400" dirty="0" smtClean="0"/>
              <a:t>Victor </a:t>
            </a:r>
            <a:r>
              <a:rPr lang="en-US" sz="2400" dirty="0" err="1" smtClean="0"/>
              <a:t>Vialpando</a:t>
            </a:r>
            <a:r>
              <a:rPr lang="en-US" sz="2400" dirty="0" smtClean="0"/>
              <a:t>-Nunez – Community College of Aurora </a:t>
            </a:r>
          </a:p>
          <a:p>
            <a:r>
              <a:rPr lang="en-US" sz="2400" dirty="0" smtClean="0"/>
              <a:t>Katherine Ridings – </a:t>
            </a:r>
            <a:r>
              <a:rPr lang="en-US" sz="2400" dirty="0" err="1" smtClean="0"/>
              <a:t>WorkLife</a:t>
            </a:r>
            <a:r>
              <a:rPr lang="en-US" sz="2400" dirty="0" smtClean="0"/>
              <a:t> Partnership</a:t>
            </a:r>
          </a:p>
          <a:p>
            <a:r>
              <a:rPr lang="en-US" sz="2400" dirty="0" smtClean="0"/>
              <a:t>Matt Cornett – Arapahoe Douglas Works!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87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Community Partners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 Input – Received in formation from a CCA/SWFI Student during our first meeting regarding her challenges with finding and affording quality child care</a:t>
            </a:r>
          </a:p>
          <a:p>
            <a:r>
              <a:rPr lang="en-US" sz="2400" dirty="0" smtClean="0"/>
              <a:t>Child Care Providers – Interviewed to discuss challenges with funding their business, staffing, budgets and profit/loss</a:t>
            </a:r>
          </a:p>
          <a:p>
            <a:r>
              <a:rPr lang="en-US" sz="2400" dirty="0" smtClean="0"/>
              <a:t>Early Childhood Councils – Gathered information on child care providers who have closed in the last year, and information on current child care providers in both Arapahoe and Adams counties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782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Business Climate of Early Childhood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65582"/>
            <a:ext cx="5422390" cy="29953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Child Care Centers</a:t>
            </a:r>
          </a:p>
          <a:p>
            <a:pPr lvl="1"/>
            <a:r>
              <a:rPr lang="en-US" sz="2400" dirty="0" smtClean="0"/>
              <a:t>Interviews with Providers</a:t>
            </a:r>
          </a:p>
          <a:p>
            <a:pPr lvl="1"/>
            <a:r>
              <a:rPr lang="en-US" sz="2400" dirty="0" smtClean="0"/>
              <a:t>Examined Sample Budgets</a:t>
            </a:r>
          </a:p>
          <a:p>
            <a:pPr lvl="1"/>
            <a:r>
              <a:rPr lang="en-US" sz="2400" dirty="0" smtClean="0"/>
              <a:t>Cost vs Revenue Analysis</a:t>
            </a:r>
          </a:p>
          <a:p>
            <a:pPr lvl="1"/>
            <a:r>
              <a:rPr lang="en-US" sz="2400" dirty="0" smtClean="0"/>
              <a:t>Research (Articles)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7677" y="2442575"/>
            <a:ext cx="6913549" cy="3468579"/>
          </a:xfrm>
        </p:spPr>
        <p:txBody>
          <a:bodyPr>
            <a:normAutofit/>
          </a:bodyPr>
          <a:lstStyle/>
          <a:p>
            <a:r>
              <a:rPr lang="en-US" sz="2400" dirty="0"/>
              <a:t>Family Child Care Homes</a:t>
            </a:r>
          </a:p>
          <a:p>
            <a:pPr lvl="1"/>
            <a:r>
              <a:rPr lang="en-US" sz="2400" dirty="0"/>
              <a:t>Interviews with Providers</a:t>
            </a:r>
          </a:p>
          <a:p>
            <a:pPr lvl="1"/>
            <a:r>
              <a:rPr lang="en-US" sz="2400" dirty="0"/>
              <a:t>Examined Sample Budgets</a:t>
            </a:r>
          </a:p>
          <a:p>
            <a:pPr lvl="1"/>
            <a:r>
              <a:rPr lang="en-US" sz="2400" dirty="0"/>
              <a:t>Cost vs Revenue Analysis </a:t>
            </a:r>
          </a:p>
          <a:p>
            <a:pPr lvl="1"/>
            <a:r>
              <a:rPr lang="en-US" sz="2400" dirty="0"/>
              <a:t>Compared to Informal Child Care</a:t>
            </a:r>
          </a:p>
          <a:p>
            <a:pPr lvl="1"/>
            <a:r>
              <a:rPr lang="en-US" sz="2400" dirty="0">
                <a:hlinkClick r:id="rId2"/>
              </a:rPr>
              <a:t>https://www.ecequalitycalculator.com/Login.aspx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8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ECE Quality Calculator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Automatically generates financial outcomes based on data entered</a:t>
            </a:r>
          </a:p>
          <a:p>
            <a:r>
              <a:rPr lang="en-US" sz="2400" dirty="0" smtClean="0"/>
              <a:t>Select filters by state, type of child care provided, and types of subsidies received</a:t>
            </a:r>
          </a:p>
          <a:p>
            <a:r>
              <a:rPr lang="en-US" sz="2400" dirty="0" smtClean="0"/>
              <a:t>Family Child Care Home Cost Revenue Model</a:t>
            </a:r>
          </a:p>
          <a:p>
            <a:pPr lvl="1"/>
            <a:r>
              <a:rPr lang="en-US" sz="2400" dirty="0" smtClean="0"/>
              <a:t>After entering information for income and expenses for an average family child care home, gross income was $25,000 a year before paying household expenses not related to their child care business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236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does child care look like for families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Diagram of Gaps in Care – Cost Coverage</a:t>
            </a:r>
          </a:p>
          <a:p>
            <a:pPr lvl="1"/>
            <a:r>
              <a:rPr lang="en-US" sz="2400" dirty="0" smtClean="0"/>
              <a:t>See table on next slide</a:t>
            </a:r>
          </a:p>
          <a:p>
            <a:r>
              <a:rPr lang="en-US" sz="2400" dirty="0" smtClean="0"/>
              <a:t>Government Benefits and Obstacles</a:t>
            </a:r>
          </a:p>
          <a:p>
            <a:pPr lvl="1"/>
            <a:r>
              <a:rPr lang="en-US" sz="2400" dirty="0" smtClean="0"/>
              <a:t>Waiting periods create hardship</a:t>
            </a:r>
          </a:p>
          <a:p>
            <a:pPr lvl="1"/>
            <a:r>
              <a:rPr lang="en-US" sz="2400" dirty="0" smtClean="0"/>
              <a:t>Communication between Families and Caseworkers inconsistent</a:t>
            </a:r>
          </a:p>
          <a:p>
            <a:r>
              <a:rPr lang="en-US" sz="2400" dirty="0" smtClean="0"/>
              <a:t>Finding Quality, What is Quality?</a:t>
            </a:r>
          </a:p>
          <a:p>
            <a:pPr lvl="1"/>
            <a:r>
              <a:rPr lang="en-US" sz="2400" dirty="0" smtClean="0"/>
              <a:t>Parent Education for Quality Shines and other initiatives</a:t>
            </a:r>
          </a:p>
          <a:p>
            <a:pPr lvl="1"/>
            <a:r>
              <a:rPr lang="en-US" sz="2400" dirty="0" smtClean="0"/>
              <a:t>Parents require quality care instead of settling for convenience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84866"/>
              </p:ext>
            </p:extLst>
          </p:nvPr>
        </p:nvGraphicFramePr>
        <p:xfrm>
          <a:off x="2073564" y="802793"/>
          <a:ext cx="8128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9317837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1924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491952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2288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Low-Mid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Mid-Upper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 Income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773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Students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Service Workers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Qualify for Subsidies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Children attend CCAP, CPP, </a:t>
                      </a:r>
                      <a:r>
                        <a:rPr lang="en-US" dirty="0" err="1" smtClean="0"/>
                        <a:t>HeadStart</a:t>
                      </a:r>
                      <a:r>
                        <a:rPr lang="en-US" baseline="0" dirty="0" smtClean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Entry</a:t>
                      </a:r>
                      <a:r>
                        <a:rPr lang="en-US" baseline="0" dirty="0" smtClean="0"/>
                        <a:t> Level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Service Workers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Make too much to qualify for subsidies, cannot afford child 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Cliff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Career</a:t>
                      </a:r>
                      <a:r>
                        <a:rPr lang="en-US" baseline="0" dirty="0" smtClean="0"/>
                        <a:t> Professionals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Family members may be in better financial status to watch children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Can afford neighborhood centers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Career</a:t>
                      </a:r>
                      <a:r>
                        <a:rPr lang="en-US" baseline="0" dirty="0" smtClean="0"/>
                        <a:t> Professionals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Management, CEO, Ownership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Nannies, au pair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Private School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$ not a concern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1714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70364" y="4887884"/>
            <a:ext cx="9010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group needing the most assistance with child care (the gap) appears to be Low-Mid Income families who make too much to qualify for benefits/subsidies but not enough to afford child care on their own.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5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has been/ is Being Done?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194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Grants, Quality Improvement, Colorado Shines</a:t>
            </a:r>
          </a:p>
          <a:p>
            <a:r>
              <a:rPr lang="en-US" sz="2400" dirty="0" smtClean="0"/>
              <a:t>Corporate Child Care Models – Solvency for Child Care Businesses</a:t>
            </a:r>
          </a:p>
          <a:p>
            <a:pPr lvl="1"/>
            <a:r>
              <a:rPr lang="en-US" sz="2400" dirty="0" smtClean="0"/>
              <a:t>Corporate / Business Sponsorship</a:t>
            </a:r>
          </a:p>
          <a:p>
            <a:pPr lvl="1"/>
            <a:r>
              <a:rPr lang="en-US" sz="2400" dirty="0" smtClean="0"/>
              <a:t>Child Care Benefits for Employees</a:t>
            </a:r>
          </a:p>
          <a:p>
            <a:r>
              <a:rPr lang="en-US" sz="2400" dirty="0" smtClean="0"/>
              <a:t>Successful Child Care Models in Other States</a:t>
            </a:r>
            <a:endParaRPr lang="en-US" sz="2400" dirty="0"/>
          </a:p>
          <a:p>
            <a:r>
              <a:rPr lang="en-US" sz="2400" dirty="0" smtClean="0"/>
              <a:t>Family Friends and Neighbors – Informal Care</a:t>
            </a:r>
            <a:endParaRPr lang="en-US" sz="2400" dirty="0"/>
          </a:p>
          <a:p>
            <a:r>
              <a:rPr lang="en-US" sz="2400" dirty="0" smtClean="0"/>
              <a:t>CCAP, CPP, DPP, Head Start, Etc… (subsidy)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0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70% Capacity for Centers to be financially viable (sweet spot)</a:t>
            </a:r>
          </a:p>
          <a:p>
            <a:pPr lvl="1"/>
            <a:r>
              <a:rPr lang="en-US" sz="1800" dirty="0" smtClean="0"/>
              <a:t>Reduces availability in the community</a:t>
            </a:r>
          </a:p>
          <a:p>
            <a:pPr lvl="1"/>
            <a:r>
              <a:rPr lang="en-US" sz="1800" dirty="0" smtClean="0"/>
              <a:t>100% capacity for centers and homes unrealistic</a:t>
            </a:r>
          </a:p>
          <a:p>
            <a:r>
              <a:rPr lang="en-US" dirty="0" smtClean="0"/>
              <a:t>Child Care Costs Too Much for families</a:t>
            </a:r>
          </a:p>
          <a:p>
            <a:pPr lvl="1"/>
            <a:r>
              <a:rPr lang="en-US" sz="1800" dirty="0" smtClean="0"/>
              <a:t>10% of income not realistic</a:t>
            </a:r>
          </a:p>
          <a:p>
            <a:pPr lvl="1"/>
            <a:r>
              <a:rPr lang="en-US" sz="1800" dirty="0" smtClean="0"/>
              <a:t>Average Cost of Child Care = $1000 - $2000 per month ($15,000 year)</a:t>
            </a:r>
          </a:p>
          <a:p>
            <a:r>
              <a:rPr lang="en-US" dirty="0" smtClean="0"/>
              <a:t>Inconsistent, Variable Income Sources</a:t>
            </a:r>
          </a:p>
          <a:p>
            <a:r>
              <a:rPr lang="en-US" dirty="0" smtClean="0"/>
              <a:t>Lack of Capital in Child Care</a:t>
            </a:r>
          </a:p>
          <a:p>
            <a:pPr lvl="1"/>
            <a:r>
              <a:rPr lang="en-US" sz="1800" dirty="0" smtClean="0"/>
              <a:t>Low wages</a:t>
            </a:r>
          </a:p>
          <a:p>
            <a:pPr lvl="1"/>
            <a:r>
              <a:rPr lang="en-US" sz="1800" dirty="0" smtClean="0"/>
              <a:t>Small profit margins</a:t>
            </a:r>
          </a:p>
          <a:p>
            <a:pPr lvl="1"/>
            <a:r>
              <a:rPr lang="en-US" sz="1800" dirty="0" smtClean="0"/>
              <a:t>Long Hours, Physically Demanding, Burnout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69207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89</TotalTime>
  <Words>639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 2</vt:lpstr>
      <vt:lpstr>Dividend</vt:lpstr>
      <vt:lpstr>The Business of Early CHildhood</vt:lpstr>
      <vt:lpstr>The Child Care Economics Action Team</vt:lpstr>
      <vt:lpstr>Community Partners</vt:lpstr>
      <vt:lpstr>Current Business Climate of Early Childhood</vt:lpstr>
      <vt:lpstr>ECE Quality Calculator</vt:lpstr>
      <vt:lpstr>What does child care look like for families</vt:lpstr>
      <vt:lpstr>PowerPoint Presentation</vt:lpstr>
      <vt:lpstr>What has been/ is Being Done?</vt:lpstr>
      <vt:lpstr>Findings</vt:lpstr>
      <vt:lpstr>Action Steps</vt:lpstr>
    </vt:vector>
  </TitlesOfParts>
  <Company>Arapahoe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SWFI</dc:title>
  <dc:creator>Michelle Ewing</dc:creator>
  <cp:lastModifiedBy>Highfill, Janel</cp:lastModifiedBy>
  <cp:revision>13</cp:revision>
  <dcterms:created xsi:type="dcterms:W3CDTF">2018-05-22T15:13:15Z</dcterms:created>
  <dcterms:modified xsi:type="dcterms:W3CDTF">2018-06-08T22:22:54Z</dcterms:modified>
</cp:coreProperties>
</file>