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7" r:id="rId6"/>
    <p:sldId id="263" r:id="rId7"/>
    <p:sldId id="267" r:id="rId8"/>
    <p:sldId id="268" r:id="rId9"/>
    <p:sldId id="264" r:id="rId10"/>
    <p:sldId id="258" r:id="rId11"/>
    <p:sldId id="259" r:id="rId12"/>
    <p:sldId id="260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Fulton" userId="6b7d4a80-3a17-48b4-be3b-c0e1aadb3ff7" providerId="ADAL" clId="{10A9F563-4A68-436F-BFD5-DAF8DAC44B17}"/>
    <pc:docChg chg="undo custSel addSld delSld modSld">
      <pc:chgData name="Bill Fulton" userId="6b7d4a80-3a17-48b4-be3b-c0e1aadb3ff7" providerId="ADAL" clId="{10A9F563-4A68-436F-BFD5-DAF8DAC44B17}" dt="2017-11-16T04:34:09.151" v="812" actId="20577"/>
      <pc:docMkLst>
        <pc:docMk/>
      </pc:docMkLst>
      <pc:sldChg chg="modSp">
        <pc:chgData name="Bill Fulton" userId="6b7d4a80-3a17-48b4-be3b-c0e1aadb3ff7" providerId="ADAL" clId="{10A9F563-4A68-436F-BFD5-DAF8DAC44B17}" dt="2017-11-13T03:47:25.752" v="16" actId="20577"/>
        <pc:sldMkLst>
          <pc:docMk/>
          <pc:sldMk cId="1620169196" sldId="257"/>
        </pc:sldMkLst>
        <pc:spChg chg="mod">
          <ac:chgData name="Bill Fulton" userId="6b7d4a80-3a17-48b4-be3b-c0e1aadb3ff7" providerId="ADAL" clId="{10A9F563-4A68-436F-BFD5-DAF8DAC44B17}" dt="2017-11-13T03:47:25.752" v="16" actId="20577"/>
          <ac:spMkLst>
            <pc:docMk/>
            <pc:sldMk cId="1620169196" sldId="257"/>
            <ac:spMk id="2" creationId="{00000000-0000-0000-0000-000000000000}"/>
          </ac:spMkLst>
        </pc:spChg>
      </pc:sldChg>
      <pc:sldChg chg="add">
        <pc:chgData name="Bill Fulton" userId="6b7d4a80-3a17-48b4-be3b-c0e1aadb3ff7" providerId="ADAL" clId="{10A9F563-4A68-436F-BFD5-DAF8DAC44B17}" dt="2017-11-13T03:58:27.296" v="17" actId="20577"/>
        <pc:sldMkLst>
          <pc:docMk/>
          <pc:sldMk cId="1143897120" sldId="258"/>
        </pc:sldMkLst>
      </pc:sldChg>
      <pc:sldChg chg="add">
        <pc:chgData name="Bill Fulton" userId="6b7d4a80-3a17-48b4-be3b-c0e1aadb3ff7" providerId="ADAL" clId="{10A9F563-4A68-436F-BFD5-DAF8DAC44B17}" dt="2017-11-13T03:58:27.296" v="17" actId="20577"/>
        <pc:sldMkLst>
          <pc:docMk/>
          <pc:sldMk cId="1861429677" sldId="259"/>
        </pc:sldMkLst>
      </pc:sldChg>
      <pc:sldChg chg="add del">
        <pc:chgData name="Bill Fulton" userId="6b7d4a80-3a17-48b4-be3b-c0e1aadb3ff7" providerId="ADAL" clId="{10A9F563-4A68-436F-BFD5-DAF8DAC44B17}" dt="2017-11-13T04:22:09.998" v="19" actId="2696"/>
        <pc:sldMkLst>
          <pc:docMk/>
          <pc:sldMk cId="1860450225" sldId="260"/>
        </pc:sldMkLst>
      </pc:sldChg>
      <pc:sldChg chg="addSp delSp modSp add addAnim delAnim">
        <pc:chgData name="Bill Fulton" userId="6b7d4a80-3a17-48b4-be3b-c0e1aadb3ff7" providerId="ADAL" clId="{10A9F563-4A68-436F-BFD5-DAF8DAC44B17}" dt="2017-11-16T04:34:09.151" v="812" actId="20577"/>
        <pc:sldMkLst>
          <pc:docMk/>
          <pc:sldMk cId="3748848702" sldId="260"/>
        </pc:sldMkLst>
        <pc:spChg chg="add del mod">
          <ac:chgData name="Bill Fulton" userId="6b7d4a80-3a17-48b4-be3b-c0e1aadb3ff7" providerId="ADAL" clId="{10A9F563-4A68-436F-BFD5-DAF8DAC44B17}" dt="2017-11-16T04:34:09.151" v="812" actId="20577"/>
          <ac:spMkLst>
            <pc:docMk/>
            <pc:sldMk cId="3748848702" sldId="260"/>
            <ac:spMk id="7" creationId="{4B367DE3-A725-46C4-BE27-2E24079BFF9E}"/>
          </ac:spMkLst>
        </pc:spChg>
      </pc:sldChg>
      <pc:sldChg chg="modSp add">
        <pc:chgData name="Bill Fulton" userId="6b7d4a80-3a17-48b4-be3b-c0e1aadb3ff7" providerId="ADAL" clId="{10A9F563-4A68-436F-BFD5-DAF8DAC44B17}" dt="2017-11-13T04:28:56.847" v="811" actId="20577"/>
        <pc:sldMkLst>
          <pc:docMk/>
          <pc:sldMk cId="1930754327" sldId="261"/>
        </pc:sldMkLst>
        <pc:spChg chg="mod">
          <ac:chgData name="Bill Fulton" userId="6b7d4a80-3a17-48b4-be3b-c0e1aadb3ff7" providerId="ADAL" clId="{10A9F563-4A68-436F-BFD5-DAF8DAC44B17}" dt="2017-11-13T04:23:15.548" v="53" actId="20577"/>
          <ac:spMkLst>
            <pc:docMk/>
            <pc:sldMk cId="1930754327" sldId="261"/>
            <ac:spMk id="2" creationId="{08B8B699-3B37-4A2B-B4D6-E66A4C9FB770}"/>
          </ac:spMkLst>
        </pc:spChg>
        <pc:spChg chg="mod">
          <ac:chgData name="Bill Fulton" userId="6b7d4a80-3a17-48b4-be3b-c0e1aadb3ff7" providerId="ADAL" clId="{10A9F563-4A68-436F-BFD5-DAF8DAC44B17}" dt="2017-11-13T04:28:56.847" v="811" actId="20577"/>
          <ac:spMkLst>
            <pc:docMk/>
            <pc:sldMk cId="1930754327" sldId="261"/>
            <ac:spMk id="3" creationId="{D4A6048A-9724-4905-996C-4A9A4016F66B}"/>
          </ac:spMkLst>
        </pc:spChg>
      </pc:sldChg>
      <pc:sldChg chg="modSp add">
        <pc:chgData name="Bill Fulton" userId="6b7d4a80-3a17-48b4-be3b-c0e1aadb3ff7" providerId="ADAL" clId="{10A9F563-4A68-436F-BFD5-DAF8DAC44B17}" dt="2017-11-13T04:26:28.404" v="468" actId="20577"/>
        <pc:sldMkLst>
          <pc:docMk/>
          <pc:sldMk cId="2122674071" sldId="262"/>
        </pc:sldMkLst>
        <pc:spChg chg="mod">
          <ac:chgData name="Bill Fulton" userId="6b7d4a80-3a17-48b4-be3b-c0e1aadb3ff7" providerId="ADAL" clId="{10A9F563-4A68-436F-BFD5-DAF8DAC44B17}" dt="2017-11-13T04:25:12.142" v="319" actId="20577"/>
          <ac:spMkLst>
            <pc:docMk/>
            <pc:sldMk cId="2122674071" sldId="262"/>
            <ac:spMk id="2" creationId="{B1A963BB-9D76-48BC-962D-8824D53C423E}"/>
          </ac:spMkLst>
        </pc:spChg>
        <pc:spChg chg="mod">
          <ac:chgData name="Bill Fulton" userId="6b7d4a80-3a17-48b4-be3b-c0e1aadb3ff7" providerId="ADAL" clId="{10A9F563-4A68-436F-BFD5-DAF8DAC44B17}" dt="2017-11-13T04:26:28.404" v="468" actId="20577"/>
          <ac:spMkLst>
            <pc:docMk/>
            <pc:sldMk cId="2122674071" sldId="262"/>
            <ac:spMk id="3" creationId="{151FBDC5-57FC-4BC5-8C9F-211829430967}"/>
          </ac:spMkLst>
        </pc:spChg>
      </pc:sldChg>
      <pc:sldChg chg="modSp add">
        <pc:chgData name="Bill Fulton" userId="6b7d4a80-3a17-48b4-be3b-c0e1aadb3ff7" providerId="ADAL" clId="{10A9F563-4A68-436F-BFD5-DAF8DAC44B17}" dt="2017-11-13T04:28:11.900" v="739" actId="20577"/>
        <pc:sldMkLst>
          <pc:docMk/>
          <pc:sldMk cId="1543601781" sldId="263"/>
        </pc:sldMkLst>
        <pc:spChg chg="mod">
          <ac:chgData name="Bill Fulton" userId="6b7d4a80-3a17-48b4-be3b-c0e1aadb3ff7" providerId="ADAL" clId="{10A9F563-4A68-436F-BFD5-DAF8DAC44B17}" dt="2017-11-13T04:27:30.272" v="488" actId="20577"/>
          <ac:spMkLst>
            <pc:docMk/>
            <pc:sldMk cId="1543601781" sldId="263"/>
            <ac:spMk id="2" creationId="{4D232B32-1277-48F7-ADA7-F858AD2728AF}"/>
          </ac:spMkLst>
        </pc:spChg>
        <pc:spChg chg="mod">
          <ac:chgData name="Bill Fulton" userId="6b7d4a80-3a17-48b4-be3b-c0e1aadb3ff7" providerId="ADAL" clId="{10A9F563-4A68-436F-BFD5-DAF8DAC44B17}" dt="2017-11-13T04:28:11.900" v="739" actId="20577"/>
          <ac:spMkLst>
            <pc:docMk/>
            <pc:sldMk cId="1543601781" sldId="263"/>
            <ac:spMk id="3" creationId="{033766CB-2D18-4414-B419-054C43C0DB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1" y="805181"/>
            <a:ext cx="7774168" cy="23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9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0E54-D631-4CBC-91AD-46109811AF85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8A59-27F8-4CB4-A795-0B815F83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5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r>
              <a:rPr lang="en-US" dirty="0"/>
              <a:t>Ten?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D012-E030-4356-BC5A-32C9F9E4C68E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08859"/>
            <a:ext cx="6096000" cy="36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5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for the good of all</a:t>
            </a:r>
          </a:p>
          <a:p>
            <a:endParaRPr lang="en-US" sz="3600" dirty="0"/>
          </a:p>
          <a:p>
            <a:r>
              <a:rPr lang="en-US" dirty="0">
                <a:solidFill>
                  <a:schemeClr val="bg1"/>
                </a:solidFill>
              </a:rPr>
              <a:t>November 30, 2017</a:t>
            </a:r>
          </a:p>
        </p:txBody>
      </p:sp>
    </p:spTree>
    <p:extLst>
      <p:ext uri="{BB962C8B-B14F-4D97-AF65-F5344CB8AC3E}">
        <p14:creationId xmlns:p14="http://schemas.microsoft.com/office/powerpoint/2010/main" val="162016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F27C-B1BE-4C26-86D9-8107678E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93077-A7F9-486D-91DD-F3A98AAB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Red = Crystal A</a:t>
            </a:r>
          </a:p>
          <a:p>
            <a:pPr marL="0" indent="0">
              <a:buNone/>
            </a:pPr>
            <a:r>
              <a:rPr lang="en-US" sz="4800" dirty="0"/>
              <a:t>Blue = Crestone B</a:t>
            </a:r>
          </a:p>
          <a:p>
            <a:pPr marL="0" indent="0">
              <a:buNone/>
            </a:pPr>
            <a:r>
              <a:rPr lang="en-US" sz="4800" dirty="0"/>
              <a:t>Silver = Crestone A</a:t>
            </a:r>
          </a:p>
          <a:p>
            <a:pPr marL="0" indent="0">
              <a:buNone/>
            </a:pPr>
            <a:r>
              <a:rPr lang="en-US" sz="4800" dirty="0"/>
              <a:t>Green = Aspen Room</a:t>
            </a:r>
          </a:p>
        </p:txBody>
      </p:sp>
    </p:spTree>
    <p:extLst>
      <p:ext uri="{BB962C8B-B14F-4D97-AF65-F5344CB8AC3E}">
        <p14:creationId xmlns:p14="http://schemas.microsoft.com/office/powerpoint/2010/main" val="325471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2B32-1277-48F7-ADA7-F858AD27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Reconvene the Learning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766CB-2D18-4414-B419-054C43C0D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Day 1 Reflection:</a:t>
            </a:r>
          </a:p>
          <a:p>
            <a:pPr lvl="1"/>
            <a:r>
              <a:rPr lang="en-US" sz="3200" dirty="0"/>
              <a:t>What were you thinking about as you left yesterday afternoon?</a:t>
            </a:r>
          </a:p>
          <a:p>
            <a:pPr lvl="1"/>
            <a:r>
              <a:rPr lang="en-US" sz="3200" dirty="0"/>
              <a:t>What jumps out as you review your Day 1 journal?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0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8CE6-5E97-4669-B0D6-A5EEC1F6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F0AF-D0A6-4F8E-ACBE-B6098815A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Explore the concept of “stretch collaboration”</a:t>
            </a:r>
          </a:p>
          <a:p>
            <a:r>
              <a:rPr lang="en-US" sz="3600" dirty="0"/>
              <a:t>Move from Learning Teams to Learning Clusters</a:t>
            </a:r>
          </a:p>
          <a:p>
            <a:r>
              <a:rPr lang="en-US" sz="3600" dirty="0"/>
              <a:t>Workshops</a:t>
            </a:r>
          </a:p>
          <a:p>
            <a:r>
              <a:rPr lang="en-US" sz="3600" dirty="0"/>
              <a:t>Learn and reflect as a Learning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1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7007-4CD5-48A8-A8B9-5F95D855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Summit Learner Experience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E9C58-DD11-4B99-BCA0-3FFF13ED0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10515600" cy="4676775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Summit Learner Journal </a:t>
            </a:r>
            <a:r>
              <a:rPr lang="en-US" sz="3600" dirty="0"/>
              <a:t>– map your time and experience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600" b="1" dirty="0"/>
              <a:t>Social Media </a:t>
            </a:r>
            <a:r>
              <a:rPr lang="en-US" sz="3600" dirty="0"/>
              <a:t>– share your experience</a:t>
            </a:r>
          </a:p>
          <a:p>
            <a:pPr marL="457200" lvl="1" indent="0">
              <a:buNone/>
            </a:pPr>
            <a:r>
              <a:rPr lang="en-US" sz="3200" dirty="0"/>
              <a:t>  * Twitter: #CanopySummit2017, follow/mention @</a:t>
            </a:r>
            <a:r>
              <a:rPr lang="en-US" sz="3200" dirty="0" err="1"/>
              <a:t>CivicCanopy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  *Facebook: find The Civic Canopy and Tamarack Institute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3600" b="1" dirty="0"/>
              <a:t>Technology Showcase</a:t>
            </a:r>
          </a:p>
          <a:p>
            <a:pPr marL="457200" lvl="1" indent="0">
              <a:buNone/>
            </a:pPr>
            <a:r>
              <a:rPr lang="en-US" sz="3200" b="1" dirty="0"/>
              <a:t>  * Civic Network			* </a:t>
            </a:r>
            <a:r>
              <a:rPr lang="en-US" sz="3200" b="1" dirty="0" err="1"/>
              <a:t>Kumu</a:t>
            </a:r>
            <a:endParaRPr lang="en-US" sz="3200" b="1" dirty="0"/>
          </a:p>
          <a:p>
            <a:pPr marL="457200" lvl="1" indent="0">
              <a:buNone/>
            </a:pPr>
            <a:r>
              <a:rPr lang="en-US" sz="3200" b="1" dirty="0"/>
              <a:t>  * Results Scorecard		* PARTNER Tool</a:t>
            </a:r>
          </a:p>
          <a:p>
            <a:pPr lvl="1"/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2B32-1277-48F7-ADA7-F858AD27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Stretch Collab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766CB-2D18-4414-B419-054C43C0D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Mark, would you add anything here?</a:t>
            </a:r>
          </a:p>
        </p:txBody>
      </p:sp>
    </p:spTree>
    <p:extLst>
      <p:ext uri="{BB962C8B-B14F-4D97-AF65-F5344CB8AC3E}">
        <p14:creationId xmlns:p14="http://schemas.microsoft.com/office/powerpoint/2010/main" val="157828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731AA4-37AC-4E06-B489-90A73FED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Options for Dealing with Problematic Solutions</a:t>
            </a:r>
          </a:p>
        </p:txBody>
      </p:sp>
      <p:pic>
        <p:nvPicPr>
          <p:cNvPr id="5" name="Content Placeholder 4" descr="Collaborating with the Enemy 2 Slides_Final.pdf - Adobe Acrobat Pro">
            <a:extLst>
              <a:ext uri="{FF2B5EF4-FFF2-40B4-BE49-F238E27FC236}">
                <a16:creationId xmlns:a16="http://schemas.microsoft.com/office/drawing/2014/main" id="{B1EE2B09-B170-4F5F-A9A8-31DABF1343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6" t="34008" r="31643" b="2052"/>
          <a:stretch/>
        </p:blipFill>
        <p:spPr>
          <a:xfrm>
            <a:off x="1721748" y="1864484"/>
            <a:ext cx="4001095" cy="478523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F60613-DD55-4C18-82E3-06CBAB8110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Exit (unilateral)</a:t>
            </a:r>
          </a:p>
          <a:p>
            <a:r>
              <a:rPr lang="en-US" dirty="0"/>
              <a:t>Adapt (unilateral)</a:t>
            </a:r>
          </a:p>
          <a:p>
            <a:r>
              <a:rPr lang="en-US" dirty="0"/>
              <a:t>Force (unilateral)</a:t>
            </a:r>
          </a:p>
          <a:p>
            <a:r>
              <a:rPr lang="en-US" dirty="0"/>
              <a:t>Collaborate (multilateral)</a:t>
            </a:r>
          </a:p>
        </p:txBody>
      </p:sp>
    </p:spTree>
    <p:extLst>
      <p:ext uri="{BB962C8B-B14F-4D97-AF65-F5344CB8AC3E}">
        <p14:creationId xmlns:p14="http://schemas.microsoft.com/office/powerpoint/2010/main" val="114389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59CD-5E36-477F-99DB-73B23696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Conventional to Stretch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245D0D-61CA-4F09-9FA1-9BBD49FAA5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5048430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018093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69564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Conventional 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Stretch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17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 we relate to our collaborators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 on the good and the harmony of the team (one superior whole)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Embrace conflict and connection (multiple diverse </a:t>
                      </a:r>
                      <a:r>
                        <a:rPr lang="en-US" dirty="0" err="1"/>
                        <a:t>holons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65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 we advance our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Agree on the problem and solution (one optimum plan)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Experiment our way forward (multiple emergent possibilities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33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 we participate in our 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 what other people are doing (one paramount leader)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 into the game (multiple co-creators)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735152"/>
                  </a:ext>
                </a:extLst>
              </a:tr>
            </a:tbl>
          </a:graphicData>
        </a:graphic>
      </p:graphicFrame>
      <p:pic>
        <p:nvPicPr>
          <p:cNvPr id="6" name="Picture 5" descr="Collaborating with the Enemy 2 Slides_Final.pdf - Adobe Acrobat Pro">
            <a:extLst>
              <a:ext uri="{FF2B5EF4-FFF2-40B4-BE49-F238E27FC236}">
                <a16:creationId xmlns:a16="http://schemas.microsoft.com/office/drawing/2014/main" id="{D5862102-D8D0-4496-9DC9-FE3C92A65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3" t="33431" r="24769" b="18179"/>
          <a:stretch/>
        </p:blipFill>
        <p:spPr>
          <a:xfrm>
            <a:off x="802889" y="4658980"/>
            <a:ext cx="1631531" cy="2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2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65A9-1097-4FAE-B62C-744E02E6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5"/>
            <a:ext cx="10840233" cy="1325563"/>
          </a:xfrm>
        </p:spPr>
        <p:txBody>
          <a:bodyPr/>
          <a:lstStyle/>
          <a:p>
            <a:r>
              <a:rPr lang="en-US" dirty="0"/>
              <a:t>From Learning Team to Learning Cluster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B367DE3-A725-46C4-BE27-2E24079BFF9E}"/>
              </a:ext>
            </a:extLst>
          </p:cNvPr>
          <p:cNvSpPr/>
          <p:nvPr/>
        </p:nvSpPr>
        <p:spPr>
          <a:xfrm>
            <a:off x="6444590" y="1890019"/>
            <a:ext cx="4351338" cy="4351338"/>
          </a:xfrm>
          <a:custGeom>
            <a:avLst/>
            <a:gdLst>
              <a:gd name="connsiteX0" fmla="*/ 0 w 4351338"/>
              <a:gd name="connsiteY0" fmla="*/ 2175669 h 4351338"/>
              <a:gd name="connsiteX1" fmla="*/ 2175669 w 4351338"/>
              <a:gd name="connsiteY1" fmla="*/ 0 h 4351338"/>
              <a:gd name="connsiteX2" fmla="*/ 4351338 w 4351338"/>
              <a:gd name="connsiteY2" fmla="*/ 2175669 h 4351338"/>
              <a:gd name="connsiteX3" fmla="*/ 2175669 w 4351338"/>
              <a:gd name="connsiteY3" fmla="*/ 4351338 h 4351338"/>
              <a:gd name="connsiteX4" fmla="*/ 0 w 4351338"/>
              <a:gd name="connsiteY4" fmla="*/ 2175669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338" h="4351338">
                <a:moveTo>
                  <a:pt x="0" y="2175669"/>
                </a:moveTo>
                <a:cubicBezTo>
                  <a:pt x="0" y="974080"/>
                  <a:pt x="974080" y="0"/>
                  <a:pt x="2175669" y="0"/>
                </a:cubicBezTo>
                <a:cubicBezTo>
                  <a:pt x="3377258" y="0"/>
                  <a:pt x="4351338" y="974080"/>
                  <a:pt x="4351338" y="2175669"/>
                </a:cubicBezTo>
                <a:cubicBezTo>
                  <a:pt x="4351338" y="3377258"/>
                  <a:pt x="3377258" y="4351338"/>
                  <a:pt x="2175669" y="4351338"/>
                </a:cubicBezTo>
                <a:cubicBezTo>
                  <a:pt x="974080" y="4351338"/>
                  <a:pt x="0" y="3377258"/>
                  <a:pt x="0" y="217566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4031" tIns="324246" rIns="1674033" bIns="358775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Learning Community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1EA269-6D53-4165-913B-C226CC287EA4}"/>
              </a:ext>
            </a:extLst>
          </p:cNvPr>
          <p:cNvSpPr/>
          <p:nvPr/>
        </p:nvSpPr>
        <p:spPr>
          <a:xfrm>
            <a:off x="6879723" y="2760286"/>
            <a:ext cx="3481070" cy="3481070"/>
          </a:xfrm>
          <a:custGeom>
            <a:avLst/>
            <a:gdLst>
              <a:gd name="connsiteX0" fmla="*/ 0 w 3481070"/>
              <a:gd name="connsiteY0" fmla="*/ 1740535 h 3481070"/>
              <a:gd name="connsiteX1" fmla="*/ 1740535 w 3481070"/>
              <a:gd name="connsiteY1" fmla="*/ 0 h 3481070"/>
              <a:gd name="connsiteX2" fmla="*/ 3481070 w 3481070"/>
              <a:gd name="connsiteY2" fmla="*/ 1740535 h 3481070"/>
              <a:gd name="connsiteX3" fmla="*/ 1740535 w 3481070"/>
              <a:gd name="connsiteY3" fmla="*/ 3481070 h 3481070"/>
              <a:gd name="connsiteX4" fmla="*/ 0 w 3481070"/>
              <a:gd name="connsiteY4" fmla="*/ 1740535 h 34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070" h="3481070">
                <a:moveTo>
                  <a:pt x="0" y="1740535"/>
                </a:moveTo>
                <a:cubicBezTo>
                  <a:pt x="0" y="779264"/>
                  <a:pt x="779264" y="0"/>
                  <a:pt x="1740535" y="0"/>
                </a:cubicBezTo>
                <a:cubicBezTo>
                  <a:pt x="2701806" y="0"/>
                  <a:pt x="3481070" y="779264"/>
                  <a:pt x="3481070" y="1740535"/>
                </a:cubicBezTo>
                <a:cubicBezTo>
                  <a:pt x="3481070" y="2701806"/>
                  <a:pt x="2701806" y="3481070"/>
                  <a:pt x="1740535" y="3481070"/>
                </a:cubicBezTo>
                <a:cubicBezTo>
                  <a:pt x="779264" y="3481070"/>
                  <a:pt x="0" y="2701806"/>
                  <a:pt x="0" y="174053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143959"/>
              <a:satOff val="-20678"/>
              <a:lumOff val="588"/>
              <a:alphaOff val="0"/>
            </a:schemeClr>
          </a:fillRef>
          <a:effectRef idx="2">
            <a:schemeClr val="accent2">
              <a:hueOff val="3143959"/>
              <a:satOff val="-20678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898" tIns="315544" rIns="1238898" bIns="2752294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Learning </a:t>
            </a:r>
            <a:r>
              <a:rPr lang="en-US" sz="1500" dirty="0"/>
              <a:t>Cluster</a:t>
            </a:r>
            <a:endParaRPr lang="en-US" sz="15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7AD22C-BEF3-43C0-BA28-1A8E73A64344}"/>
              </a:ext>
            </a:extLst>
          </p:cNvPr>
          <p:cNvSpPr/>
          <p:nvPr/>
        </p:nvSpPr>
        <p:spPr>
          <a:xfrm>
            <a:off x="7314857" y="3630554"/>
            <a:ext cx="2610802" cy="2610802"/>
          </a:xfrm>
          <a:custGeom>
            <a:avLst/>
            <a:gdLst>
              <a:gd name="connsiteX0" fmla="*/ 0 w 2610802"/>
              <a:gd name="connsiteY0" fmla="*/ 1305401 h 2610802"/>
              <a:gd name="connsiteX1" fmla="*/ 1305401 w 2610802"/>
              <a:gd name="connsiteY1" fmla="*/ 0 h 2610802"/>
              <a:gd name="connsiteX2" fmla="*/ 2610802 w 2610802"/>
              <a:gd name="connsiteY2" fmla="*/ 1305401 h 2610802"/>
              <a:gd name="connsiteX3" fmla="*/ 1305401 w 2610802"/>
              <a:gd name="connsiteY3" fmla="*/ 2610802 h 2610802"/>
              <a:gd name="connsiteX4" fmla="*/ 0 w 2610802"/>
              <a:gd name="connsiteY4" fmla="*/ 1305401 h 261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802" h="2610802">
                <a:moveTo>
                  <a:pt x="0" y="1305401"/>
                </a:moveTo>
                <a:cubicBezTo>
                  <a:pt x="0" y="584448"/>
                  <a:pt x="584448" y="0"/>
                  <a:pt x="1305401" y="0"/>
                </a:cubicBezTo>
                <a:cubicBezTo>
                  <a:pt x="2026354" y="0"/>
                  <a:pt x="2610802" y="584448"/>
                  <a:pt x="2610802" y="1305401"/>
                </a:cubicBezTo>
                <a:cubicBezTo>
                  <a:pt x="2610802" y="2026354"/>
                  <a:pt x="2026354" y="2610802"/>
                  <a:pt x="1305401" y="2610802"/>
                </a:cubicBezTo>
                <a:cubicBezTo>
                  <a:pt x="584448" y="2610802"/>
                  <a:pt x="0" y="2026354"/>
                  <a:pt x="0" y="13054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6287918"/>
              <a:satOff val="-41355"/>
              <a:lumOff val="1177"/>
              <a:alphaOff val="0"/>
            </a:schemeClr>
          </a:fillRef>
          <a:effectRef idx="2">
            <a:schemeClr val="accent2">
              <a:hueOff val="6287918"/>
              <a:satOff val="-41355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764" tIns="302490" rIns="803764" bIns="193424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Learning Team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2A0459-1B4A-400E-B55E-A936B57147E0}"/>
              </a:ext>
            </a:extLst>
          </p:cNvPr>
          <p:cNvSpPr/>
          <p:nvPr/>
        </p:nvSpPr>
        <p:spPr>
          <a:xfrm>
            <a:off x="7749991" y="4500821"/>
            <a:ext cx="1740535" cy="1740535"/>
          </a:xfrm>
          <a:custGeom>
            <a:avLst/>
            <a:gdLst>
              <a:gd name="connsiteX0" fmla="*/ 0 w 1740535"/>
              <a:gd name="connsiteY0" fmla="*/ 870268 h 1740535"/>
              <a:gd name="connsiteX1" fmla="*/ 870268 w 1740535"/>
              <a:gd name="connsiteY1" fmla="*/ 0 h 1740535"/>
              <a:gd name="connsiteX2" fmla="*/ 1740536 w 1740535"/>
              <a:gd name="connsiteY2" fmla="*/ 870268 h 1740535"/>
              <a:gd name="connsiteX3" fmla="*/ 870268 w 1740535"/>
              <a:gd name="connsiteY3" fmla="*/ 1740536 h 1740535"/>
              <a:gd name="connsiteX4" fmla="*/ 0 w 1740535"/>
              <a:gd name="connsiteY4" fmla="*/ 870268 h 174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535" h="1740535">
                <a:moveTo>
                  <a:pt x="0" y="870268"/>
                </a:moveTo>
                <a:cubicBezTo>
                  <a:pt x="0" y="389632"/>
                  <a:pt x="389632" y="0"/>
                  <a:pt x="870268" y="0"/>
                </a:cubicBezTo>
                <a:cubicBezTo>
                  <a:pt x="1350904" y="0"/>
                  <a:pt x="1740536" y="389632"/>
                  <a:pt x="1740536" y="870268"/>
                </a:cubicBezTo>
                <a:cubicBezTo>
                  <a:pt x="1740536" y="1350904"/>
                  <a:pt x="1350904" y="1740536"/>
                  <a:pt x="870268" y="1740536"/>
                </a:cubicBezTo>
                <a:cubicBezTo>
                  <a:pt x="389632" y="1740536"/>
                  <a:pt x="0" y="1350904"/>
                  <a:pt x="0" y="87026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9431876"/>
              <a:satOff val="-62033"/>
              <a:lumOff val="1765"/>
              <a:alphaOff val="0"/>
            </a:schemeClr>
          </a:fillRef>
          <a:effectRef idx="2">
            <a:schemeClr val="accent2">
              <a:hueOff val="9431876"/>
              <a:satOff val="-62033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575" tIns="541814" rIns="361576" bIns="541814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Individual</a:t>
            </a:r>
          </a:p>
        </p:txBody>
      </p:sp>
      <p:sp>
        <p:nvSpPr>
          <p:cNvPr id="12" name="Oval 11"/>
          <p:cNvSpPr/>
          <p:nvPr/>
        </p:nvSpPr>
        <p:spPr>
          <a:xfrm>
            <a:off x="3744498" y="4020107"/>
            <a:ext cx="314325" cy="271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5" y="1468842"/>
            <a:ext cx="4761905" cy="4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1257" y="3079732"/>
            <a:ext cx="2060809" cy="2152215"/>
          </a:xfrm>
          <a:prstGeom prst="rect">
            <a:avLst/>
          </a:prstGeom>
          <a:blipFill dpi="0" rotWithShape="1">
            <a:blip r:embed="rId3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DF68-CF4C-4BAF-BA07-5A572F404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47A1E-22C1-4FA5-B93A-2D2E3F29B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Clusters will consider:</a:t>
            </a:r>
          </a:p>
          <a:p>
            <a:r>
              <a:rPr lang="en-US" sz="3200" dirty="0"/>
              <a:t>Where do you already see ‘stretch collaboration’ happening?</a:t>
            </a:r>
          </a:p>
          <a:p>
            <a:r>
              <a:rPr lang="en-US" sz="3200" dirty="0"/>
              <a:t>What risks does ‘stretch collaboration’ hold? Opportunities?</a:t>
            </a:r>
          </a:p>
          <a:p>
            <a:r>
              <a:rPr lang="en-US" sz="3200" dirty="0"/>
              <a:t>What would the ‘radical middle’ look like for your work?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3082"/>
      </p:ext>
    </p:extLst>
  </p:cSld>
  <p:clrMapOvr>
    <a:masterClrMapping/>
  </p:clrMapOvr>
</p:sld>
</file>

<file path=ppt/theme/theme1.xml><?xml version="1.0" encoding="utf-8"?>
<a:theme xmlns:a="http://schemas.openxmlformats.org/drawingml/2006/main" name="Summit">
  <a:themeElements>
    <a:clrScheme name="Canopy Summit">
      <a:dk1>
        <a:sysClr val="windowText" lastClr="000000"/>
      </a:dk1>
      <a:lt1>
        <a:sysClr val="window" lastClr="FFFFFF"/>
      </a:lt1>
      <a:dk2>
        <a:srgbClr val="ABA19B"/>
      </a:dk2>
      <a:lt2>
        <a:srgbClr val="CCE4E7"/>
      </a:lt2>
      <a:accent1>
        <a:srgbClr val="9CC4CA"/>
      </a:accent1>
      <a:accent2>
        <a:srgbClr val="97A825"/>
      </a:accent2>
      <a:accent3>
        <a:srgbClr val="696A6D"/>
      </a:accent3>
      <a:accent4>
        <a:srgbClr val="ABA19B"/>
      </a:accent4>
      <a:accent5>
        <a:srgbClr val="699DA4"/>
      </a:accent5>
      <a:accent6>
        <a:srgbClr val="77870B"/>
      </a:accent6>
      <a:hlink>
        <a:srgbClr val="0070C0"/>
      </a:hlink>
      <a:folHlink>
        <a:srgbClr val="002060"/>
      </a:folHlink>
    </a:clrScheme>
    <a:fontScheme name="Summit">
      <a:majorFont>
        <a:latin typeface="Trade Gothic LT Pro Cn"/>
        <a:ea typeface=""/>
        <a:cs typeface=""/>
      </a:majorFont>
      <a:minorFont>
        <a:latin typeface="TradeGothic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withDarkerText.pptx" id="{F2C82DCA-2EA0-4922-89E5-691F681F39EF}" vid="{366B6946-2215-4248-B3FD-C99B3EB53F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e5ea4b3-e6a5-4854-b8c8-91e7a5b68632">V634YEW6DXCK-1333008149-23525</_dlc_DocId>
    <_dlc_DocIdUrl xmlns="0e5ea4b3-e6a5-4854-b8c8-91e7a5b68632">
      <Url>https://theciviccanopy.sharepoint.com/_layouts/15/DocIdRedir.aspx?ID=V634YEW6DXCK-1333008149-23525</Url>
      <Description>V634YEW6DXCK-1333008149-23525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7BC29E7EE4341B061C98A5BAC863A" ma:contentTypeVersion="9" ma:contentTypeDescription="Create a new document." ma:contentTypeScope="" ma:versionID="f98939f81135e2d0a5c737eab6f23b44">
  <xsd:schema xmlns:xsd="http://www.w3.org/2001/XMLSchema" xmlns:xs="http://www.w3.org/2001/XMLSchema" xmlns:p="http://schemas.microsoft.com/office/2006/metadata/properties" xmlns:ns2="0e5ea4b3-e6a5-4854-b8c8-91e7a5b68632" xmlns:ns3="d4df95e4-5125-4d6a-8b49-81861fa0a616" targetNamespace="http://schemas.microsoft.com/office/2006/metadata/properties" ma:root="true" ma:fieldsID="8fde4f2f4c7f880714b0c3632b0ff8ee" ns2:_="" ns3:_="">
    <xsd:import namespace="0e5ea4b3-e6a5-4854-b8c8-91e7a5b68632"/>
    <xsd:import namespace="d4df95e4-5125-4d6a-8b49-81861fa0a61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ea4b3-e6a5-4854-b8c8-91e7a5b686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f95e4-5125-4d6a-8b49-81861fa0a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354E6D-3948-4A91-BC36-B02BF810C020}">
  <ds:schemaRefs>
    <ds:schemaRef ds:uri="http://purl.org/dc/dcmitype/"/>
    <ds:schemaRef ds:uri="d4df95e4-5125-4d6a-8b49-81861fa0a616"/>
    <ds:schemaRef ds:uri="http://purl.org/dc/elements/1.1/"/>
    <ds:schemaRef ds:uri="http://schemas.microsoft.com/office/2006/metadata/properties"/>
    <ds:schemaRef ds:uri="0e5ea4b3-e6a5-4854-b8c8-91e7a5b68632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3EE2BF-1010-40EA-B459-B529DE4A94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ea4b3-e6a5-4854-b8c8-91e7a5b68632"/>
    <ds:schemaRef ds:uri="d4df95e4-5125-4d6a-8b49-81861fa0a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621F9E-BAB6-42D6-9CA5-91DF0A3A0A8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B997500-5B7D-4D3E-929A-819398751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SummitPowerPointwithDarkerText</Template>
  <TotalTime>1708</TotalTime>
  <Words>307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Trade Gothic LT Pro Cn</vt:lpstr>
      <vt:lpstr>TradeGothic</vt:lpstr>
      <vt:lpstr>Summit</vt:lpstr>
      <vt:lpstr>PowerPoint Presentation</vt:lpstr>
      <vt:lpstr>Reconvene the Learning Community</vt:lpstr>
      <vt:lpstr>Today’s Plan</vt:lpstr>
      <vt:lpstr>Summit Learner Experience Opportunities</vt:lpstr>
      <vt:lpstr>More on Stretch Collab</vt:lpstr>
      <vt:lpstr>Four Options for Dealing with Problematic Solutions</vt:lpstr>
      <vt:lpstr>From Conventional to Stretch Collaboration</vt:lpstr>
      <vt:lpstr>From Learning Team to Learning Cluster</vt:lpstr>
      <vt:lpstr>Learning Clusters</vt:lpstr>
      <vt:lpstr>Cluster Rooms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Fulton</dc:creator>
  <cp:lastModifiedBy>Jodi Hardin</cp:lastModifiedBy>
  <cp:revision>6</cp:revision>
  <dcterms:created xsi:type="dcterms:W3CDTF">2017-11-12T00:55:59Z</dcterms:created>
  <dcterms:modified xsi:type="dcterms:W3CDTF">2017-11-27T23:44:29Z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0x0101001227BC29E7EE4341B061C98A5BAC863A</vt:lpwstr>
  </property>
  <property fmtid="{D5CDD505-2E9C-101B-9397-08002B2CF9AE}" pid="3" name="_dlc_DocIdItemGuid">
    <vt:lpwstr>47f88376-d474-4647-a671-24ff99cdf094</vt:lpwstr>
  </property>
</Properties>
</file>