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Lst>
  <p:sldSz cx="7772400" cy="10058400"/>
  <p:notesSz cx="7077075" cy="9363075"/>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hley Denault" initials="AD" lastIdx="8" clrIdx="0"/>
  <p:cmAuthor id="1" name="Meggan Parezo" initials="MP" lastIdx="8" clrIdx="1"/>
  <p:cmAuthor id="2" name="AMcCarthy" initials="A" lastIdx="5" clrIdx="2"/>
  <p:cmAuthor id="3" name="Jewlya Lynn, Spark Policy Institute" initials="JL" lastIdx="2" clrIdx="3"/>
  <p:cmAuthor id="4" name="Cassandra" initials="C" lastIdx="8"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B948"/>
    <a:srgbClr val="000000"/>
    <a:srgbClr val="5D8705"/>
    <a:srgbClr val="80B318"/>
    <a:srgbClr val="0416A0"/>
    <a:srgbClr val="AEBEF0"/>
    <a:srgbClr val="133F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6" d="100"/>
          <a:sy n="96" d="100"/>
        </p:scale>
        <p:origin x="-1590" y="79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9121" y="3799841"/>
            <a:ext cx="6606540" cy="2156037"/>
          </a:xfrm>
        </p:spPr>
        <p:txBody>
          <a:bodyPr>
            <a:normAutofit/>
          </a:bodyPr>
          <a:lstStyle>
            <a:lvl1pPr>
              <a:defRPr sz="4800">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165860" y="7040880"/>
            <a:ext cx="5440680" cy="1229360"/>
          </a:xfrm>
        </p:spPr>
        <p:txBody>
          <a:bodyPr>
            <a:normAutofit/>
          </a:bodyPr>
          <a:lstStyle>
            <a:lvl1pPr marL="0" indent="0" algn="ctr">
              <a:buNone/>
              <a:defRPr sz="2800">
                <a:solidFill>
                  <a:schemeClr val="bg2">
                    <a:lumMod val="75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0F201184-0C75-4778-8850-7F591593BBB2}" type="datetime1">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1E32C6A-9B9E-4860-B86B-06BA76C87082}" type="slidenum">
              <a:rPr lang="en-US" smtClean="0"/>
              <a:pPr/>
              <a:t>‹#›</a:t>
            </a:fld>
            <a:endParaRPr lang="en-US" dirty="0"/>
          </a:p>
        </p:txBody>
      </p:sp>
      <p:sp>
        <p:nvSpPr>
          <p:cNvPr id="7" name="Rectangle 6"/>
          <p:cNvSpPr/>
          <p:nvPr/>
        </p:nvSpPr>
        <p:spPr>
          <a:xfrm>
            <a:off x="0" y="0"/>
            <a:ext cx="7772400" cy="3352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4083" y="27940"/>
            <a:ext cx="2756617" cy="3008585"/>
          </a:xfrm>
          <a:prstGeom prst="rect">
            <a:avLst/>
          </a:prstGeom>
        </p:spPr>
      </p:pic>
      <p:sp>
        <p:nvSpPr>
          <p:cNvPr id="9" name="Rectangle 8"/>
          <p:cNvSpPr/>
          <p:nvPr userDrawn="1"/>
        </p:nvSpPr>
        <p:spPr>
          <a:xfrm>
            <a:off x="0" y="0"/>
            <a:ext cx="7772400" cy="3352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4083" y="27940"/>
            <a:ext cx="2756617" cy="3008585"/>
          </a:xfrm>
          <a:prstGeom prst="rect">
            <a:avLst/>
          </a:prstGeom>
        </p:spPr>
      </p:pic>
    </p:spTree>
    <p:extLst>
      <p:ext uri="{BB962C8B-B14F-4D97-AF65-F5344CB8AC3E}">
        <p14:creationId xmlns:p14="http://schemas.microsoft.com/office/powerpoint/2010/main" val="752839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hoto-FullScreen-Green Bar, Top">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7" name="Title 1"/>
          <p:cNvSpPr>
            <a:spLocks noGrp="1"/>
          </p:cNvSpPr>
          <p:nvPr>
            <p:ph type="title"/>
          </p:nvPr>
        </p:nvSpPr>
        <p:spPr>
          <a:xfrm>
            <a:off x="0" y="670560"/>
            <a:ext cx="5570220" cy="1564640"/>
          </a:xfrm>
          <a:solidFill>
            <a:schemeClr val="tx1">
              <a:alpha val="90000"/>
            </a:schemeClr>
          </a:solidFill>
        </p:spPr>
        <p:txBody>
          <a:bodyPr>
            <a:normAutofit/>
          </a:bodyPr>
          <a:lstStyle>
            <a:lvl1pPr algn="l">
              <a:defRPr sz="2800" b="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9007951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hoto-FullScreen-White Bar, Top">
    <p:spTree>
      <p:nvGrpSpPr>
        <p:cNvPr id="1" name=""/>
        <p:cNvGrpSpPr/>
        <p:nvPr/>
      </p:nvGrpSpPr>
      <p:grpSpPr>
        <a:xfrm>
          <a:off x="0" y="0"/>
          <a:ext cx="0" cy="0"/>
          <a:chOff x="0" y="0"/>
          <a:chExt cx="0" cy="0"/>
        </a:xfrm>
      </p:grpSpPr>
      <p:sp>
        <p:nvSpPr>
          <p:cNvPr id="2" name="Title 1"/>
          <p:cNvSpPr>
            <a:spLocks noGrp="1"/>
          </p:cNvSpPr>
          <p:nvPr>
            <p:ph type="title"/>
          </p:nvPr>
        </p:nvSpPr>
        <p:spPr>
          <a:xfrm>
            <a:off x="0" y="558800"/>
            <a:ext cx="5570220" cy="1564640"/>
          </a:xfrm>
          <a:solidFill>
            <a:schemeClr val="bg1">
              <a:alpha val="90000"/>
            </a:schemeClr>
          </a:solidFill>
        </p:spPr>
        <p:txBody>
          <a:bodyPr>
            <a:normAutofit/>
          </a:bodyPr>
          <a:lstStyle>
            <a:lvl1pPr algn="l">
              <a:defRPr sz="2800" b="0">
                <a:solidFill>
                  <a:schemeClr val="tx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Tree>
    <p:extLst>
      <p:ext uri="{BB962C8B-B14F-4D97-AF65-F5344CB8AC3E}">
        <p14:creationId xmlns:p14="http://schemas.microsoft.com/office/powerpoint/2010/main" val="27453643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hoto-FullScreen-Plum Bar, Top">
    <p:spTree>
      <p:nvGrpSpPr>
        <p:cNvPr id="1" name=""/>
        <p:cNvGrpSpPr/>
        <p:nvPr/>
      </p:nvGrpSpPr>
      <p:grpSpPr>
        <a:xfrm>
          <a:off x="0" y="0"/>
          <a:ext cx="0" cy="0"/>
          <a:chOff x="0" y="0"/>
          <a:chExt cx="0" cy="0"/>
        </a:xfrm>
      </p:grpSpPr>
      <p:sp>
        <p:nvSpPr>
          <p:cNvPr id="2" name="Title 1"/>
          <p:cNvSpPr>
            <a:spLocks noGrp="1"/>
          </p:cNvSpPr>
          <p:nvPr>
            <p:ph type="title"/>
          </p:nvPr>
        </p:nvSpPr>
        <p:spPr>
          <a:xfrm>
            <a:off x="0" y="558800"/>
            <a:ext cx="5570220" cy="1564640"/>
          </a:xfrm>
          <a:solidFill>
            <a:schemeClr val="accent6">
              <a:lumMod val="50000"/>
              <a:alpha val="90000"/>
            </a:schemeClr>
          </a:solidFill>
        </p:spPr>
        <p:txBody>
          <a:bodyPr>
            <a:normAutofit/>
          </a:bodyPr>
          <a:lstStyle>
            <a:lvl1pPr algn="l">
              <a:defRPr sz="2800" b="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Tree>
    <p:extLst>
      <p:ext uri="{BB962C8B-B14F-4D97-AF65-F5344CB8AC3E}">
        <p14:creationId xmlns:p14="http://schemas.microsoft.com/office/powerpoint/2010/main" val="323259862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White Blank, No Watermar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BB8A6-FE8A-4D91-8C06-F5F64956F836}" type="datetime1">
              <a:rPr lang="en-US" smtClean="0"/>
              <a:t>6/21/2017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E32C6A-9B9E-4860-B86B-06BA76C87082}" type="slidenum">
              <a:rPr lang="en-US" smtClean="0"/>
              <a:t>‹#›</a:t>
            </a:fld>
            <a:endParaRPr lang="en-US" dirty="0"/>
          </a:p>
        </p:txBody>
      </p:sp>
    </p:spTree>
    <p:extLst>
      <p:ext uri="{BB962C8B-B14F-4D97-AF65-F5344CB8AC3E}">
        <p14:creationId xmlns:p14="http://schemas.microsoft.com/office/powerpoint/2010/main" val="13301387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 with Green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BB8A6-FE8A-4D91-8C06-F5F64956F836}" type="datetime1">
              <a:rPr lang="en-US" smtClean="0"/>
              <a:t>6/21/2017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E32C6A-9B9E-4860-B86B-06BA76C87082}" type="slidenum">
              <a:rPr lang="en-US" smtClean="0"/>
              <a:t>‹#›</a:t>
            </a:fld>
            <a:endParaRPr lang="en-US" dirty="0"/>
          </a:p>
        </p:txBody>
      </p:sp>
      <p:sp>
        <p:nvSpPr>
          <p:cNvPr id="5" name="Title 1"/>
          <p:cNvSpPr>
            <a:spLocks noGrp="1"/>
          </p:cNvSpPr>
          <p:nvPr>
            <p:ph type="title"/>
          </p:nvPr>
        </p:nvSpPr>
        <p:spPr>
          <a:xfrm>
            <a:off x="0" y="670560"/>
            <a:ext cx="7772400" cy="1564640"/>
          </a:xfrm>
          <a:solidFill>
            <a:schemeClr val="tx1">
              <a:alpha val="90000"/>
            </a:schemeClr>
          </a:solidFill>
        </p:spPr>
        <p:txBody>
          <a:bodyPr>
            <a:normAutofit/>
          </a:bodyPr>
          <a:lstStyle>
            <a:lvl1pPr algn="ctr">
              <a:defRPr sz="2800" b="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76487925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White with Plum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BB8A6-FE8A-4D91-8C06-F5F64956F836}" type="datetime1">
              <a:rPr lang="en-US" smtClean="0"/>
              <a:t>6/21/2017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E32C6A-9B9E-4860-B86B-06BA76C87082}" type="slidenum">
              <a:rPr lang="en-US" smtClean="0"/>
              <a:t>‹#›</a:t>
            </a:fld>
            <a:endParaRPr lang="en-US" dirty="0"/>
          </a:p>
        </p:txBody>
      </p:sp>
      <p:sp>
        <p:nvSpPr>
          <p:cNvPr id="5" name="Title 1"/>
          <p:cNvSpPr>
            <a:spLocks noGrp="1"/>
          </p:cNvSpPr>
          <p:nvPr>
            <p:ph type="title"/>
          </p:nvPr>
        </p:nvSpPr>
        <p:spPr>
          <a:xfrm>
            <a:off x="0" y="670560"/>
            <a:ext cx="7772400" cy="1564640"/>
          </a:xfrm>
          <a:solidFill>
            <a:schemeClr val="accent2">
              <a:alpha val="90000"/>
            </a:schemeClr>
          </a:solidFill>
        </p:spPr>
        <p:txBody>
          <a:bodyPr>
            <a:normAutofit/>
          </a:bodyPr>
          <a:lstStyle>
            <a:lvl1pPr algn="ctr">
              <a:defRPr sz="2800" b="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8702534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Horizontal, White Header, Green Bottom Text">
    <p:spTree>
      <p:nvGrpSpPr>
        <p:cNvPr id="1" name=""/>
        <p:cNvGrpSpPr/>
        <p:nvPr/>
      </p:nvGrpSpPr>
      <p:grpSpPr>
        <a:xfrm>
          <a:off x="0" y="0"/>
          <a:ext cx="0" cy="0"/>
          <a:chOff x="0" y="0"/>
          <a:chExt cx="0" cy="0"/>
        </a:xfrm>
      </p:grpSpPr>
      <p:sp>
        <p:nvSpPr>
          <p:cNvPr id="2" name="Title 1"/>
          <p:cNvSpPr>
            <a:spLocks noGrp="1"/>
          </p:cNvSpPr>
          <p:nvPr>
            <p:ph type="title"/>
          </p:nvPr>
        </p:nvSpPr>
        <p:spPr>
          <a:xfrm>
            <a:off x="0" y="8158480"/>
            <a:ext cx="7772400" cy="1899920"/>
          </a:xfrm>
          <a:solidFill>
            <a:schemeClr val="tx1"/>
          </a:solidFill>
        </p:spPr>
        <p:txBody>
          <a:bodyPr anchor="t">
            <a:normAutofit/>
          </a:bodyPr>
          <a:lstStyle>
            <a:lvl1pPr algn="r">
              <a:tabLst>
                <a:tab pos="8001000" algn="l"/>
              </a:tabLst>
              <a:defRPr sz="3600" b="0">
                <a:solidFill>
                  <a:schemeClr val="bg2"/>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6" name="Title 1"/>
          <p:cNvSpPr txBox="1">
            <a:spLocks/>
          </p:cNvSpPr>
          <p:nvPr/>
        </p:nvSpPr>
        <p:spPr>
          <a:xfrm>
            <a:off x="0" y="0"/>
            <a:ext cx="7772400" cy="1788160"/>
          </a:xfrm>
          <a:prstGeom prst="rect">
            <a:avLst/>
          </a:prstGeom>
          <a:solidFill>
            <a:schemeClr val="bg2"/>
          </a:solidFill>
        </p:spPr>
        <p:txBody>
          <a:bodyPr vert="horz" lIns="91440" tIns="45720" rIns="91440" bIns="45720" rtlCol="0" anchor="ctr">
            <a:normAutofit/>
          </a:bodyPr>
          <a:lstStyle>
            <a:lvl1pPr algn="l" defTabSz="914400" rtl="0" eaLnBrk="1" latinLnBrk="0" hangingPunct="1">
              <a:spcBef>
                <a:spcPct val="0"/>
              </a:spcBef>
              <a:buNone/>
              <a:defRPr sz="3600" b="0" kern="1200">
                <a:solidFill>
                  <a:schemeClr val="bg2"/>
                </a:solidFill>
                <a:latin typeface="+mj-lt"/>
                <a:ea typeface="+mj-ea"/>
                <a:cs typeface="+mj-cs"/>
              </a:defRPr>
            </a:lvl1pPr>
          </a:lstStyle>
          <a:p>
            <a:pPr marL="1143000" indent="0" algn="l"/>
            <a:r>
              <a:rPr lang="en-US" dirty="0" smtClean="0">
                <a:solidFill>
                  <a:schemeClr val="tx1"/>
                </a:solidFill>
              </a:rPr>
              <a:t>Click to edit Master title style</a:t>
            </a:r>
            <a:endParaRPr lang="en-US" dirty="0">
              <a:solidFill>
                <a:schemeClr val="tx1"/>
              </a:solidFill>
            </a:endParaRPr>
          </a:p>
        </p:txBody>
      </p:sp>
      <p:sp>
        <p:nvSpPr>
          <p:cNvPr id="7" name="Oval 6"/>
          <p:cNvSpPr/>
          <p:nvPr/>
        </p:nvSpPr>
        <p:spPr>
          <a:xfrm>
            <a:off x="194310" y="33528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userDrawn="1"/>
        </p:nvSpPr>
        <p:spPr>
          <a:xfrm>
            <a:off x="0" y="0"/>
            <a:ext cx="7772400" cy="1788160"/>
          </a:xfrm>
          <a:prstGeom prst="rect">
            <a:avLst/>
          </a:prstGeom>
          <a:solidFill>
            <a:schemeClr val="bg2"/>
          </a:solidFill>
        </p:spPr>
        <p:txBody>
          <a:bodyPr vert="horz" lIns="91440" tIns="45720" rIns="91440" bIns="45720" rtlCol="0" anchor="ctr">
            <a:normAutofit/>
          </a:bodyPr>
          <a:lstStyle>
            <a:lvl1pPr algn="l" defTabSz="914400" rtl="0" eaLnBrk="1" latinLnBrk="0" hangingPunct="1">
              <a:spcBef>
                <a:spcPct val="0"/>
              </a:spcBef>
              <a:buNone/>
              <a:defRPr sz="3600" b="0" kern="1200">
                <a:solidFill>
                  <a:schemeClr val="bg2"/>
                </a:solidFill>
                <a:latin typeface="+mj-lt"/>
                <a:ea typeface="+mj-ea"/>
                <a:cs typeface="+mj-cs"/>
              </a:defRPr>
            </a:lvl1pPr>
          </a:lstStyle>
          <a:p>
            <a:pPr marL="1143000" indent="0" algn="l"/>
            <a:endParaRPr lang="en-US" dirty="0">
              <a:solidFill>
                <a:schemeClr val="tx1"/>
              </a:solidFill>
            </a:endParaRPr>
          </a:p>
        </p:txBody>
      </p:sp>
      <p:sp>
        <p:nvSpPr>
          <p:cNvPr id="9" name="Oval 8"/>
          <p:cNvSpPr/>
          <p:nvPr userDrawn="1"/>
        </p:nvSpPr>
        <p:spPr>
          <a:xfrm>
            <a:off x="194310" y="33528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0"/>
          <p:cNvSpPr>
            <a:spLocks noGrp="1"/>
          </p:cNvSpPr>
          <p:nvPr>
            <p:ph type="body" sz="quarter" idx="13"/>
          </p:nvPr>
        </p:nvSpPr>
        <p:spPr>
          <a:xfrm>
            <a:off x="1036320" y="335280"/>
            <a:ext cx="6606540" cy="1229360"/>
          </a:xfrm>
        </p:spPr>
        <p:txBody>
          <a:bodyPr>
            <a:normAutofit/>
          </a:bodyPr>
          <a:lstStyle>
            <a:lvl1pPr marL="0" indent="0">
              <a:buNone/>
              <a:defRPr sz="4000">
                <a:solidFill>
                  <a:schemeClr val="tx1"/>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3297781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hoto-Vertical, Green L Side, Head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6" name="Title 1"/>
          <p:cNvSpPr txBox="1">
            <a:spLocks/>
          </p:cNvSpPr>
          <p:nvPr/>
        </p:nvSpPr>
        <p:spPr>
          <a:xfrm>
            <a:off x="0" y="0"/>
            <a:ext cx="7772400" cy="1788160"/>
          </a:xfrm>
          <a:prstGeom prst="rect">
            <a:avLst/>
          </a:prstGeom>
          <a:solidFill>
            <a:schemeClr val="bg2"/>
          </a:solidFill>
        </p:spPr>
        <p:txBody>
          <a:bodyPr vert="horz" lIns="91440" tIns="45720" rIns="91440" bIns="45720" rtlCol="0" anchor="ctr">
            <a:normAutofit/>
          </a:bodyPr>
          <a:lstStyle>
            <a:lvl1pPr algn="l" defTabSz="914400" rtl="0" eaLnBrk="1" latinLnBrk="0" hangingPunct="1">
              <a:spcBef>
                <a:spcPct val="0"/>
              </a:spcBef>
              <a:buNone/>
              <a:defRPr sz="3600" b="0" kern="1200">
                <a:solidFill>
                  <a:schemeClr val="bg2"/>
                </a:solidFill>
                <a:latin typeface="+mj-lt"/>
                <a:ea typeface="+mj-ea"/>
                <a:cs typeface="+mj-cs"/>
              </a:defRPr>
            </a:lvl1pPr>
          </a:lstStyle>
          <a:p>
            <a:pPr marL="1143000" indent="0" algn="l"/>
            <a:r>
              <a:rPr lang="en-US" dirty="0" smtClean="0">
                <a:solidFill>
                  <a:schemeClr val="tx1"/>
                </a:solidFill>
              </a:rPr>
              <a:t>Click to edit Master title style</a:t>
            </a:r>
            <a:endParaRPr lang="en-US" dirty="0">
              <a:solidFill>
                <a:schemeClr val="tx1"/>
              </a:solidFill>
            </a:endParaRPr>
          </a:p>
        </p:txBody>
      </p:sp>
      <p:sp>
        <p:nvSpPr>
          <p:cNvPr id="7" name="Oval 6"/>
          <p:cNvSpPr/>
          <p:nvPr/>
        </p:nvSpPr>
        <p:spPr>
          <a:xfrm>
            <a:off x="194310" y="33528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userDrawn="1"/>
        </p:nvSpPr>
        <p:spPr>
          <a:xfrm>
            <a:off x="0" y="0"/>
            <a:ext cx="7772400" cy="1788160"/>
          </a:xfrm>
          <a:prstGeom prst="rect">
            <a:avLst/>
          </a:prstGeom>
          <a:solidFill>
            <a:schemeClr val="bg2"/>
          </a:solidFill>
        </p:spPr>
        <p:txBody>
          <a:bodyPr vert="horz" lIns="91440" tIns="45720" rIns="91440" bIns="45720" rtlCol="0" anchor="ctr">
            <a:normAutofit/>
          </a:bodyPr>
          <a:lstStyle>
            <a:lvl1pPr algn="l" defTabSz="914400" rtl="0" eaLnBrk="1" latinLnBrk="0" hangingPunct="1">
              <a:spcBef>
                <a:spcPct val="0"/>
              </a:spcBef>
              <a:buNone/>
              <a:defRPr sz="3600" b="0" kern="1200">
                <a:solidFill>
                  <a:schemeClr val="bg2"/>
                </a:solidFill>
                <a:latin typeface="+mj-lt"/>
                <a:ea typeface="+mj-ea"/>
                <a:cs typeface="+mj-cs"/>
              </a:defRPr>
            </a:lvl1pPr>
          </a:lstStyle>
          <a:p>
            <a:pPr marL="1143000" indent="0" algn="l"/>
            <a:endParaRPr lang="en-US" dirty="0">
              <a:solidFill>
                <a:schemeClr val="tx1"/>
              </a:solidFill>
            </a:endParaRPr>
          </a:p>
        </p:txBody>
      </p:sp>
      <p:sp>
        <p:nvSpPr>
          <p:cNvPr id="9" name="Oval 8"/>
          <p:cNvSpPr/>
          <p:nvPr userDrawn="1"/>
        </p:nvSpPr>
        <p:spPr>
          <a:xfrm>
            <a:off x="194310" y="33528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10"/>
          <p:cNvSpPr>
            <a:spLocks noGrp="1"/>
          </p:cNvSpPr>
          <p:nvPr>
            <p:ph type="body" sz="quarter" idx="13"/>
          </p:nvPr>
        </p:nvSpPr>
        <p:spPr>
          <a:xfrm>
            <a:off x="1036320" y="335280"/>
            <a:ext cx="6606540" cy="1229360"/>
          </a:xfrm>
        </p:spPr>
        <p:txBody>
          <a:bodyPr>
            <a:normAutofit/>
          </a:bodyPr>
          <a:lstStyle>
            <a:lvl1pPr marL="0" indent="0">
              <a:buNone/>
              <a:defRPr sz="4000">
                <a:solidFill>
                  <a:schemeClr val="tx1"/>
                </a:solidFill>
                <a:latin typeface="+mj-lt"/>
              </a:defRPr>
            </a:lvl1pPr>
          </a:lstStyle>
          <a:p>
            <a:pPr lvl="0"/>
            <a:r>
              <a:rPr lang="en-US" smtClean="0"/>
              <a:t>Click to edit Master text styles</a:t>
            </a:r>
          </a:p>
        </p:txBody>
      </p:sp>
      <p:sp>
        <p:nvSpPr>
          <p:cNvPr id="11" name="Content Placeholder 6"/>
          <p:cNvSpPr>
            <a:spLocks noGrp="1"/>
          </p:cNvSpPr>
          <p:nvPr>
            <p:ph sz="quarter" idx="14"/>
          </p:nvPr>
        </p:nvSpPr>
        <p:spPr>
          <a:xfrm>
            <a:off x="0" y="1788160"/>
            <a:ext cx="3449003" cy="8270240"/>
          </a:xfrm>
          <a:solidFill>
            <a:schemeClr val="tx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7925506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hoto-Vertical, Green S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7" name="Content Placeholder 6"/>
          <p:cNvSpPr>
            <a:spLocks noGrp="1"/>
          </p:cNvSpPr>
          <p:nvPr>
            <p:ph sz="quarter" idx="13"/>
          </p:nvPr>
        </p:nvSpPr>
        <p:spPr>
          <a:xfrm>
            <a:off x="0" y="0"/>
            <a:ext cx="4015740" cy="10058400"/>
          </a:xfrm>
          <a:solidFill>
            <a:schemeClr val="tx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3906730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hoto-Vertical, White S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7" name="Content Placeholder 6"/>
          <p:cNvSpPr>
            <a:spLocks noGrp="1"/>
          </p:cNvSpPr>
          <p:nvPr>
            <p:ph sz="quarter" idx="13"/>
          </p:nvPr>
        </p:nvSpPr>
        <p:spPr>
          <a:xfrm>
            <a:off x="0" y="0"/>
            <a:ext cx="4015740" cy="10058400"/>
          </a:xfrm>
          <a:solidFill>
            <a:schemeClr val="bg1"/>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162114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Content, No Watermar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99C63A-3B2F-4770-B3BD-D83DE02C138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7" name="Content Placeholder 2"/>
          <p:cNvSpPr>
            <a:spLocks noGrp="1"/>
          </p:cNvSpPr>
          <p:nvPr>
            <p:ph idx="1"/>
          </p:nvPr>
        </p:nvSpPr>
        <p:spPr>
          <a:xfrm>
            <a:off x="388620" y="2570481"/>
            <a:ext cx="6995160" cy="6414559"/>
          </a:xfrm>
        </p:spPr>
        <p:txBody>
          <a:bodyPr/>
          <a:lstStyle>
            <a:lvl1pPr marL="342900" indent="-342900">
              <a:buClr>
                <a:schemeClr val="tx1">
                  <a:lumMod val="60000"/>
                  <a:lumOff val="40000"/>
                </a:schemeClr>
              </a:buClr>
              <a:buSzPct val="125000"/>
              <a:buFont typeface="Cambria" pitchFamily="18" charset="0"/>
              <a:buChar char="•"/>
              <a:defRPr>
                <a:solidFill>
                  <a:schemeClr val="bg1"/>
                </a:solidFill>
                <a:latin typeface="Cambria" pitchFamily="18" charset="0"/>
              </a:defRPr>
            </a:lvl1pPr>
            <a:lvl2pPr marL="742950" indent="-285750">
              <a:buClr>
                <a:schemeClr val="tx1">
                  <a:lumMod val="60000"/>
                  <a:lumOff val="40000"/>
                </a:schemeClr>
              </a:buClr>
              <a:buFont typeface="Courier New" pitchFamily="49" charset="0"/>
              <a:buChar char="o"/>
              <a:defRPr>
                <a:solidFill>
                  <a:schemeClr val="bg1"/>
                </a:solidFill>
                <a:latin typeface="Cambria" pitchFamily="18" charset="0"/>
              </a:defRPr>
            </a:lvl2pPr>
            <a:lvl3pPr marL="1143000" indent="-228600">
              <a:buClr>
                <a:schemeClr val="tx1">
                  <a:lumMod val="60000"/>
                  <a:lumOff val="40000"/>
                </a:schemeClr>
              </a:buClr>
              <a:buSzPct val="100000"/>
              <a:buFont typeface="Arial" pitchFamily="34" charset="0"/>
              <a:buChar char="•"/>
              <a:defRPr>
                <a:solidFill>
                  <a:schemeClr val="bg1"/>
                </a:solidFill>
                <a:latin typeface="Cambria" pitchFamily="18" charset="0"/>
              </a:defRPr>
            </a:lvl3pPr>
            <a:lvl4pPr marL="1600200" indent="-228600">
              <a:buClr>
                <a:schemeClr val="tx1">
                  <a:lumMod val="60000"/>
                  <a:lumOff val="40000"/>
                </a:schemeClr>
              </a:buClr>
              <a:buFont typeface="Courier New" pitchFamily="49" charset="0"/>
              <a:buChar char="o"/>
              <a:defRPr>
                <a:solidFill>
                  <a:schemeClr val="bg1"/>
                </a:solidFill>
                <a:latin typeface="Cambria" pitchFamily="18" charset="0"/>
              </a:defRPr>
            </a:lvl4pPr>
            <a:lvl5pPr marL="2057400" indent="-228600">
              <a:buClr>
                <a:schemeClr val="tx1">
                  <a:lumMod val="60000"/>
                  <a:lumOff val="40000"/>
                </a:schemeClr>
              </a:buClr>
              <a:buSzPct val="75000"/>
              <a:buFont typeface="Arial" pitchFamily="34" charset="0"/>
              <a:buChar char="•"/>
              <a:defRPr>
                <a:solidFill>
                  <a:schemeClr val="bg1"/>
                </a:solidFill>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036320" y="167640"/>
            <a:ext cx="6217920" cy="1676400"/>
          </a:xfrm>
        </p:spPr>
        <p:txBody>
          <a:bodyPr>
            <a:normAutofit/>
          </a:bodyPr>
          <a:lstStyle>
            <a:lvl1pPr algn="l">
              <a:defRPr sz="4000">
                <a:solidFill>
                  <a:srgbClr val="58A618"/>
                </a:solidFill>
              </a:defRPr>
            </a:lvl1pPr>
          </a:lstStyle>
          <a:p>
            <a:r>
              <a:rPr lang="en-US" smtClean="0"/>
              <a:t>Click to edit Master title style</a:t>
            </a:r>
            <a:endParaRPr lang="en-US" dirty="0"/>
          </a:p>
        </p:txBody>
      </p:sp>
      <p:sp>
        <p:nvSpPr>
          <p:cNvPr id="10" name="Rectangle 9"/>
          <p:cNvSpPr/>
          <p:nvPr userDrawn="1"/>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userDrawn="1"/>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282402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hoto-Vertical, Plum S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7" name="Content Placeholder 6"/>
          <p:cNvSpPr>
            <a:spLocks noGrp="1"/>
          </p:cNvSpPr>
          <p:nvPr>
            <p:ph sz="quarter" idx="13"/>
          </p:nvPr>
        </p:nvSpPr>
        <p:spPr>
          <a:xfrm>
            <a:off x="0" y="0"/>
            <a:ext cx="4015740" cy="10058400"/>
          </a:xfrm>
          <a:solidFill>
            <a:schemeClr val="accent6">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1918534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hoto-FullScreen-Many White Text Boxes">
    <p:spTree>
      <p:nvGrpSpPr>
        <p:cNvPr id="1" name=""/>
        <p:cNvGrpSpPr/>
        <p:nvPr/>
      </p:nvGrpSpPr>
      <p:grpSpPr>
        <a:xfrm>
          <a:off x="0" y="0"/>
          <a:ext cx="0" cy="0"/>
          <a:chOff x="0" y="0"/>
          <a:chExt cx="0" cy="0"/>
        </a:xfrm>
      </p:grpSpPr>
      <p:sp>
        <p:nvSpPr>
          <p:cNvPr id="2" name="Title 1"/>
          <p:cNvSpPr>
            <a:spLocks noGrp="1"/>
          </p:cNvSpPr>
          <p:nvPr>
            <p:ph type="title"/>
          </p:nvPr>
        </p:nvSpPr>
        <p:spPr>
          <a:xfrm>
            <a:off x="0" y="558800"/>
            <a:ext cx="3432810" cy="1117600"/>
          </a:xfrm>
          <a:solidFill>
            <a:schemeClr val="bg1">
              <a:alpha val="90000"/>
            </a:schemeClr>
          </a:solidFill>
        </p:spPr>
        <p:txBody>
          <a:bodyPr>
            <a:noAutofit/>
          </a:bodyPr>
          <a:lstStyle>
            <a:lvl1pPr algn="l">
              <a:defRPr sz="2800" b="0">
                <a:solidFill>
                  <a:schemeClr val="tx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13" name="Text Placeholder 12"/>
          <p:cNvSpPr>
            <a:spLocks noGrp="1"/>
          </p:cNvSpPr>
          <p:nvPr>
            <p:ph type="body" sz="quarter" idx="13"/>
          </p:nvPr>
        </p:nvSpPr>
        <p:spPr>
          <a:xfrm>
            <a:off x="1101090" y="2905760"/>
            <a:ext cx="3432810" cy="1117600"/>
          </a:xfrm>
          <a:solidFill>
            <a:schemeClr val="bg2">
              <a:alpha val="90000"/>
            </a:schemeClr>
          </a:solidFill>
        </p:spPr>
        <p:txBody>
          <a:bodyPr anchor="ctr">
            <a:normAutofit/>
          </a:bodyPr>
          <a:lstStyle>
            <a:lvl1pPr marL="0" indent="0">
              <a:spcBef>
                <a:spcPts val="0"/>
              </a:spcBef>
              <a:buNone/>
              <a:defRPr sz="2800">
                <a:solidFill>
                  <a:schemeClr val="tx1"/>
                </a:solidFill>
                <a:latin typeface="+mj-lt"/>
              </a:defRPr>
            </a:lvl1pPr>
            <a:lvl2pPr>
              <a:spcBef>
                <a:spcPts val="0"/>
              </a:spcBef>
              <a:defRPr>
                <a:solidFill>
                  <a:schemeClr val="tx1"/>
                </a:solidFill>
                <a:latin typeface="+mj-lt"/>
              </a:defRPr>
            </a:lvl2pPr>
            <a:lvl3pPr>
              <a:spcBef>
                <a:spcPts val="0"/>
              </a:spcBef>
              <a:defRPr>
                <a:solidFill>
                  <a:schemeClr val="tx1"/>
                </a:solidFill>
                <a:latin typeface="+mj-lt"/>
              </a:defRPr>
            </a:lvl3pPr>
            <a:lvl4pPr>
              <a:spcBef>
                <a:spcPts val="0"/>
              </a:spcBef>
              <a:defRPr>
                <a:solidFill>
                  <a:schemeClr val="tx1"/>
                </a:solidFill>
                <a:latin typeface="+mj-lt"/>
              </a:defRPr>
            </a:lvl4pPr>
            <a:lvl5pPr>
              <a:spcBef>
                <a:spcPts val="0"/>
              </a:spcBef>
              <a:defRPr>
                <a:solidFill>
                  <a:schemeClr val="tx1"/>
                </a:solidFill>
                <a:latin typeface="+mj-lt"/>
              </a:defRPr>
            </a:lvl5pPr>
          </a:lstStyle>
          <a:p>
            <a:pPr lvl="0"/>
            <a:r>
              <a:rPr lang="en-US" smtClean="0"/>
              <a:t>Click to edit Master text styles</a:t>
            </a:r>
          </a:p>
        </p:txBody>
      </p:sp>
      <p:sp>
        <p:nvSpPr>
          <p:cNvPr id="14" name="Text Placeholder 12"/>
          <p:cNvSpPr>
            <a:spLocks noGrp="1"/>
          </p:cNvSpPr>
          <p:nvPr>
            <p:ph type="body" sz="quarter" idx="14"/>
          </p:nvPr>
        </p:nvSpPr>
        <p:spPr>
          <a:xfrm>
            <a:off x="2979420" y="5140960"/>
            <a:ext cx="3432810" cy="1117600"/>
          </a:xfrm>
          <a:solidFill>
            <a:schemeClr val="bg2">
              <a:alpha val="90000"/>
            </a:schemeClr>
          </a:solidFill>
        </p:spPr>
        <p:txBody>
          <a:bodyPr anchor="ctr">
            <a:normAutofit/>
          </a:bodyPr>
          <a:lstStyle>
            <a:lvl1pPr marL="0" indent="0">
              <a:spcBef>
                <a:spcPts val="0"/>
              </a:spcBef>
              <a:buNone/>
              <a:defRPr sz="2800">
                <a:solidFill>
                  <a:schemeClr val="tx1"/>
                </a:solidFill>
                <a:latin typeface="+mj-lt"/>
              </a:defRPr>
            </a:lvl1pPr>
            <a:lvl2pPr>
              <a:spcBef>
                <a:spcPts val="0"/>
              </a:spcBef>
              <a:defRPr>
                <a:solidFill>
                  <a:schemeClr val="tx1"/>
                </a:solidFill>
                <a:latin typeface="+mj-lt"/>
              </a:defRPr>
            </a:lvl2pPr>
            <a:lvl3pPr>
              <a:spcBef>
                <a:spcPts val="0"/>
              </a:spcBef>
              <a:defRPr>
                <a:solidFill>
                  <a:schemeClr val="tx1"/>
                </a:solidFill>
                <a:latin typeface="+mj-lt"/>
              </a:defRPr>
            </a:lvl3pPr>
            <a:lvl4pPr>
              <a:spcBef>
                <a:spcPts val="0"/>
              </a:spcBef>
              <a:defRPr>
                <a:solidFill>
                  <a:schemeClr val="tx1"/>
                </a:solidFill>
                <a:latin typeface="+mj-lt"/>
              </a:defRPr>
            </a:lvl4pPr>
            <a:lvl5pPr>
              <a:spcBef>
                <a:spcPts val="0"/>
              </a:spcBef>
              <a:defRPr>
                <a:solidFill>
                  <a:schemeClr val="tx1"/>
                </a:solidFill>
                <a:latin typeface="+mj-lt"/>
              </a:defRPr>
            </a:lvl5pPr>
          </a:lstStyle>
          <a:p>
            <a:pPr lvl="0"/>
            <a:r>
              <a:rPr lang="en-US" smtClean="0"/>
              <a:t>Click to edit Master text styles</a:t>
            </a:r>
          </a:p>
        </p:txBody>
      </p:sp>
      <p:sp>
        <p:nvSpPr>
          <p:cNvPr id="15" name="Text Placeholder 12"/>
          <p:cNvSpPr>
            <a:spLocks noGrp="1"/>
          </p:cNvSpPr>
          <p:nvPr>
            <p:ph type="body" sz="quarter" idx="15"/>
          </p:nvPr>
        </p:nvSpPr>
        <p:spPr>
          <a:xfrm>
            <a:off x="4274820" y="7376160"/>
            <a:ext cx="3432810" cy="1117600"/>
          </a:xfrm>
          <a:solidFill>
            <a:schemeClr val="bg2">
              <a:alpha val="90000"/>
            </a:schemeClr>
          </a:solidFill>
        </p:spPr>
        <p:txBody>
          <a:bodyPr anchor="ctr">
            <a:normAutofit/>
          </a:bodyPr>
          <a:lstStyle>
            <a:lvl1pPr marL="0" indent="0">
              <a:spcBef>
                <a:spcPts val="0"/>
              </a:spcBef>
              <a:buNone/>
              <a:defRPr sz="2800">
                <a:solidFill>
                  <a:schemeClr val="tx1"/>
                </a:solidFill>
                <a:latin typeface="+mj-lt"/>
              </a:defRPr>
            </a:lvl1pPr>
            <a:lvl2pPr>
              <a:spcBef>
                <a:spcPts val="0"/>
              </a:spcBef>
              <a:defRPr>
                <a:solidFill>
                  <a:schemeClr val="tx1"/>
                </a:solidFill>
                <a:latin typeface="+mj-lt"/>
              </a:defRPr>
            </a:lvl2pPr>
            <a:lvl3pPr>
              <a:spcBef>
                <a:spcPts val="0"/>
              </a:spcBef>
              <a:defRPr>
                <a:solidFill>
                  <a:schemeClr val="tx1"/>
                </a:solidFill>
                <a:latin typeface="+mj-lt"/>
              </a:defRPr>
            </a:lvl3pPr>
            <a:lvl4pPr>
              <a:spcBef>
                <a:spcPts val="0"/>
              </a:spcBef>
              <a:defRPr>
                <a:solidFill>
                  <a:schemeClr val="tx1"/>
                </a:solidFill>
                <a:latin typeface="+mj-lt"/>
              </a:defRPr>
            </a:lvl4pPr>
            <a:lvl5pPr>
              <a:spcBef>
                <a:spcPts val="0"/>
              </a:spcBef>
              <a:defRPr>
                <a:solidFill>
                  <a:schemeClr val="tx1"/>
                </a:solidFill>
                <a:latin typeface="+mj-lt"/>
              </a:defRPr>
            </a:lvl5pPr>
          </a:lstStyle>
          <a:p>
            <a:pPr lvl="0"/>
            <a:r>
              <a:rPr lang="en-US" smtClean="0"/>
              <a:t>Click to edit Master text styles</a:t>
            </a:r>
          </a:p>
        </p:txBody>
      </p:sp>
    </p:spTree>
    <p:extLst>
      <p:ext uri="{BB962C8B-B14F-4D97-AF65-F5344CB8AC3E}">
        <p14:creationId xmlns:p14="http://schemas.microsoft.com/office/powerpoint/2010/main" val="242013388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FullScreen-Many Green Text Boxe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19" name="Title 1"/>
          <p:cNvSpPr>
            <a:spLocks noGrp="1"/>
          </p:cNvSpPr>
          <p:nvPr>
            <p:ph type="title"/>
          </p:nvPr>
        </p:nvSpPr>
        <p:spPr>
          <a:xfrm>
            <a:off x="0" y="558800"/>
            <a:ext cx="3432810" cy="1117600"/>
          </a:xfrm>
          <a:solidFill>
            <a:schemeClr val="tx1">
              <a:alpha val="90000"/>
            </a:schemeClr>
          </a:solidFill>
        </p:spPr>
        <p:txBody>
          <a:bodyPr>
            <a:noAutofit/>
          </a:bodyPr>
          <a:lstStyle>
            <a:lvl1pPr algn="l">
              <a:defRPr sz="2400" b="0">
                <a:solidFill>
                  <a:schemeClr val="bg1"/>
                </a:solidFill>
              </a:defRPr>
            </a:lvl1pPr>
          </a:lstStyle>
          <a:p>
            <a:r>
              <a:rPr lang="en-US" smtClean="0"/>
              <a:t>Click to edit Master title style</a:t>
            </a:r>
            <a:endParaRPr lang="en-US" dirty="0"/>
          </a:p>
        </p:txBody>
      </p:sp>
      <p:sp>
        <p:nvSpPr>
          <p:cNvPr id="26" name="Text Placeholder 25"/>
          <p:cNvSpPr>
            <a:spLocks noGrp="1"/>
          </p:cNvSpPr>
          <p:nvPr>
            <p:ph type="body" sz="quarter" idx="13"/>
          </p:nvPr>
        </p:nvSpPr>
        <p:spPr>
          <a:xfrm>
            <a:off x="1036320" y="2794000"/>
            <a:ext cx="3432810" cy="1117600"/>
          </a:xfrm>
          <a:solidFill>
            <a:schemeClr val="tx1">
              <a:alpha val="90000"/>
            </a:schemeClr>
          </a:solidFill>
        </p:spPr>
        <p:txBody>
          <a:bodyPr anchor="ctr">
            <a:normAutofit/>
          </a:bodyPr>
          <a:lstStyle>
            <a:lvl1pPr marL="0" indent="0">
              <a:buNone/>
              <a:defRPr sz="2400">
                <a:solidFill>
                  <a:schemeClr val="bg1"/>
                </a:solidFill>
                <a:latin typeface="+mj-lt"/>
              </a:defRPr>
            </a:lvl1pPr>
          </a:lstStyle>
          <a:p>
            <a:pPr lvl="0"/>
            <a:r>
              <a:rPr lang="en-US" smtClean="0"/>
              <a:t>Click to edit Master text styles</a:t>
            </a:r>
          </a:p>
        </p:txBody>
      </p:sp>
      <p:sp>
        <p:nvSpPr>
          <p:cNvPr id="27" name="Text Placeholder 25"/>
          <p:cNvSpPr>
            <a:spLocks noGrp="1"/>
          </p:cNvSpPr>
          <p:nvPr>
            <p:ph type="body" sz="quarter" idx="14"/>
          </p:nvPr>
        </p:nvSpPr>
        <p:spPr>
          <a:xfrm>
            <a:off x="4339590" y="7599680"/>
            <a:ext cx="3432810" cy="1117600"/>
          </a:xfrm>
          <a:solidFill>
            <a:schemeClr val="tx1">
              <a:alpha val="90000"/>
            </a:schemeClr>
          </a:solidFill>
        </p:spPr>
        <p:txBody>
          <a:bodyPr anchor="ctr">
            <a:normAutofit/>
          </a:bodyPr>
          <a:lstStyle>
            <a:lvl1pPr marL="0" indent="0">
              <a:buNone/>
              <a:defRPr sz="2400">
                <a:solidFill>
                  <a:schemeClr val="bg1"/>
                </a:solidFill>
                <a:latin typeface="+mj-lt"/>
              </a:defRPr>
            </a:lvl1pPr>
          </a:lstStyle>
          <a:p>
            <a:pPr lvl="0"/>
            <a:r>
              <a:rPr lang="en-US" smtClean="0"/>
              <a:t>Click to edit Master text styles</a:t>
            </a:r>
          </a:p>
        </p:txBody>
      </p:sp>
      <p:sp>
        <p:nvSpPr>
          <p:cNvPr id="28" name="Text Placeholder 25"/>
          <p:cNvSpPr>
            <a:spLocks noGrp="1"/>
          </p:cNvSpPr>
          <p:nvPr>
            <p:ph type="body" sz="quarter" idx="15"/>
          </p:nvPr>
        </p:nvSpPr>
        <p:spPr>
          <a:xfrm>
            <a:off x="2979420" y="5252720"/>
            <a:ext cx="3432810" cy="1117600"/>
          </a:xfrm>
          <a:solidFill>
            <a:schemeClr val="tx1">
              <a:alpha val="90000"/>
            </a:schemeClr>
          </a:solidFill>
        </p:spPr>
        <p:txBody>
          <a:bodyPr anchor="ctr">
            <a:normAutofit/>
          </a:bodyPr>
          <a:lstStyle>
            <a:lvl1pPr marL="0" indent="0">
              <a:buNone/>
              <a:defRPr sz="2400">
                <a:solidFill>
                  <a:schemeClr val="bg1"/>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315151898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hoto-FullScreen-Many Plum Text Boxe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964D3F-A64E-4696-AE91-1BBA1ECF62C7}" type="datetime1">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32C6A-9B9E-4860-B86B-06BA76C87082}" type="slidenum">
              <a:rPr lang="en-US" smtClean="0"/>
              <a:t>‹#›</a:t>
            </a:fld>
            <a:endParaRPr lang="en-US" dirty="0"/>
          </a:p>
        </p:txBody>
      </p:sp>
      <p:sp>
        <p:nvSpPr>
          <p:cNvPr id="19" name="Title 1"/>
          <p:cNvSpPr>
            <a:spLocks noGrp="1"/>
          </p:cNvSpPr>
          <p:nvPr>
            <p:ph type="title"/>
          </p:nvPr>
        </p:nvSpPr>
        <p:spPr>
          <a:xfrm>
            <a:off x="0" y="558800"/>
            <a:ext cx="3432810" cy="1117600"/>
          </a:xfrm>
          <a:solidFill>
            <a:schemeClr val="accent6">
              <a:lumMod val="50000"/>
              <a:alpha val="90000"/>
            </a:schemeClr>
          </a:solidFill>
        </p:spPr>
        <p:txBody>
          <a:bodyPr>
            <a:noAutofit/>
          </a:bodyPr>
          <a:lstStyle>
            <a:lvl1pPr algn="l">
              <a:defRPr sz="2400" b="0">
                <a:solidFill>
                  <a:schemeClr val="bg1"/>
                </a:solidFill>
              </a:defRPr>
            </a:lvl1pPr>
          </a:lstStyle>
          <a:p>
            <a:r>
              <a:rPr lang="en-US" smtClean="0"/>
              <a:t>Click to edit Master title style</a:t>
            </a:r>
            <a:endParaRPr lang="en-US" dirty="0"/>
          </a:p>
        </p:txBody>
      </p:sp>
      <p:sp>
        <p:nvSpPr>
          <p:cNvPr id="26" name="Text Placeholder 25"/>
          <p:cNvSpPr>
            <a:spLocks noGrp="1"/>
          </p:cNvSpPr>
          <p:nvPr>
            <p:ph type="body" sz="quarter" idx="13"/>
          </p:nvPr>
        </p:nvSpPr>
        <p:spPr>
          <a:xfrm>
            <a:off x="1036320" y="2794000"/>
            <a:ext cx="3432810" cy="1117600"/>
          </a:xfrm>
          <a:solidFill>
            <a:schemeClr val="accent6">
              <a:lumMod val="50000"/>
              <a:alpha val="90000"/>
            </a:schemeClr>
          </a:solidFill>
        </p:spPr>
        <p:txBody>
          <a:bodyPr anchor="ctr">
            <a:normAutofit/>
          </a:bodyPr>
          <a:lstStyle>
            <a:lvl1pPr marL="0" indent="0">
              <a:buNone/>
              <a:defRPr sz="2400">
                <a:solidFill>
                  <a:schemeClr val="bg1"/>
                </a:solidFill>
                <a:latin typeface="+mj-lt"/>
              </a:defRPr>
            </a:lvl1pPr>
          </a:lstStyle>
          <a:p>
            <a:pPr lvl="0"/>
            <a:r>
              <a:rPr lang="en-US" smtClean="0"/>
              <a:t>Click to edit Master text styles</a:t>
            </a:r>
          </a:p>
        </p:txBody>
      </p:sp>
      <p:sp>
        <p:nvSpPr>
          <p:cNvPr id="27" name="Text Placeholder 25"/>
          <p:cNvSpPr>
            <a:spLocks noGrp="1"/>
          </p:cNvSpPr>
          <p:nvPr>
            <p:ph type="body" sz="quarter" idx="14"/>
          </p:nvPr>
        </p:nvSpPr>
        <p:spPr>
          <a:xfrm>
            <a:off x="4339590" y="7599680"/>
            <a:ext cx="3432810" cy="1117600"/>
          </a:xfrm>
          <a:solidFill>
            <a:schemeClr val="accent6">
              <a:lumMod val="50000"/>
              <a:alpha val="90000"/>
            </a:schemeClr>
          </a:solidFill>
        </p:spPr>
        <p:txBody>
          <a:bodyPr anchor="ctr">
            <a:normAutofit/>
          </a:bodyPr>
          <a:lstStyle>
            <a:lvl1pPr marL="0" indent="0">
              <a:buNone/>
              <a:defRPr sz="2400">
                <a:solidFill>
                  <a:schemeClr val="bg1"/>
                </a:solidFill>
                <a:latin typeface="+mj-lt"/>
              </a:defRPr>
            </a:lvl1pPr>
          </a:lstStyle>
          <a:p>
            <a:pPr lvl="0"/>
            <a:r>
              <a:rPr lang="en-US" smtClean="0"/>
              <a:t>Click to edit Master text styles</a:t>
            </a:r>
          </a:p>
        </p:txBody>
      </p:sp>
      <p:sp>
        <p:nvSpPr>
          <p:cNvPr id="28" name="Text Placeholder 25"/>
          <p:cNvSpPr>
            <a:spLocks noGrp="1"/>
          </p:cNvSpPr>
          <p:nvPr>
            <p:ph type="body" sz="quarter" idx="15"/>
          </p:nvPr>
        </p:nvSpPr>
        <p:spPr>
          <a:xfrm>
            <a:off x="2979420" y="5252720"/>
            <a:ext cx="3432810" cy="1117600"/>
          </a:xfrm>
          <a:solidFill>
            <a:schemeClr val="accent6">
              <a:lumMod val="50000"/>
              <a:alpha val="90000"/>
            </a:schemeClr>
          </a:solidFill>
        </p:spPr>
        <p:txBody>
          <a:bodyPr anchor="ctr">
            <a:normAutofit/>
          </a:bodyPr>
          <a:lstStyle>
            <a:lvl1pPr marL="0" indent="0">
              <a:buNone/>
              <a:defRPr sz="2400">
                <a:solidFill>
                  <a:schemeClr val="bg1"/>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31389709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p:cNvSpPr/>
          <p:nvPr/>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Content Placeholder 5"/>
          <p:cNvPicPr>
            <a:picLocks noChangeAspect="1"/>
          </p:cNvPicPr>
          <p:nvPr/>
        </p:nvPicPr>
        <p:blipFill>
          <a:blip r:embed="rId2" cstate="print">
            <a:duotone>
              <a:prstClr val="black"/>
              <a:schemeClr val="tx2">
                <a:tint val="45000"/>
                <a:satMod val="400000"/>
              </a:schemeClr>
            </a:duotone>
            <a:extLst>
              <a:ext uri="{BEBA8EAE-BF5A-486C-A8C5-ECC9F3942E4B}">
                <a14:imgProps xmlns:a14="http://schemas.microsoft.com/office/drawing/2010/main">
                  <a14:imgLayer r:embed="rId3">
                    <a14:imgEffect>
                      <a14:brightnessContrast bright="-59000"/>
                    </a14:imgEffect>
                  </a14:imgLayer>
                </a14:imgProps>
              </a:ext>
              <a:ext uri="{28A0092B-C50C-407E-A947-70E740481C1C}">
                <a14:useLocalDpi xmlns:a14="http://schemas.microsoft.com/office/drawing/2010/main" val="0"/>
              </a:ext>
            </a:extLst>
          </a:blip>
          <a:stretch>
            <a:fillRect/>
          </a:stretch>
        </p:blipFill>
        <p:spPr>
          <a:xfrm>
            <a:off x="4146574" y="4358640"/>
            <a:ext cx="3561056" cy="5405743"/>
          </a:xfrm>
          <a:prstGeom prst="rect">
            <a:avLst/>
          </a:prstGeom>
        </p:spPr>
      </p:pic>
      <p:sp>
        <p:nvSpPr>
          <p:cNvPr id="2" name="Title 1"/>
          <p:cNvSpPr>
            <a:spLocks noGrp="1"/>
          </p:cNvSpPr>
          <p:nvPr>
            <p:ph type="title"/>
          </p:nvPr>
        </p:nvSpPr>
        <p:spPr>
          <a:xfrm>
            <a:off x="1036320" y="167640"/>
            <a:ext cx="6217920" cy="1676400"/>
          </a:xfrm>
        </p:spPr>
        <p:txBody>
          <a:bodyPr>
            <a:normAutofit/>
          </a:bodyPr>
          <a:lstStyle>
            <a:lvl1pPr algn="l">
              <a:defRPr sz="4000">
                <a:solidFill>
                  <a:srgbClr val="58A618"/>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8620" y="2570481"/>
            <a:ext cx="6995160" cy="6414559"/>
          </a:xfrm>
        </p:spPr>
        <p:txBody>
          <a:bodyPr/>
          <a:lstStyle>
            <a:lvl1pPr marL="342900" indent="-342900">
              <a:buClr>
                <a:schemeClr val="tx1">
                  <a:lumMod val="60000"/>
                  <a:lumOff val="40000"/>
                </a:schemeClr>
              </a:buClr>
              <a:buSzPct val="125000"/>
              <a:buFont typeface="Cambria" pitchFamily="18" charset="0"/>
              <a:buChar char="•"/>
              <a:defRPr>
                <a:solidFill>
                  <a:schemeClr val="bg1"/>
                </a:solidFill>
                <a:latin typeface="Cambria" pitchFamily="18" charset="0"/>
              </a:defRPr>
            </a:lvl1pPr>
            <a:lvl2pPr marL="742950" indent="-285750">
              <a:buClr>
                <a:schemeClr val="tx1">
                  <a:lumMod val="60000"/>
                  <a:lumOff val="40000"/>
                </a:schemeClr>
              </a:buClr>
              <a:buFont typeface="Courier New" pitchFamily="49" charset="0"/>
              <a:buChar char="o"/>
              <a:defRPr>
                <a:solidFill>
                  <a:schemeClr val="bg1"/>
                </a:solidFill>
                <a:latin typeface="Cambria" pitchFamily="18" charset="0"/>
              </a:defRPr>
            </a:lvl2pPr>
            <a:lvl3pPr marL="1143000" indent="-228600">
              <a:buClr>
                <a:schemeClr val="tx1">
                  <a:lumMod val="60000"/>
                  <a:lumOff val="40000"/>
                </a:schemeClr>
              </a:buClr>
              <a:buSzPct val="100000"/>
              <a:buFont typeface="Arial" pitchFamily="34" charset="0"/>
              <a:buChar char="•"/>
              <a:defRPr>
                <a:solidFill>
                  <a:schemeClr val="bg1"/>
                </a:solidFill>
                <a:latin typeface="Cambria" pitchFamily="18" charset="0"/>
              </a:defRPr>
            </a:lvl3pPr>
            <a:lvl4pPr marL="1600200" indent="-228600">
              <a:buClr>
                <a:schemeClr val="tx1">
                  <a:lumMod val="60000"/>
                  <a:lumOff val="40000"/>
                </a:schemeClr>
              </a:buClr>
              <a:buFont typeface="Courier New" pitchFamily="49" charset="0"/>
              <a:buChar char="o"/>
              <a:defRPr>
                <a:solidFill>
                  <a:schemeClr val="bg1"/>
                </a:solidFill>
                <a:latin typeface="Cambria" pitchFamily="18" charset="0"/>
              </a:defRPr>
            </a:lvl4pPr>
            <a:lvl5pPr marL="2057400" indent="-228600">
              <a:buClr>
                <a:schemeClr val="tx1">
                  <a:lumMod val="60000"/>
                  <a:lumOff val="40000"/>
                </a:schemeClr>
              </a:buClr>
              <a:buSzPct val="75000"/>
              <a:buFont typeface="Arial" pitchFamily="34" charset="0"/>
              <a:buChar char="•"/>
              <a:defRPr>
                <a:solidFill>
                  <a:schemeClr val="bg1"/>
                </a:solidFill>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8AFD60-F3E8-4BB1-B016-CF1CAA400360}" type="datetime1">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E32C6A-9B9E-4860-B86B-06BA76C87082}" type="slidenum">
              <a:rPr lang="en-US" smtClean="0"/>
              <a:t>‹#›</a:t>
            </a:fld>
            <a:endParaRPr lang="en-US" dirty="0"/>
          </a:p>
        </p:txBody>
      </p:sp>
      <p:sp>
        <p:nvSpPr>
          <p:cNvPr id="7" name="Oval 6"/>
          <p:cNvSpPr/>
          <p:nvPr/>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userDrawn="1"/>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176751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Content Placeholder 5"/>
          <p:cNvPicPr>
            <a:picLocks noChangeAspect="1"/>
          </p:cNvPicPr>
          <p:nvPr/>
        </p:nvPicPr>
        <p:blipFill>
          <a:blip r:embed="rId2" cstate="print">
            <a:duotone>
              <a:prstClr val="black"/>
              <a:schemeClr val="tx2">
                <a:tint val="45000"/>
                <a:satMod val="400000"/>
              </a:schemeClr>
            </a:duotone>
            <a:extLst>
              <a:ext uri="{BEBA8EAE-BF5A-486C-A8C5-ECC9F3942E4B}">
                <a14:imgProps xmlns:a14="http://schemas.microsoft.com/office/drawing/2010/main">
                  <a14:imgLayer r:embed="rId3">
                    <a14:imgEffect>
                      <a14:brightnessContrast bright="-59000"/>
                    </a14:imgEffect>
                  </a14:imgLayer>
                </a14:imgProps>
              </a:ext>
              <a:ext uri="{28A0092B-C50C-407E-A947-70E740481C1C}">
                <a14:useLocalDpi xmlns:a14="http://schemas.microsoft.com/office/drawing/2010/main" val="0"/>
              </a:ext>
            </a:extLst>
          </a:blip>
          <a:stretch>
            <a:fillRect/>
          </a:stretch>
        </p:blipFill>
        <p:spPr>
          <a:xfrm>
            <a:off x="1360170" y="1564640"/>
            <a:ext cx="5052060" cy="7669112"/>
          </a:xfrm>
          <a:prstGeom prst="rect">
            <a:avLst/>
          </a:prstGeom>
        </p:spPr>
      </p:pic>
      <p:sp>
        <p:nvSpPr>
          <p:cNvPr id="2" name="Title 1"/>
          <p:cNvSpPr>
            <a:spLocks noGrp="1"/>
          </p:cNvSpPr>
          <p:nvPr>
            <p:ph type="title"/>
          </p:nvPr>
        </p:nvSpPr>
        <p:spPr>
          <a:xfrm>
            <a:off x="1230629" y="2794001"/>
            <a:ext cx="5440681" cy="3352800"/>
          </a:xfrm>
        </p:spPr>
        <p:txBody>
          <a:bodyPr anchor="t">
            <a:normAutofit/>
          </a:bodyPr>
          <a:lstStyle>
            <a:lvl1pPr algn="ctr">
              <a:defRPr sz="6600" b="0" cap="none" baseline="0">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582930" y="558801"/>
            <a:ext cx="6606540" cy="1005839"/>
          </a:xfrm>
        </p:spPr>
        <p:txBody>
          <a:bodyPr anchor="ctr">
            <a:normAutofit/>
          </a:bodyPr>
          <a:lstStyle>
            <a:lvl1pPr marL="0" indent="0" algn="ctr">
              <a:spcBef>
                <a:spcPts val="0"/>
              </a:spcBef>
              <a:buNone/>
              <a:defRPr sz="2400">
                <a:solidFill>
                  <a:srgbClr val="58A61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C585A-3A83-4696-976A-EB60A8A9258E}" type="datetime1">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E32C6A-9B9E-4860-B86B-06BA76C87082}" type="slidenum">
              <a:rPr lang="en-US" smtClean="0"/>
              <a:t>‹#›</a:t>
            </a:fld>
            <a:endParaRPr lang="en-US" dirty="0"/>
          </a:p>
        </p:txBody>
      </p:sp>
    </p:spTree>
    <p:extLst>
      <p:ext uri="{BB962C8B-B14F-4D97-AF65-F5344CB8AC3E}">
        <p14:creationId xmlns:p14="http://schemas.microsoft.com/office/powerpoint/2010/main" val="98266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no watermark">
    <p:spTree>
      <p:nvGrpSpPr>
        <p:cNvPr id="1" name=""/>
        <p:cNvGrpSpPr/>
        <p:nvPr/>
      </p:nvGrpSpPr>
      <p:grpSpPr>
        <a:xfrm>
          <a:off x="0" y="0"/>
          <a:ext cx="0" cy="0"/>
          <a:chOff x="0" y="0"/>
          <a:chExt cx="0" cy="0"/>
        </a:xfrm>
      </p:grpSpPr>
      <p:sp>
        <p:nvSpPr>
          <p:cNvPr id="2" name="Title 1"/>
          <p:cNvSpPr>
            <a:spLocks noGrp="1"/>
          </p:cNvSpPr>
          <p:nvPr>
            <p:ph type="title"/>
          </p:nvPr>
        </p:nvSpPr>
        <p:spPr>
          <a:xfrm>
            <a:off x="1" y="2123441"/>
            <a:ext cx="7772399" cy="1676399"/>
          </a:xfrm>
          <a:solidFill>
            <a:schemeClr val="accent4"/>
          </a:solidFill>
        </p:spPr>
        <p:txBody>
          <a:bodyPr anchor="t">
            <a:normAutofit/>
          </a:bodyPr>
          <a:lstStyle>
            <a:lvl1pPr algn="ctr">
              <a:defRPr sz="5400" b="0" cap="none" baseline="0">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582930" y="558801"/>
            <a:ext cx="6606540" cy="1005839"/>
          </a:xfrm>
        </p:spPr>
        <p:txBody>
          <a:bodyPr anchor="ctr">
            <a:normAutofit/>
          </a:bodyPr>
          <a:lstStyle>
            <a:lvl1pPr marL="0" indent="0" algn="ctr">
              <a:spcBef>
                <a:spcPts val="0"/>
              </a:spcBef>
              <a:buNone/>
              <a:defRPr sz="2400">
                <a:solidFill>
                  <a:srgbClr val="58A61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C585A-3A83-4696-976A-EB60A8A9258E}" type="datetime1">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E32C6A-9B9E-4860-B86B-06BA76C87082}" type="slidenum">
              <a:rPr lang="en-US" smtClean="0"/>
              <a:t>‹#›</a:t>
            </a:fld>
            <a:endParaRPr lang="en-US" dirty="0"/>
          </a:p>
        </p:txBody>
      </p:sp>
    </p:spTree>
    <p:extLst>
      <p:ext uri="{BB962C8B-B14F-4D97-AF65-F5344CB8AC3E}">
        <p14:creationId xmlns:p14="http://schemas.microsoft.com/office/powerpoint/2010/main" val="227283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4" name="Rectangle 13"/>
          <p:cNvSpPr/>
          <p:nvPr/>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Content Placeholder 5"/>
          <p:cNvPicPr>
            <a:picLocks noChangeAspect="1"/>
          </p:cNvPicPr>
          <p:nvPr/>
        </p:nvPicPr>
        <p:blipFill>
          <a:blip r:embed="rId2" cstate="print">
            <a:duotone>
              <a:prstClr val="black"/>
              <a:schemeClr val="tx2">
                <a:tint val="45000"/>
                <a:satMod val="400000"/>
              </a:schemeClr>
            </a:duotone>
            <a:extLst>
              <a:ext uri="{BEBA8EAE-BF5A-486C-A8C5-ECC9F3942E4B}">
                <a14:imgProps xmlns:a14="http://schemas.microsoft.com/office/drawing/2010/main">
                  <a14:imgLayer r:embed="rId3">
                    <a14:imgEffect>
                      <a14:brightnessContrast bright="-59000"/>
                    </a14:imgEffect>
                  </a14:imgLayer>
                </a14:imgProps>
              </a:ext>
              <a:ext uri="{28A0092B-C50C-407E-A947-70E740481C1C}">
                <a14:useLocalDpi xmlns:a14="http://schemas.microsoft.com/office/drawing/2010/main" val="0"/>
              </a:ext>
            </a:extLst>
          </a:blip>
          <a:stretch>
            <a:fillRect/>
          </a:stretch>
        </p:blipFill>
        <p:spPr>
          <a:xfrm>
            <a:off x="4146574" y="4358640"/>
            <a:ext cx="3561056" cy="5405743"/>
          </a:xfrm>
          <a:prstGeom prst="rect">
            <a:avLst/>
          </a:prstGeom>
        </p:spPr>
      </p:pic>
      <p:sp>
        <p:nvSpPr>
          <p:cNvPr id="5" name="Date Placeholder 4"/>
          <p:cNvSpPr>
            <a:spLocks noGrp="1"/>
          </p:cNvSpPr>
          <p:nvPr>
            <p:ph type="dt" sz="half" idx="10"/>
          </p:nvPr>
        </p:nvSpPr>
        <p:spPr/>
        <p:txBody>
          <a:bodyPr/>
          <a:lstStyle/>
          <a:p>
            <a:fld id="{6AE4E714-49C8-4C12-9E7B-D9ACCFA41F95}" type="datetime1">
              <a:rPr lang="en-US" smtClean="0"/>
              <a:t>6/21/2017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E32C6A-9B9E-4860-B86B-06BA76C87082}" type="slidenum">
              <a:rPr lang="en-US" smtClean="0"/>
              <a:t>‹#›</a:t>
            </a:fld>
            <a:endParaRPr lang="en-US" dirty="0"/>
          </a:p>
        </p:txBody>
      </p:sp>
      <p:sp>
        <p:nvSpPr>
          <p:cNvPr id="8" name="Title 1"/>
          <p:cNvSpPr>
            <a:spLocks noGrp="1"/>
          </p:cNvSpPr>
          <p:nvPr>
            <p:ph type="title"/>
          </p:nvPr>
        </p:nvSpPr>
        <p:spPr>
          <a:xfrm>
            <a:off x="1036320" y="167640"/>
            <a:ext cx="6217920" cy="1676400"/>
          </a:xfrm>
        </p:spPr>
        <p:txBody>
          <a:bodyPr>
            <a:normAutofit/>
          </a:bodyPr>
          <a:lstStyle>
            <a:lvl1pPr algn="l">
              <a:defRPr sz="4000">
                <a:solidFill>
                  <a:srgbClr val="58A618"/>
                </a:solidFill>
              </a:defRPr>
            </a:lvl1pPr>
          </a:lstStyle>
          <a:p>
            <a:r>
              <a:rPr lang="en-US" smtClean="0"/>
              <a:t>Click to edit Master title style</a:t>
            </a:r>
            <a:endParaRPr lang="en-US" dirty="0"/>
          </a:p>
        </p:txBody>
      </p:sp>
      <p:sp>
        <p:nvSpPr>
          <p:cNvPr id="10" name="Content Placeholder 2"/>
          <p:cNvSpPr>
            <a:spLocks noGrp="1"/>
          </p:cNvSpPr>
          <p:nvPr>
            <p:ph idx="1"/>
          </p:nvPr>
        </p:nvSpPr>
        <p:spPr>
          <a:xfrm>
            <a:off x="388620" y="2570481"/>
            <a:ext cx="3497580" cy="6414559"/>
          </a:xfrm>
        </p:spPr>
        <p:txBody>
          <a:bodyPr/>
          <a:lstStyle>
            <a:lvl1pPr marL="342900" indent="-342900">
              <a:buClr>
                <a:schemeClr val="tx1">
                  <a:lumMod val="60000"/>
                  <a:lumOff val="40000"/>
                </a:schemeClr>
              </a:buClr>
              <a:buSzPct val="125000"/>
              <a:buFont typeface="Cambria" pitchFamily="18" charset="0"/>
              <a:buChar char="•"/>
              <a:defRPr>
                <a:solidFill>
                  <a:schemeClr val="bg1"/>
                </a:solidFill>
                <a:latin typeface="Cambria" pitchFamily="18" charset="0"/>
              </a:defRPr>
            </a:lvl1pPr>
            <a:lvl2pPr marL="742950" indent="-285750">
              <a:buClr>
                <a:schemeClr val="tx1">
                  <a:lumMod val="60000"/>
                  <a:lumOff val="40000"/>
                </a:schemeClr>
              </a:buClr>
              <a:buFont typeface="Courier New" pitchFamily="49" charset="0"/>
              <a:buChar char="o"/>
              <a:defRPr>
                <a:solidFill>
                  <a:schemeClr val="bg1"/>
                </a:solidFill>
                <a:latin typeface="Cambria" pitchFamily="18" charset="0"/>
              </a:defRPr>
            </a:lvl2pPr>
            <a:lvl3pPr marL="1143000" indent="-228600">
              <a:buClr>
                <a:schemeClr val="tx1">
                  <a:lumMod val="60000"/>
                  <a:lumOff val="40000"/>
                </a:schemeClr>
              </a:buClr>
              <a:buSzPct val="100000"/>
              <a:buFont typeface="Arial" pitchFamily="34" charset="0"/>
              <a:buChar char="•"/>
              <a:defRPr>
                <a:solidFill>
                  <a:schemeClr val="bg1"/>
                </a:solidFill>
                <a:latin typeface="Cambria" pitchFamily="18" charset="0"/>
              </a:defRPr>
            </a:lvl3pPr>
            <a:lvl4pPr marL="1600200" indent="-228600">
              <a:buClr>
                <a:schemeClr val="tx1">
                  <a:lumMod val="60000"/>
                  <a:lumOff val="40000"/>
                </a:schemeClr>
              </a:buClr>
              <a:buFont typeface="Courier New" pitchFamily="49" charset="0"/>
              <a:buChar char="o"/>
              <a:defRPr>
                <a:solidFill>
                  <a:schemeClr val="bg1"/>
                </a:solidFill>
                <a:latin typeface="Cambria" pitchFamily="18" charset="0"/>
              </a:defRPr>
            </a:lvl4pPr>
            <a:lvl5pPr marL="2057400" indent="-228600">
              <a:buClr>
                <a:schemeClr val="tx1">
                  <a:lumMod val="60000"/>
                  <a:lumOff val="40000"/>
                </a:schemeClr>
              </a:buClr>
              <a:buSzPct val="75000"/>
              <a:buFont typeface="Arial" pitchFamily="34" charset="0"/>
              <a:buChar char="•"/>
              <a:defRPr>
                <a:solidFill>
                  <a:schemeClr val="bg1"/>
                </a:solidFill>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3"/>
          </p:nvPr>
        </p:nvSpPr>
        <p:spPr>
          <a:xfrm>
            <a:off x="3886200" y="2570481"/>
            <a:ext cx="3497580" cy="6414559"/>
          </a:xfrm>
        </p:spPr>
        <p:txBody>
          <a:bodyPr/>
          <a:lstStyle>
            <a:lvl1pPr marL="342900" indent="-342900">
              <a:buClr>
                <a:schemeClr val="tx1">
                  <a:lumMod val="60000"/>
                  <a:lumOff val="40000"/>
                </a:schemeClr>
              </a:buClr>
              <a:buSzPct val="125000"/>
              <a:buFont typeface="Cambria" pitchFamily="18" charset="0"/>
              <a:buChar char="•"/>
              <a:defRPr>
                <a:solidFill>
                  <a:schemeClr val="bg1"/>
                </a:solidFill>
                <a:latin typeface="Cambria" pitchFamily="18" charset="0"/>
              </a:defRPr>
            </a:lvl1pPr>
            <a:lvl2pPr marL="742950" indent="-285750">
              <a:buClr>
                <a:schemeClr val="tx1">
                  <a:lumMod val="60000"/>
                  <a:lumOff val="40000"/>
                </a:schemeClr>
              </a:buClr>
              <a:buFont typeface="Courier New" pitchFamily="49" charset="0"/>
              <a:buChar char="o"/>
              <a:defRPr>
                <a:solidFill>
                  <a:schemeClr val="bg1"/>
                </a:solidFill>
                <a:latin typeface="Cambria" pitchFamily="18" charset="0"/>
              </a:defRPr>
            </a:lvl2pPr>
            <a:lvl3pPr marL="1143000" indent="-228600">
              <a:buClr>
                <a:schemeClr val="tx1">
                  <a:lumMod val="60000"/>
                  <a:lumOff val="40000"/>
                </a:schemeClr>
              </a:buClr>
              <a:buSzPct val="100000"/>
              <a:buFont typeface="Arial" pitchFamily="34" charset="0"/>
              <a:buChar char="•"/>
              <a:defRPr>
                <a:solidFill>
                  <a:schemeClr val="bg1"/>
                </a:solidFill>
                <a:latin typeface="Cambria" pitchFamily="18" charset="0"/>
              </a:defRPr>
            </a:lvl3pPr>
            <a:lvl4pPr marL="1600200" indent="-228600">
              <a:buClr>
                <a:schemeClr val="tx1">
                  <a:lumMod val="60000"/>
                  <a:lumOff val="40000"/>
                </a:schemeClr>
              </a:buClr>
              <a:buFont typeface="Courier New" pitchFamily="49" charset="0"/>
              <a:buChar char="o"/>
              <a:defRPr>
                <a:solidFill>
                  <a:schemeClr val="bg1"/>
                </a:solidFill>
                <a:latin typeface="Cambria" pitchFamily="18" charset="0"/>
              </a:defRPr>
            </a:lvl4pPr>
            <a:lvl5pPr marL="2057400" indent="-228600">
              <a:buClr>
                <a:schemeClr val="tx1">
                  <a:lumMod val="60000"/>
                  <a:lumOff val="40000"/>
                </a:schemeClr>
              </a:buClr>
              <a:buSzPct val="75000"/>
              <a:buFont typeface="Arial" pitchFamily="34" charset="0"/>
              <a:buChar char="•"/>
              <a:defRPr>
                <a:solidFill>
                  <a:schemeClr val="bg1"/>
                </a:solidFill>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1"/>
          <p:cNvSpPr/>
          <p:nvPr userDrawn="1"/>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userDrawn="1"/>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6866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No Watermar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67EF4-2A66-4EBC-91D2-C50BF235E897}" type="datetime1">
              <a:rPr lang="en-US" smtClean="0"/>
              <a:t>6/21/2017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E32C6A-9B9E-4860-B86B-06BA76C87082}" type="slidenum">
              <a:rPr lang="en-US" smtClean="0"/>
              <a:t>‹#›</a:t>
            </a:fld>
            <a:endParaRPr lang="en-US" dirty="0"/>
          </a:p>
        </p:txBody>
      </p:sp>
      <p:sp>
        <p:nvSpPr>
          <p:cNvPr id="10" name="Rectangle 9"/>
          <p:cNvSpPr/>
          <p:nvPr/>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a:spLocks noGrp="1"/>
          </p:cNvSpPr>
          <p:nvPr>
            <p:ph type="title"/>
          </p:nvPr>
        </p:nvSpPr>
        <p:spPr>
          <a:xfrm>
            <a:off x="1036320" y="167640"/>
            <a:ext cx="6217920" cy="1676400"/>
          </a:xfrm>
        </p:spPr>
        <p:txBody>
          <a:bodyPr>
            <a:normAutofit/>
          </a:bodyPr>
          <a:lstStyle>
            <a:lvl1pPr algn="l">
              <a:defRPr sz="4000">
                <a:solidFill>
                  <a:srgbClr val="58A618"/>
                </a:solidFill>
              </a:defRPr>
            </a:lvl1pPr>
          </a:lstStyle>
          <a:p>
            <a:r>
              <a:rPr lang="en-US" smtClean="0"/>
              <a:t>Click to edit Master title style</a:t>
            </a:r>
            <a:endParaRPr lang="en-US" dirty="0"/>
          </a:p>
        </p:txBody>
      </p:sp>
      <p:sp>
        <p:nvSpPr>
          <p:cNvPr id="8" name="Rectangle 7"/>
          <p:cNvSpPr/>
          <p:nvPr userDrawn="1"/>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32235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White, No Watermar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67EF4-2A66-4EBC-91D2-C50BF235E897}" type="datetime1">
              <a:rPr lang="en-US" smtClean="0"/>
              <a:t>6/21/2017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E32C6A-9B9E-4860-B86B-06BA76C87082}" type="slidenum">
              <a:rPr lang="en-US" smtClean="0"/>
              <a:t>‹#›</a:t>
            </a:fld>
            <a:endParaRPr lang="en-US" dirty="0"/>
          </a:p>
        </p:txBody>
      </p:sp>
      <p:sp>
        <p:nvSpPr>
          <p:cNvPr id="10" name="Rectangle 9"/>
          <p:cNvSpPr/>
          <p:nvPr/>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a:spLocks noGrp="1"/>
          </p:cNvSpPr>
          <p:nvPr>
            <p:ph type="title"/>
          </p:nvPr>
        </p:nvSpPr>
        <p:spPr>
          <a:xfrm>
            <a:off x="1036320" y="167640"/>
            <a:ext cx="6217920" cy="1676400"/>
          </a:xfrm>
        </p:spPr>
        <p:txBody>
          <a:bodyPr>
            <a:normAutofit/>
          </a:bodyPr>
          <a:lstStyle>
            <a:lvl1pPr algn="l">
              <a:defRPr sz="4000">
                <a:solidFill>
                  <a:srgbClr val="58A618"/>
                </a:solidFill>
              </a:defRPr>
            </a:lvl1pPr>
          </a:lstStyle>
          <a:p>
            <a:r>
              <a:rPr lang="en-US" smtClean="0"/>
              <a:t>Click to edit Master title style</a:t>
            </a:r>
            <a:endParaRPr lang="en-US" dirty="0"/>
          </a:p>
        </p:txBody>
      </p:sp>
      <p:sp>
        <p:nvSpPr>
          <p:cNvPr id="8" name="Rectangle 7"/>
          <p:cNvSpPr/>
          <p:nvPr userDrawn="1"/>
        </p:nvSpPr>
        <p:spPr>
          <a:xfrm>
            <a:off x="0" y="0"/>
            <a:ext cx="7772400"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259080" y="447040"/>
            <a:ext cx="712470" cy="1117600"/>
          </a:xfrm>
          <a:prstGeom prst="ellipse">
            <a:avLst/>
          </a:prstGeom>
          <a:solidFill>
            <a:srgbClr val="58A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74580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ck Blank, No Watermar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BB8A6-FE8A-4D91-8C06-F5F64956F836}" type="datetime1">
              <a:rPr lang="en-US" smtClean="0"/>
              <a:t>6/21/2017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E32C6A-9B9E-4860-B86B-06BA76C87082}" type="slidenum">
              <a:rPr lang="en-US" smtClean="0"/>
              <a:t>‹#›</a:t>
            </a:fld>
            <a:endParaRPr lang="en-US" dirty="0"/>
          </a:p>
        </p:txBody>
      </p:sp>
    </p:spTree>
    <p:extLst>
      <p:ext uri="{BB962C8B-B14F-4D97-AF65-F5344CB8AC3E}">
        <p14:creationId xmlns:p14="http://schemas.microsoft.com/office/powerpoint/2010/main" val="4918915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E964D3F-A64E-4696-AE91-1BBA1ECF62C7}" type="datetime1">
              <a:rPr lang="en-US" smtClean="0"/>
              <a:t>6/21/2017</a:t>
            </a:fld>
            <a:endParaRPr lang="en-US" dirty="0"/>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41E32C6A-9B9E-4860-B86B-06BA76C87082}" type="slidenum">
              <a:rPr lang="en-US" smtClean="0"/>
              <a:t>‹#›</a:t>
            </a:fld>
            <a:endParaRPr lang="en-US" dirty="0"/>
          </a:p>
        </p:txBody>
      </p:sp>
    </p:spTree>
    <p:extLst>
      <p:ext uri="{BB962C8B-B14F-4D97-AF65-F5344CB8AC3E}">
        <p14:creationId xmlns:p14="http://schemas.microsoft.com/office/powerpoint/2010/main" val="796498648"/>
      </p:ext>
    </p:extLst>
  </p:cSld>
  <p:clrMap bg1="lt1" tx1="dk1" bg2="lt2" tx2="dk2" accent1="accent1" accent2="accent2" accent3="accent3" accent4="accent4" accent5="accent5" accent6="accent6" hlink="hlink" folHlink="folHlink"/>
  <p:sldLayoutIdLst>
    <p:sldLayoutId id="2147483686" r:id="rId1"/>
    <p:sldLayoutId id="2147483690" r:id="rId2"/>
    <p:sldLayoutId id="2147483687" r:id="rId3"/>
    <p:sldLayoutId id="2147483688" r:id="rId4"/>
    <p:sldLayoutId id="2147483712" r:id="rId5"/>
    <p:sldLayoutId id="2147483689" r:id="rId6"/>
    <p:sldLayoutId id="2147483691" r:id="rId7"/>
    <p:sldLayoutId id="2147483705" r:id="rId8"/>
    <p:sldLayoutId id="2147483692" r:id="rId9"/>
    <p:sldLayoutId id="2147483693" r:id="rId10"/>
    <p:sldLayoutId id="2147483695" r:id="rId11"/>
    <p:sldLayoutId id="2147483709" r:id="rId12"/>
    <p:sldLayoutId id="2147483704" r:id="rId13"/>
    <p:sldLayoutId id="2147483710" r:id="rId14"/>
    <p:sldLayoutId id="2147483711" r:id="rId15"/>
    <p:sldLayoutId id="2147483697" r:id="rId16"/>
    <p:sldLayoutId id="2147483698" r:id="rId17"/>
    <p:sldLayoutId id="2147483700" r:id="rId18"/>
    <p:sldLayoutId id="2147483706" r:id="rId19"/>
    <p:sldLayoutId id="2147483707" r:id="rId20"/>
    <p:sldLayoutId id="2147483701" r:id="rId21"/>
    <p:sldLayoutId id="2147483702" r:id="rId22"/>
    <p:sldLayoutId id="2147483708" r:id="rId23"/>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97137" y="2315706"/>
            <a:ext cx="2921206" cy="4124206"/>
          </a:xfrm>
          <a:prstGeom prst="rect">
            <a:avLst/>
          </a:prstGeom>
          <a:noFill/>
        </p:spPr>
        <p:txBody>
          <a:bodyPr wrap="square" numCol="1" rtlCol="0">
            <a:spAutoFit/>
          </a:bodyPr>
          <a:lstStyle/>
          <a:p>
            <a:pPr algn="ctr">
              <a:spcBef>
                <a:spcPts val="600"/>
              </a:spcBef>
            </a:pPr>
            <a:r>
              <a:rPr lang="en-US" sz="1300" dirty="0" smtClean="0">
                <a:solidFill>
                  <a:srgbClr val="000000"/>
                </a:solidFill>
                <a:latin typeface="Georgia" panose="02040502050405020303" pitchFamily="18" charset="0"/>
              </a:rPr>
              <a:t>Healthy Schools Collective Impact (HSCI) is a collaborative effort with a purpose: </a:t>
            </a:r>
            <a:r>
              <a:rPr lang="en-US" sz="1300" b="1" dirty="0" smtClean="0">
                <a:solidFill>
                  <a:srgbClr val="000000"/>
                </a:solidFill>
                <a:latin typeface="Georgia" panose="02040502050405020303" pitchFamily="18" charset="0"/>
              </a:rPr>
              <a:t>to improve health outcomes for all Colorado </a:t>
            </a:r>
            <a:r>
              <a:rPr lang="en-US" sz="1300" b="1" dirty="0">
                <a:solidFill>
                  <a:srgbClr val="000000"/>
                </a:solidFill>
                <a:latin typeface="Georgia" panose="02040502050405020303" pitchFamily="18" charset="0"/>
              </a:rPr>
              <a:t>children and youth </a:t>
            </a:r>
            <a:r>
              <a:rPr lang="en-US" sz="1300" b="1" dirty="0" smtClean="0">
                <a:solidFill>
                  <a:srgbClr val="000000"/>
                </a:solidFill>
                <a:latin typeface="Georgia" panose="02040502050405020303" pitchFamily="18" charset="0"/>
              </a:rPr>
              <a:t>by supporting school cultures and environments to integrate health and wellness equitably for all students and staff. </a:t>
            </a:r>
          </a:p>
          <a:p>
            <a:pPr lvl="0" algn="ctr">
              <a:spcBef>
                <a:spcPts val="600"/>
              </a:spcBef>
            </a:pPr>
            <a:r>
              <a:rPr lang="en-US" sz="1300" dirty="0">
                <a:solidFill>
                  <a:srgbClr val="000000"/>
                </a:solidFill>
                <a:latin typeface="Georgia" panose="02040502050405020303" pitchFamily="18" charset="0"/>
              </a:rPr>
              <a:t>HSCI works with stakeholders to identify policy, systems, and practice changes at the statewide and local level to support schools and get them the health and wellness resources they need to engage the whole child and, in turn, bolster academic achievement.</a:t>
            </a:r>
          </a:p>
          <a:p>
            <a:pPr algn="ctr">
              <a:spcBef>
                <a:spcPts val="600"/>
              </a:spcBef>
            </a:pPr>
            <a:endParaRPr lang="en-US" sz="1300" b="1" dirty="0" smtClean="0">
              <a:solidFill>
                <a:srgbClr val="000000"/>
              </a:solidFill>
              <a:latin typeface="Georgia" panose="02040502050405020303" pitchFamily="18" charset="0"/>
            </a:endParaRPr>
          </a:p>
          <a:p>
            <a:pPr lvl="0" algn="ctr">
              <a:spcBef>
                <a:spcPts val="600"/>
              </a:spcBef>
            </a:pPr>
            <a:endParaRPr lang="en-US" sz="1300" dirty="0" smtClean="0">
              <a:solidFill>
                <a:srgbClr val="000000"/>
              </a:solidFill>
              <a:latin typeface="Georgia" panose="02040502050405020303" pitchFamily="18" charset="0"/>
            </a:endParaRPr>
          </a:p>
        </p:txBody>
      </p:sp>
      <p:sp>
        <p:nvSpPr>
          <p:cNvPr id="11" name="Rectangle 10"/>
          <p:cNvSpPr/>
          <p:nvPr/>
        </p:nvSpPr>
        <p:spPr>
          <a:xfrm>
            <a:off x="4482549" y="6327536"/>
            <a:ext cx="2827716" cy="2723823"/>
          </a:xfrm>
          <a:prstGeom prst="rect">
            <a:avLst/>
          </a:prstGeom>
        </p:spPr>
        <p:txBody>
          <a:bodyPr wrap="square">
            <a:spAutoFit/>
          </a:bodyPr>
          <a:lstStyle/>
          <a:p>
            <a:pPr algn="ctr">
              <a:spcBef>
                <a:spcPts val="600"/>
              </a:spcBef>
            </a:pPr>
            <a:r>
              <a:rPr lang="en-US" sz="1900" b="1" dirty="0" smtClean="0">
                <a:solidFill>
                  <a:srgbClr val="000000"/>
                </a:solidFill>
                <a:latin typeface="Georgia" panose="02040502050405020303" pitchFamily="18" charset="0"/>
              </a:rPr>
              <a:t>One </a:t>
            </a:r>
            <a:r>
              <a:rPr lang="en-US" sz="1900" b="1" dirty="0">
                <a:solidFill>
                  <a:srgbClr val="000000"/>
                </a:solidFill>
                <a:latin typeface="Georgia" panose="02040502050405020303" pitchFamily="18" charset="0"/>
              </a:rPr>
              <a:t>program or organization cannot address large-scale issues on its own. Our impact goes further when we work together toward a common agenda</a:t>
            </a:r>
            <a:r>
              <a:rPr lang="en-US" sz="1900" b="1" dirty="0" smtClean="0">
                <a:solidFill>
                  <a:srgbClr val="000000"/>
                </a:solidFill>
                <a:latin typeface="Georgia" panose="02040502050405020303" pitchFamily="18" charset="0"/>
              </a:rPr>
              <a:t>.</a:t>
            </a:r>
          </a:p>
        </p:txBody>
      </p:sp>
      <p:sp>
        <p:nvSpPr>
          <p:cNvPr id="13" name="Rounded Rectangle 12"/>
          <p:cNvSpPr/>
          <p:nvPr/>
        </p:nvSpPr>
        <p:spPr>
          <a:xfrm>
            <a:off x="213986" y="5794624"/>
            <a:ext cx="7391400" cy="43881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b="1" dirty="0" smtClean="0">
                <a:latin typeface="Helvetica "/>
                <a:ea typeface="Segoe UI" panose="020B0502040204020203" pitchFamily="34" charset="0"/>
                <a:cs typeface="Segoe UI" panose="020B0502040204020203" pitchFamily="34" charset="0"/>
              </a:rPr>
              <a:t>Why We Exist</a:t>
            </a:r>
            <a:endParaRPr lang="en-US" b="1" dirty="0">
              <a:latin typeface="Helvetica "/>
              <a:ea typeface="Segoe UI" panose="020B0502040204020203" pitchFamily="34" charset="0"/>
              <a:cs typeface="Segoe UI" panose="020B0502040204020203" pitchFamily="34" charset="0"/>
            </a:endParaRPr>
          </a:p>
        </p:txBody>
      </p:sp>
      <p:sp>
        <p:nvSpPr>
          <p:cNvPr id="21" name="TextBox 20"/>
          <p:cNvSpPr txBox="1"/>
          <p:nvPr/>
        </p:nvSpPr>
        <p:spPr>
          <a:xfrm>
            <a:off x="397378" y="7050599"/>
            <a:ext cx="3926143" cy="544830"/>
          </a:xfrm>
          <a:prstGeom prst="roundRect">
            <a:avLst/>
          </a:prstGeom>
          <a:solidFill>
            <a:schemeClr val="tx2"/>
          </a:solidFill>
          <a:ln>
            <a:noFill/>
          </a:ln>
        </p:spPr>
        <p:txBody>
          <a:bodyPr wrap="square" rtlCol="0">
            <a:spAutoFit/>
          </a:bodyPr>
          <a:lstStyle/>
          <a:p>
            <a:pPr algn="ctr"/>
            <a:r>
              <a:rPr lang="en-US" sz="1300" b="1" dirty="0" smtClean="0">
                <a:solidFill>
                  <a:schemeClr val="bg1"/>
                </a:solidFill>
                <a:latin typeface="Helvetica "/>
              </a:rPr>
              <a:t>Colorado students receive an average of only 2 physical activity sessions per week</a:t>
            </a:r>
            <a:endParaRPr lang="en-US" sz="1300" b="1" dirty="0">
              <a:solidFill>
                <a:schemeClr val="bg1"/>
              </a:solidFill>
              <a:latin typeface="Helvetica "/>
            </a:endParaRPr>
          </a:p>
        </p:txBody>
      </p:sp>
      <p:sp>
        <p:nvSpPr>
          <p:cNvPr id="5" name="TextBox 4"/>
          <p:cNvSpPr txBox="1"/>
          <p:nvPr/>
        </p:nvSpPr>
        <p:spPr>
          <a:xfrm>
            <a:off x="325422" y="236665"/>
            <a:ext cx="7430575" cy="1169551"/>
          </a:xfrm>
          <a:prstGeom prst="rect">
            <a:avLst/>
          </a:prstGeom>
          <a:noFill/>
        </p:spPr>
        <p:txBody>
          <a:bodyPr wrap="square" rtlCol="0">
            <a:spAutoFit/>
          </a:bodyPr>
          <a:lstStyle/>
          <a:p>
            <a:r>
              <a:rPr lang="en-US" sz="7000" spc="300" dirty="0" smtClean="0">
                <a:latin typeface="Helvetica "/>
              </a:rPr>
              <a:t>Healthy Schools</a:t>
            </a:r>
            <a:endParaRPr lang="en-US" sz="7000" spc="300" dirty="0">
              <a:latin typeface="Helvetica "/>
            </a:endParaRPr>
          </a:p>
        </p:txBody>
      </p:sp>
      <p:sp>
        <p:nvSpPr>
          <p:cNvPr id="7" name="TextBox 6"/>
          <p:cNvSpPr txBox="1"/>
          <p:nvPr/>
        </p:nvSpPr>
        <p:spPr>
          <a:xfrm>
            <a:off x="863323" y="987583"/>
            <a:ext cx="6570232" cy="707886"/>
          </a:xfrm>
          <a:prstGeom prst="rect">
            <a:avLst/>
          </a:prstGeom>
          <a:noFill/>
        </p:spPr>
        <p:txBody>
          <a:bodyPr wrap="square" rtlCol="0">
            <a:spAutoFit/>
          </a:bodyPr>
          <a:lstStyle/>
          <a:p>
            <a:pPr algn="r"/>
            <a:r>
              <a:rPr lang="en-US" sz="4000" b="1" spc="-150" dirty="0" smtClean="0">
                <a:solidFill>
                  <a:srgbClr val="50B948"/>
                </a:solidFill>
                <a:latin typeface="Helvetica "/>
              </a:rPr>
              <a:t>Collective Impact</a:t>
            </a:r>
            <a:endParaRPr lang="en-US" sz="4000" b="1" spc="-150" dirty="0">
              <a:solidFill>
                <a:srgbClr val="50B948"/>
              </a:solidFill>
              <a:latin typeface="Helvetica "/>
            </a:endParaRPr>
          </a:p>
        </p:txBody>
      </p:sp>
      <p:sp>
        <p:nvSpPr>
          <p:cNvPr id="22" name="TextBox 21"/>
          <p:cNvSpPr txBox="1"/>
          <p:nvPr/>
        </p:nvSpPr>
        <p:spPr>
          <a:xfrm>
            <a:off x="205604" y="9349008"/>
            <a:ext cx="7374466" cy="323493"/>
          </a:xfrm>
          <a:prstGeom prst="roundRect">
            <a:avLst/>
          </a:prstGeom>
          <a:ln>
            <a:solidFill>
              <a:srgbClr val="50B948"/>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300" b="1" dirty="0" smtClean="0">
                <a:latin typeface="Helvetica "/>
              </a:rPr>
              <a:t>HSCI’s </a:t>
            </a:r>
            <a:r>
              <a:rPr lang="en-US" sz="1300" b="1" dirty="0" smtClean="0">
                <a:solidFill>
                  <a:srgbClr val="50B948"/>
                </a:solidFill>
                <a:latin typeface="Helvetica "/>
              </a:rPr>
              <a:t>vision</a:t>
            </a:r>
            <a:r>
              <a:rPr lang="en-US" sz="1300" b="1" dirty="0" smtClean="0">
                <a:solidFill>
                  <a:schemeClr val="bg2"/>
                </a:solidFill>
                <a:latin typeface="Helvetica "/>
              </a:rPr>
              <a:t> </a:t>
            </a:r>
            <a:r>
              <a:rPr lang="en-US" sz="1300" b="1" dirty="0" smtClean="0">
                <a:latin typeface="Helvetica "/>
              </a:rPr>
              <a:t>is that all Colorado youth are healthy and reach their full potential.</a:t>
            </a:r>
            <a:endParaRPr lang="en-US" sz="1300" b="1" dirty="0">
              <a:latin typeface="Helvetica "/>
            </a:endParaRPr>
          </a:p>
        </p:txBody>
      </p:sp>
      <p:sp>
        <p:nvSpPr>
          <p:cNvPr id="24" name="TextBox 23"/>
          <p:cNvSpPr txBox="1"/>
          <p:nvPr/>
        </p:nvSpPr>
        <p:spPr>
          <a:xfrm>
            <a:off x="388332" y="6360369"/>
            <a:ext cx="3935189" cy="544830"/>
          </a:xfrm>
          <a:prstGeom prst="roundRect">
            <a:avLst/>
          </a:prstGeom>
          <a:solidFill>
            <a:schemeClr val="tx2"/>
          </a:solidFill>
        </p:spPr>
        <p:txBody>
          <a:bodyPr wrap="square" rtlCol="0">
            <a:spAutoFit/>
          </a:bodyPr>
          <a:lstStyle/>
          <a:p>
            <a:pPr algn="ctr"/>
            <a:r>
              <a:rPr lang="en-US" sz="1300" b="1" dirty="0" smtClean="0">
                <a:solidFill>
                  <a:schemeClr val="bg1"/>
                </a:solidFill>
                <a:latin typeface="Helvetica "/>
              </a:rPr>
              <a:t>Fewer than half of Colorado districts have not adopted nutrition-promoting policies </a:t>
            </a:r>
            <a:endParaRPr lang="en-US" sz="1300" b="1" dirty="0">
              <a:solidFill>
                <a:schemeClr val="bg1"/>
              </a:solidFill>
              <a:latin typeface="Helvetica "/>
            </a:endParaRPr>
          </a:p>
        </p:txBody>
      </p:sp>
      <p:sp>
        <p:nvSpPr>
          <p:cNvPr id="25" name="TextBox 24"/>
          <p:cNvSpPr txBox="1"/>
          <p:nvPr/>
        </p:nvSpPr>
        <p:spPr>
          <a:xfrm>
            <a:off x="388332" y="7733613"/>
            <a:ext cx="3926142" cy="766167"/>
          </a:xfrm>
          <a:prstGeom prst="roundRect">
            <a:avLst/>
          </a:prstGeom>
          <a:solidFill>
            <a:schemeClr val="tx2"/>
          </a:solidFill>
        </p:spPr>
        <p:txBody>
          <a:bodyPr wrap="square" rtlCol="0" anchor="ctr">
            <a:spAutoFit/>
          </a:bodyPr>
          <a:lstStyle/>
          <a:p>
            <a:pPr algn="ctr"/>
            <a:r>
              <a:rPr lang="en-US" sz="1300" b="1" dirty="0" smtClean="0">
                <a:solidFill>
                  <a:schemeClr val="bg1"/>
                </a:solidFill>
                <a:latin typeface="Helvetica "/>
              </a:rPr>
              <a:t>1 in </a:t>
            </a:r>
            <a:r>
              <a:rPr lang="en-US" sz="1300" b="1" dirty="0">
                <a:solidFill>
                  <a:schemeClr val="bg1"/>
                </a:solidFill>
                <a:latin typeface="Helvetica "/>
              </a:rPr>
              <a:t>5 districts </a:t>
            </a:r>
            <a:r>
              <a:rPr lang="en-US" sz="1300" b="1" dirty="0" smtClean="0">
                <a:solidFill>
                  <a:schemeClr val="bg1"/>
                </a:solidFill>
                <a:latin typeface="Helvetica "/>
              </a:rPr>
              <a:t>annually screen  students to </a:t>
            </a:r>
            <a:r>
              <a:rPr lang="en-US" sz="1300" b="1" dirty="0">
                <a:solidFill>
                  <a:schemeClr val="bg1"/>
                </a:solidFill>
                <a:latin typeface="Helvetica "/>
              </a:rPr>
              <a:t>identify </a:t>
            </a:r>
            <a:r>
              <a:rPr lang="en-US" sz="1300" b="1" dirty="0" smtClean="0">
                <a:solidFill>
                  <a:schemeClr val="bg1"/>
                </a:solidFill>
                <a:latin typeface="Helvetica "/>
              </a:rPr>
              <a:t>social</a:t>
            </a:r>
            <a:r>
              <a:rPr lang="en-US" sz="1300" b="1" dirty="0">
                <a:solidFill>
                  <a:schemeClr val="bg1"/>
                </a:solidFill>
                <a:latin typeface="Helvetica "/>
              </a:rPr>
              <a:t>, emotional, </a:t>
            </a:r>
            <a:r>
              <a:rPr lang="en-US" sz="1300" b="1" dirty="0" smtClean="0">
                <a:solidFill>
                  <a:schemeClr val="bg1"/>
                </a:solidFill>
                <a:latin typeface="Helvetica "/>
              </a:rPr>
              <a:t>&amp; behavioral </a:t>
            </a:r>
            <a:r>
              <a:rPr lang="en-US" sz="1300" b="1" dirty="0">
                <a:solidFill>
                  <a:schemeClr val="bg1"/>
                </a:solidFill>
                <a:latin typeface="Helvetica "/>
              </a:rPr>
              <a:t>health needs </a:t>
            </a:r>
            <a:endParaRPr lang="en-US" sz="1300" b="1" dirty="0" smtClean="0">
              <a:solidFill>
                <a:schemeClr val="bg1"/>
              </a:solidFill>
              <a:latin typeface="Helvetica "/>
            </a:endParaRPr>
          </a:p>
        </p:txBody>
      </p:sp>
      <p:sp>
        <p:nvSpPr>
          <p:cNvPr id="9" name="Rounded Rectangle 8"/>
          <p:cNvSpPr/>
          <p:nvPr/>
        </p:nvSpPr>
        <p:spPr>
          <a:xfrm>
            <a:off x="197137" y="1727754"/>
            <a:ext cx="7391400" cy="45439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b="1" dirty="0" smtClean="0">
                <a:latin typeface="Helvetica "/>
                <a:ea typeface="Segoe UI" panose="020B0502040204020203" pitchFamily="34" charset="0"/>
                <a:cs typeface="Segoe UI" panose="020B0502040204020203" pitchFamily="34" charset="0"/>
              </a:rPr>
              <a:t>About Us</a:t>
            </a:r>
            <a:endParaRPr lang="en-US" b="1" dirty="0">
              <a:latin typeface="Helvetica "/>
              <a:ea typeface="Segoe UI" panose="020B0502040204020203" pitchFamily="34" charset="0"/>
              <a:cs typeface="Segoe UI" panose="020B0502040204020203" pitchFamily="34" charset="0"/>
            </a:endParaRPr>
          </a:p>
        </p:txBody>
      </p:sp>
      <p:sp>
        <p:nvSpPr>
          <p:cNvPr id="6" name="AutoShape 2" descr="data:image/png;base64,iVBORw0KGgoAAAANSUhEUgAABAAAAAMACAYAAAC6uhUNAAAgAElEQVR4XuzddZxU1f/H8ffOLN3d3SENEiKY2BiIYmGAooSKgR1YXwxEFAVE+YGBiR2IIg3S3d3dzc7s7/E56x1ml9nCRcB53X++X2bvnHvP89wZ53zOOZ8Tc+TIkXhxIIAAAggggAACCCCAAAIIIIDAf1oghgDAf7p9qRwCCCCAAAIIIIAAAggggAACToAAAA8CAggggAACCCCAAAIIIIAAAlEgQAAgChqZKiKAAAIIIIAAAggggAACCCBAAIBnAAEEEEAAAQQQQAABBBBAAIEoECAAEAWNTBURQAABBBBAAAEEEEAAAQQQIADAM4AAAggggAACCCCAAAIIIIBAFAgQAIiCRqaKCCCAAAIIIIAAAggggAACCBAA4BlAAAEEEEAAAQQQQAABBBBAIAoECABEQSNTRQQQQAABBBBAAAEEEEAAAQQIAPAMIIAAAggggAACCCCAAAIIIBAFAgQAoqCRqSICCCCAAAIIIIAAAggggAACBAB4BhBAAAEEEEAAAQQQQAABBBCIAgECAFHQyFQRAQQQQAABBBBAAAEEEEAAAQIAPAMIIIAAAggggAACCCCAAAIIRIEAAYAoaGSqiAACCCCAAAIIIIAAAggggAABAJ4BBBBAAAEEEEAAAQQQQAABBKJAgABAFDQyVUQAAQQQQAABBBBAAAEEEECAAADPAAIIIIAAAggggAACCCCAAAJRIEAAIAoamSoigAACCCCAAAIIIIAAAgggQACAZwABBBBAAAEEEEAAAQQQQACBKBAgABAFjUwVEUAAAQQQQAABBBBAAAEEECAAwDOAAAIIIIAAAggggAACCCCAQBQIEACIgkamiggggAACCCCAAAIIIIAAAggQAOAZQAABBBBAAAEEEEAAAQQQQCAKBAgAREEjU0UEEEAAAQQQQAABBBBAAAEECADwDCCAAAIIIIAAAggggAACCCAQBQIEAKKgkakiAggggAACCCCAAAIIIIAAAgQAeAYQQAABBBBAAAEEEEAAAQQQiAIBAgBR0MhUEQEEEEAAAQQQQAABBBBAAAECADwDCCCAAAIIIIAAAggggAACCESBAAGAKGhkqogAAggggAACCCCAAAIIIIAAAQCeAQQQQAABBBBAAAEEEEAAAQSiQIAAQBQ0MlVEAAEEEEAAAQQQQAABBBBAgAAAzwACCCCAAAIIIIAAAggggAACUSBAACAKGpkqIoAAAggggAACCCCAAAIIIEAAgGcAAQQQQAABBBBAAAEEEEAAgSgQIAAQBY1MFRFAAAEEEEAAAQQQQAABBBAgAMAzgAACCCCAAAIIIIAAAggggEAUCBAAiIJGpooIIIAAAggggAACCCCAAAIIEADgGUAAAQQQQAABBBBAAAEEEEAgCgQIAERBI1NFBBBAAAEEEEAAAQQQQAABBAgA8AwggAACCCCAAAIIIIAAAgggEAUCBACioJGpIgIIIIAAAggggAACCCCAAAIEAHgGEEAAAQQQQAABBBBAAAEEEIgCAQIAUdDIVBEBBBBAAAEEEEAAAQQQQAABAgA8AwgggAACCCCAAAIIIIAAAghEgQABgChoZKqIAAIIIIAAAggggAACCCCAAAEAngEEEEAAAQQQQAABBBBAAAEEokCAAEAUNDJVRAABBBBAAAEEEEAAAQQQQIAAAM8AAggggAACCCCAAAIIIIAAAlEgQAAgChqZKiKAAAIIIIAAAggggAACCCBAAIBnAAEEEEAAAQQQQAABBBBAAIEoECAAEAWNTBURQAABBBBAAAEEEEAAAQQQIADAM4AAAggggAACCCCAAAIIIIBAFAgQAIiCRqaKCCCAAAIIIIAAAggggAACCBAA4BlAAAEEEEAAAQQQQAABBBBAIAoECABEQSNTRQQQQAABBBBAAAEEEEAAAQQIAPAMIIAAAggggAACCCCAAAIIIBAFAgQAoqCRqSICCCCAAAIIIIAAAggggAACBAB4BhBAAAEEEEAAAQQQQAABBBCIAgECAFHQyFQRAQQQQAABBBBAAAEEEEAAAQIAPAMIIIAAAggggAACCCCAAAIIRIEAAYAoaGSqiAACCCCAAAIIIIAAAggggAABAJ4BBBBAAAEEEEAAAQQQQAABBKJAgABAFDQyVUQAAQQQQAABBBBAAAEEEECAAADPAAIIIIAAAggggAACCCCAAAJRIEAAIAoamSoigAACCCCAAAIIIIAAAgggQACAZwABBBBAAAEEEEAAAQQQQACBKBAgABAFjUwVEUAAAQQQQAABBBBAAAEEECAAwDOAAAIIIIAAAggggAACCCCAQBQIEACIgkamiggggAACCCCAAAIIIIAAAggQAOAZQAABBBBAAAEEEEAAAQQQQCAKBAgAREEjU0UEEEAAAQQQQAABBBBAAAEECADwDCCAAAIIIIAAAggggAACCCAQBQIEAKKgkakiAggggAACCCCAAAIIIIAAAgQAeAYQQAABBBBAAAEEEEAAAQQQiAIBAgBR0MhUEQEEEEAAAQQQQAABBBBAAAECADwDCCCAAAIIIIAAAggggAACCESBAAGAKGhkqogAAggggAACCCCAAAIIIIAAAQCeAQQQQAABBBBAAAEEEEAAAQSiQIAAQBQ0MlVEAAEEEEAAAQQQQAABBBBAgAAAzwACCCCAAAIIIIAAAggggAACUSBAACAKGpkqIoAAAggggAACCCCAAAIIIEAAgGcAAQQQQAABBBBAAAEEEEAAgSgQIAAQBY1MFRFAAAEEEEAAAQQQQAABBBAgAMAzgAACCCCAAAIIIIAAAggggEAUCBAAiIJGpooIIIAAAggggAACCCCAAAIIEADgGUAAAQQQQAABBBBAAAEEEEAgCgQIAERBI1NFBBBAAAEEEEAAAQQQQAABBAgA8AwggAACCCCAAAIIIIAAAgggEAUCBACioJGpIgIIIIAAAggggAACCCCAAAIEAHgGEEAAAQQQQAABBBBAAAEEEIgCAQIAUdDIVBEBBBBAAAEEEEAAAQQQQAABAgA8AwgggAACCCCAAAIIIIAAAghEgQABgChoZKqIAAIIIIAAAggggAACCCCAAAEAngEEEEAAAQQQQAABBBBAAAEEokCAAEAUNDJVRAABBBBAAAEEEEAAAQQQQIAAAM8AAggggAACCCCAAAIIIIAAAlEgQAAgChqZKiKAAAIIIIAAAggggAACCCBAAIBnAAEEEEAAAQQQQAABBBBAAIEoECAAEAWNTBURQAABBBBAAAEEEEAAAQQQIADAM4AAAggggAACCCCAAAIIIIBAFAgQAIiCRqaKCCCAAAIIIIAAAggggAACCBAA4BlAAAEEEEAAAQQQQAABBBBAIAoECABEQSNTRQQQQAABBBBAAAEEEEAAAQQIAPAMIIAAAggggAACCCCAAAIIIBAFAgQAoqCRqSICCCCAAAIIIIAAAggggAACBAB4BhBAAAEEEEAAAQQQQAABBBCIAgECAFHQyFQRAQQQQAABBBBAAAEEEEAAAQIAPAMIIIAAAggggAACCCCAAAIIRIEAAYAoaGSqiAACCCCAAAIIIIAAAggggAABAJ4BBBBAAAEEEEAAAQQQQAABBKJAgABAFDQyVUQAAQQQQAABBBBAAAEEEECAAADPAAIIIIAAAggggAACCCCAAAJRIEAAIAoamSoigAACCCCAAAIIIIAAAgggQACAZwABBBBAAAEEEEAAAQQQQACBKBAgABAFjUwVEUAAAQQQQAABBBBAAAEEECAAwDOAAAIIIIAAAggggAACCCCAQBQIEACIgkamiggggAACCCCAAAIIIIAAAggQAOAZQAABBBBAAAEEEEAAAQQQQCAKBAgAREEjU0UEEEAAAQQQQAABBBBAAAEECADwDCCAAAIIIIAAAggggAACCCAQBQIEAKKgkakiAggggAACCCCAAAIIIIAAAgQAeAYQQAABBBBAAAEEEEAAAQQQiAIBAgBR0MhUEQEEEEAAAQQQQAABBBBAAAECADwDCCCAAAIIIIAAAggggAACCESBAAGAKGhkqogAAggggAACCCCAAAIIIIAAAQCeAQQQQAABBBBAAAEEEEAAAQSiQIAAQBQ0MlVEAAEEEEAAAQQQQAABBBBAgAAAzwACCCCAAAIIIIAAAggggAACUSBAACAKGpkqIoAAAggggAACCCCAAAIIIEAAgGcAAQQQQAABBBBAAAEEEEAAgSgQIAAQBY1MFRFAAAEEEEAAAQQQQAABBBAgAMAzgAACCCCAAAIIIIAAAggggEAUCBAAiIJGpooIIIAAAggggAACCCCAAAIIEADgGUAAAQQQQAABBBBAAAEEEEAgCgQIAERBI1NFBBBAAAEEEEAAAQQQQAABBAgA8AwggAACCCCAAAIIIIAAAgggEAUCBACioJGpIgIIIIAAAggggAACCCCAAAIEAHgGEEAAAQQQQAABBBBAAAEEEIgCAQIAUdDIVBEBBBBAAAEEEEAAAQQQQAABAgA8AwgggAACCCCAAAIIIIAAAghEgQABgChoZKqIAAIIIIAAAggggAACCCCAAAEAngEEEEAAAQQQQAABBBBAAAEEokCAAEAUNDJVRAABBBBAAAEEEEAAAQQQQIAAAM8AAggggAACCCCAAAIIIIAAAlEgQAAgChqZKiKAAAIIIIAAAggggAACCCBAAIBnAAEEEEAAAQQQQAABBBBAAIEoECAAEAWNTBURQAABBBBAAAEEEEAAAQQQIADAM4AAAggggAACCCCAAAIIIIBAFAgQAIiCRqaKCCCAAAIIIIAAAggggAACCBAA4BlAAAEEEEAAAQQQQAABBBBAIAoECABEQSNTRQQQQAABBBBAAAEEEEAAAQQIAPAMIIAAAggggAACCCCAAAIIIBAFAgQAoqCRqSICCCCAAAIIIIAAAggggAACBAB4BhBAAAEEEEAAAQQQQAABBBCIAgECAFHQyFQRAQQQQAABBBBAAAEEEEAAAQIAPAMIIIAAAggggAACCCCAAAIIRIEAAYAoaGSqiAACCCCAAAIIIIAAAggggAABAJ4BBBBAAAEEEEAAAQQQQAABBKJAgABAFDQyVUQAAQQQQAABBBBAAAEEEECAAADPAAIIIIAAAggggAACCCCAAAJRIEAAIAoamSoigAACCCCAAAIIIIAAAgggQACAZwABBBBAAAEEEEAAAQQQQACBKBAgABAFjUwVEUAAAQQQQAABBBBAAAEEECAAwDOAAAIIIIAAAggggAACCCCAQBQIEACIgkamiggggAACCCCAAAIIIIAAAggQAOAZQAABBBBAAAEEEEAAAQQQQCAKBAgAREEjU0UEEEAAAQQQQAABBBBAAAEECADwDCCAAAIIIIAAAggggAACCCAQBQIEAKKgkakiAggggAACCCCAAAIIIIAAAgQAeAYQQAABBBBAAAEEEEAAAQQQiAIBAgBR0MhUEQEEEEAAAQQQQAABBBBAAAECADwDCCCAAAIIIIAAAggggAACCESBAAGAKGhkqogAAggggAACCCCAAAIIIIAAAQCeAQQQQAABBBBAAAEEEEAAAQSiQIAAQBQ0MlVEAAEEEEAAAQQQQAABBBBAgAAAzwACCCCAAAIIIIAAAggggAACUSBAACAKGpkqIoAAAggggAACCCCAAAIIIEAAgGcAAQQQQAABBBBAAAEEEEAAgSgQIAAQBY1MFRFAAAEEEEAAAQQQQAABBBAgAMAzgAACCCCAAAIIIIAAAggggEAUCBAAiIJGpooIIIAAAggggAACCCCAAAIIEADgGUAAAQQQQAABBBBAAAEEEEAgCgQIAERBI1NFBBBAAAEEEEAAAQQQQAABBAgA8AwggAACCCCAAAIIIIAAAgggEAUCBACioJGpIgIIIIAAAggggAACCCCAAAIEAHgGEEAAAQQQQAABBBBAAAEEEIgCAQIAUdDIVBEBBBBAAAEEIgvEBY5o4aYJGrlgkCoVaaQra91/yqhOp3s5ZQin2YUPHjys2dMW6Nfvx6hjtxtVolTRDLvDuKNxWjBvmb4ZNkJtbrlMNWpVyrCyKQgBBBBIToAAAM8GAgikT+DoTvlXvaOYzcMVc2SrFJNJwSJXK1DlRcmf41hZwaPybftVvuWvKliuu2K2j5Jv8/cKFm+rQNXXpPigfBs+kW/1e4o5tE6Kj5NicyuYt7GCVV5SfNYS8m3+Vv4F3aXgoVC5gQpPKFi2ixQ4qNg5tytY8k4FC7Vyf4+d1loxu6cmnOvLqkD13u7eOBBAAIFIAoeO7te7Y+7R2h0L3J+vqv2Azqty2ynBOnBkt/qNvkcbdi1x1z+30k26pu7Dp+RezpSLHj50RO++8ZH27t2vh57qqBw5s2Xora9dtUFPP9RbWzZtV+GiBfTCG91VqmzxDLnG3j379eITb2vuzMXKmy+3XujdXRUql8mQsikEAQQQSEmAAADPBwIIpF3g6E7FzrxR8mVWoPpbis9aSv5lL8i37v8SOvCS4q0DX/xG+Rc9ltBxz5RPwUKXyrfxC3dOoPzDCpZ9QP7Fj8u3+TsFyt2vYMkOijmyyb0nZvtoxeeooECdT1z5MfsXyz/r1oT31h2m+BxVEvr3W0fIP7+zgkWvU6Bqr1AdfCt7y79uiOLOGqT4vA3TXjfORACBqBWYvOIbfT7tBd3Q4Gk1Ln/NKXWYsup7fTa1p66r+6iaVWx7Su/lVF38cNx+fTfrTeXOVlCX1OiU7G2c7ACAd+GP3h+uaZPn6vnXH3Sd9Yw8fvtxnD4d/F2GBhcy8v4oCwEE/nsCBAD+e21KjRA4aQK+tR/Iv+wlBSq/oGCJmxOuYyPx06+R4nYpUO9L12n3jtjp1ypm9zQFi7RWoNJz8m39WcpcSIrxyz/POu/XJOq8ywIMM65XzL6FClTooWDZbq4o//xu7r2BGv0SRvvjg/LP6+Rei89a8th144OKnXWz4rOXV6DKSyfNgYIRQOC/JbBo00QNnvCwrqn7yCkPACzeNEkfTnxY19R5+JTfy6lqZS8I0rb+k6eFgXXSf/lutAsA5M6TM0NZZk1boD6vfEgAIENVKQwBBFISIADA84EAAmkW8K16R/4VvRSo+JSCpe9JeJ91uqe3lo5sV6D+14rPUixUnuu4b/tNcbU+VHy+psdeX/ykfBs+VaDaGwoWvTbR9S3A4FvdT8GibRSo0df9zbfxc/kX9VCw+M2uYx+za7L8i59UfO7a8m0arkDll1xAImbPbPkXdlegxjuKz1ktzfXiRAROR4FAIKg5MxZpysRZuv2eNsqSNfNJvc30rHWOj4/Xju279eeIidq0YZvuvr+dMmfOdFLv72QWfjp1uk+nezmZ5imVfboZnMwAgC0BeOPF9wkAnKqHjesiEIUCBACisNGpMgInKuDbNtKN3MdnLqhATetknyXfukHyr3hTweI3uJkB4YcLAGz/Q3F1P1d8rpqJAwNbfogYAPCt/0T+JU8oWLh1KAAQc3CV/DPaSpnyK67+N/Ivfc6VFSx5u2JntlN8zqqKq/Op/CtelQ5vUqB6nxOtIu87yQK7duzRD8P/0J+/TtKmjVuVr0AeNWxSSxdedo5qnFVJMb6Yk3wHZ0bx1ino0eV/7mZbXtxY9/e4I0MDAGtXb9SLj7+tS1q31DU3XKz0rnUePfIvvfpcf3d/V7W5UB27tZPf73P/Tlr26SYer3jNWjtSP87pq50HNilvtsKqWaKl/lrx7XEzAJKe6/fF6qwS56lNvceVPXNuDRjbWYs2TQpVsWrRJrrn3H7yOrBH4g66v3lLC2xq+y/z+uuvld/K8g/kzJJPF1W/S80rtVOMEp795Dq/+w7v1HezemvBxvGyfAF2L4VylXFT5GuVPN+935IIrto+R38sGqzieSu7e/3kr6e1ff96+WJ8Klewrm5s+IwK5Cghq9u2fWs1YdkXWrZluq6o1U3fz35Tm/asULZMOdWqxt3uvqau+kE/zH5L+4/sVqGcpdW2wZOqUKh+oma1exs+o5fmbhitQDBO+bIXdfkUape80J13OO6AJiz/UvPXj9H19Z/UN7Ne09It09w9VSnSRNfWe9Tdk3ekNQBg6+gnj5upyeNn6oHH71Su3DkUH4zX+nWb9eVHP+namy7RquXr9GG/L7Rzx241bFpbN9/ZWuUrlQ5dy4JZWzfv0IQx0/XniElatniVcubKoQsubarbOl6rbNmzKmkAwK6xefM2/fHzBB0+fFR3dGrjvrvCA2Mb1m3RPffflOhza++bPmWuhg78RquWr9XZ59RV/bNr6rMhPxwXADh6NE6jR07WF0N/0vq1m1SxSlm1v+c61WtUQzExfE+ebt8r3A8CZ5IAAYAzqbW4VwROAwHfhmHyreqrmENrpfh4xWcp7KbqB0u0l2ISOgDekWwAwGYArBusYJnOClR8MtF73DKDpc8pWOK2RNP4/XPulG/XX4qr3kf+lb0VqPSsyzdgAYCYPbMUV6Ov/KvfU6DCo+51jtNPYMf2Xer1bH+X6Or6my9znX/Lgj1v9hJ9/9XvbhS5aLFCGX7jFnSwH9it216kYiUKZ3j5J6vAgwcO6bWeA5U1W5aTHgDw6pCetc57du/Tsw+/qVr1quqOe68PMZzOAQDrCA+b8qzrOFu2/8z+rJq1bqRbb77v8I5EOQCsM/3ZtJ5atmWqbm38ssoXqqcFG8Zp2NTnVCxPRd3T/B35/Zn0+dSe+mvldy54cG6ldiGHnQc2qv+Yzmpe6UadU7GttuxdpUHjH1T+7MV0S+OXlDU2h36a+47GLftMl53VWedXaZ9sACD8ve0aPadcWQu4e/l82os6eHSPrq7zsOqVbpUoiWD1Ys1VrmBtNa3QxtVz7LJhGjF/oPJmK6L7WvbXwo0TXN4DO7LEZtfZ5VqrVY2EmV0WNFi8eZLqlmqlasWaqk6pi7Vy2yx9NPkJ+X2Z1LnlQOXPkZAMb+mWqe71GsXP1dV1uisQDOjL6S9p/oaxuuXsl1xA4s/FQ925WTPldPd5ac37XABl7NJhLhBToVA9dWzeV7G+zMcFVex95t35vPeVI3OeY89ZWIK+6rUq6dle92vP7r165qE3tXH9Ftdxv/iK5u5zb98rmzduU++XBunQwcN6ptf9KlAwrytr1IhJLljQ+ZHbVK1mRfl8MdqxbZd++2m8C47Z5y9pAMD+bdP27bj+lstCz39KgTtLJDj4vS91znkN1Lh5PcUHg5o+ZZ7e6/2xKyc8weCunXvUt9f/qUSpIrr5zquVKXMm/fnbJA18a5gefqajGjWtfbK+digXAQSiQIAAQBQ0MlVEICMFLEmff1lP13m3BHwpHaFOe5IZAN6U/vjsFRVX70uXKNA7bKq/7RYQV3twoo58Qv6BnorPWdPtFhBX5xMXcAiVlbue4jMXUKDmgOMCERlZf8o6cYHPh/4oW+/6xIud3Uhd+GEBgJYXNc7w9bV2DevUzpgy/6Ss3z1xjdTfaQnO3uo12J2Y0TMAkrt6eqY6W0fKOkFFihVMFABIvWan5oy44BH938RHdPDIXt3bor9i/ceWVETKAWCzBKwjfEWtrmpR+e+cJ5K+mfm66/B3OKe3KhZuqBXbZun9cV1VpUhjtW/6amgkf866URq79FN1bP6WssTm0EeTn9SSzZPdtYvnTdjuzcv8HxPjU5eWA10HOenot43UfzTpcdeRtk5w+Ej59NU/u4BEkdzl1bnlAGXPnEdz1/+poZMeV8OyV6htg6cSYf80t5+bHdC69oOuTt714+ODiTrY3j3UKXmRLODgHVb3ySu/0Z1NX1eVok3cyP7AsV3c7IAu572vnFnyu1O37l2tt//soNL5q6vDOQmzB/r92dH9Lbwjb23Sf8x92nNou7qeN8gFNuxIa1JGWybzft9h2rNnX6LPiG3ZN2zw9+rZu7vKlDs2s2DKxNnq8/KHoYz7+/cd0MtPves61BYoSM/nwjrpFgCr06B6ouff+1z4/L7QPXmf5UpVy+nqthclGsGPlAPgq09/0bg/piQKVHhl+P1+dX20/Rm95ObUfANwVQQQ8AQIAPAsIIBAugRsqz0dXq9A7Y9SXmf/d26AmL3zFKj6PwWL3XDsOoH9ip3dXjE7Jyk+fzMFqvzPJQ90ywlW9lWgdEe3dWD4Yev7Y2fdJAX2u8SBofIscaAlGzy4MvHr6aoVJ5vAydyD/FR0Zr1WTU+n9nR6Ek6FWXqsvPsrVDj/GREA8DqlDcpc7qanhx+RppwPm/Kcmx3gdXa985N2Tr3Awurt80Kde3vt/XH3q3qxc1xHe++h7a5DnMmfJdRR98qzZQTrdy1Rt/MHq2DOkscFAHYd2Ky+o+5U4VxldE+LfqEAg73fK/fQ0X3Jvj+8nhZEGDi2qxqWvdJtMWjBhQFjOmvv4R2J7mvbvnXqO+oONwMgfCtCq/s3s14PmdiWhe+Ovkel8ld3Sx+8wwssuA5/ywHuZdvi0Pu3BSqSq7+97q4z8zXd0ex1VS16LH9MpM+njapv3bIjUQAgucz63gh9r3ce01l1q7ip9TZjwJYP2L+TOyJ9LpKbARPpc2tLbJ579C11f6qDatRKCP54R9IcACnN/LG6Wl6Qk5GM8HT67uNeEEDg5AoQADi5vpSOwH9OIGbnRPkXPixbl5/o8GVy2/nZlH5L/Oef30UKHAid4jLz17MkgUUSXju6U/6lz8u39Vcpbo8UE6v4HJUUqPCY4gtGGImxgMKMa6WjuxVXf3jiWQOLn5TdV9LXU8L3fuDaD+hIh43I2XTT+mUu06U1O7kRvIw87AeyjXwdijvgfiDnyZby1PT0np/eez3Ze5B7I3W2VveZ/3VLtAY3/F69H9WLF6wIvez9WA+fduvtyV2yTDEtXbRKQwcO15wZC5UrT041PbeeWre9WCVLF3VlJNeptfW6Sd97dduL1fr6C5U5S2bZPW/asEUjfhinvPlyqXK1cnq398dat3qjW7vbseuNKlAon2MApsIAACAASURBVH78+g998fFPOnokzo0iXtvuEmXLliV0/zYiaDMcvvtypPbu3qfqtSrrvFaNdUGrporNFJtsU3kdCVs33Lh5XbeO2To6sbF+1apXTbd3us6tC07vemQ7f+OGrbJR0ixZMunmu64O3UNKAQBbSmH1/P3nCa5+bW65TDOnzlepMsVCAYDkyralHjOmzndbqbVrf6VshPOn4aOc8xXXnq+rb7g40ewPa5s1Kzc4N3tm9u89oEuvbql2t191wrNEUlpXHulvSdf3e0i29t5Gum9o8JSqFTvHvTx/wzgNmfSoWlS+RZef1dnNCrD1+nc2e919tlP6vrHp90XzVNBdzXq7EfCk9+K9t3ieSscFALwR9C17V6cpAOCVZcsCLvl7ur/V00bgvRkEVp+0BgCS5joIf5htNkPlIo10U6OeCgSPpj8AEBZoSOn77J8EALzcFw891fGkBgBSSvSX9G+RvgO9+ttShrqNaqhDlxvcEgcOBBBA4EQECACciBrvQSBKBdz0/8XWQb9YgYpPS76/s34f3uxe9237I2GLwJIJa1nPhGP3wa1uzenWvWt0ff0n1KDs5bLO//qdi9363/U7F7lEWrc1ecWtT82oI7kOfTA+oN8XDnbrhW85+8XQ5U52AMC70Mncg3zR/OVutO3I4SOqWaeKqtWsoHIVS6l85dIqUqRgKAGgdTRt7fvuXXvdSJe3Vtc6hTP+mqf/G/C1nnq5i5t6bmV+9P436tqjvVvna5nsR3w/xuUZKFO+hJuiGx5MsHp263G7Lrq8ub79/Df99XfysGIlC7tkYb1f+kA161RWhy43aujAr/Xlxz87mroNa+iWDleravUK2rJ5u1tLbMf5lzRVg8a1lD9/Hk0aN0N9XhmsNjdf6tYFW6IuS+Q1oM8nLuDR6soW8sXEaM3qDRr160TddEfrFBP7eQGASWNn6MprL9AN7a9U9uxZtXDeMr396hBlzpLJTRGePnluutYjhwdS2t1+pW7teGwnjkgBAAuEjBoxUQtmL9UtHa9R/gJ5tG3rTn0+5Ef9/O2fidZARyrb6vr6C+87LwsWXHX9RbrgkqbKkiWzS4j26nMDddHl5+jO+9qGEglOGD3Ndf67Pnq7Wwe9cd0W9X75Ay2Ys9SVY8/P4z3vdXkk0nrYWv5B47u7te7ho9r2fm/a/HX1eoS2nRsyqYdLuJd0BkCk61lyv3dHd5Ilw7P18TbNvkDOkqF1/d4ofrbMuY6bAZC0PK9TfVWt+9WsYlt577UlC+HT5O19NgX/vTGdtOfgdnU7/0PlzV4k2SSCdr4tdbCZDbZUoXzBOu7S/yQA4M0oKFOgZqIZAEnrlHRGQJpmAKQjAGDr+20U39br25HWGQBeAOCaG1qlugTgp29Gue+jvPlyu2ukZwbA/DlL9dSDr6vn692PCzTYsoR33/golAPAW5aQJ1+uf23pT1o/Q5yHAAL/DQECAP+NdqQWCJx8gcBBxc64Xjq647jt/uzivs3fyr/wIQXKP6xg6XtP/v1k4BXsB7CN2CX9ob9250L1H3OvS3rlTc/NwMtGLCqlTsrJvraVn9bs2yd6L/ZD3fbTth+9NpIeFxdwRdWsXVndHrsjNGo/5ve/9MYL7+ulPo8k+sH84/BR2rd3v2647QrXwba8AvZv6zwmlxk70rRZG/m34MBDT3VQ/cZnhapjHQcrs+cbD6pEqaKh7Pg3tr9Sl1zVItF5/9f/q9BaYtcZi7Bm33Y6eL3n+27Nbvha5LT4eeUd2H9Qjzxzt3LkzB56m/lZFv+nXunq1i+nZz2yFbJ96049+0gfl8HfEqV5R6QAgK1RNkO7lk33947kcgBEKts7194b3lHzZoZYUMXqaKOaya3Ltjq/3ev/1PON7i5wlN7Dmy4f68vkkuB569VtGryXyM/L1m9lj1nyib6b/aYuqHqHG9VP7bDzLYu+zQJYs2Oe2jV6PrReP2FJQDet2TFfHZu/Hep8RyrT+ww2LneNC1R4712+dYbaNXzOzUryDktqaGvrbZq8t94/uc+wV88DR/aEApq2dOCd0XfL5QD4O4eAle117OuXuVTX1XssdD2bmv/F9JfcTgKNyl7lEie+82dH2W4HSfMThNftZAcAkk6LT2sAYPu2XerZ4y1lyZolxYBSpPK8Z7pQkfyJvn/s+bUAZvYc2UIdeO8z0aDxWS7g5u2YYc//oHc+kwX5vCSA9tqH736hKRNmu++hMylxaWqfEf6OAAKnhwABgNOjHbgLBE5/gSNbFTvjOikYFzEAYBn/Y3aOU6DOpxFzA6zZd1QfLNylUev365MLS6h0ztNnz/DkAgDej1brOPxbAYDkpt7+Ww/IyQ4AhNfDpovbD3Cbiv7FRz+60fTOD9+mTJli3ev2w7zJufVCnX1bG/v2a0PcDgJeB9B+mNvomW0l2KhZHTVtUS9RR9muZ53XpCOE330xUt98PuK4rbeSrhH2OtaXX3N+oo5yclN6k05HtlkMPXv01ZEjR90SApvqXrxkkVAHIKV2TSkHgAUWnn24j65rd4m7r/SMRto1vfMvbd0yxQCAzboYMuBr1x5JE48llwMgUtkp1SVpgMZ7/9nn1Am1vd2zBSLefOmD4xK72d+sY/3plGdkU+GzxGbTORVvdEt3fDH+RMS/zu+v3xYMUuXCjVxyO5tyP3rxx27ru9lrR7rOdZv6j7v3ebNuNu5Zrqblr3Pb9eXIkk+rts3RxOVfueSA4Ut3vM6w5Rq4sNqdLtN9+LFk8xQNnviQy7hvW+5Zgj07bNbN9n3rdWXt+92/J60Yri+nv6wm5a9192Lb+1nG/qGTH1OsL4vLtF+3dCu3/t9G8w8e3esSDXoBDe8znNmfLXSubTk4cuEH8smni2t0CC1p8pLz2cwFm11guyPYYRn8h056TOUK1km07MDLf9Cm3mNudoJ3v1/P+J8K5Cjp7tcy+tv1xi/7QlkzZde5lW7SroOb1e/Pu5UQfBkQSvZn77fvX2u/Ti3eU6l81UImn03t6bY4NHdvi8SknxebYdPv9aFasXStnn/tATcjxJ7Zb78YqW8/G6HnXnsgUbDI+3zbMiRbVmPn/vTNnxr41qeq16im7u7WTjYbaMf23Ro/aqrbnjR7jqzuM2BbBIaXZ59pm4mzaN5yPdazk5vlY++zzvzY3/9S/oJ5Q8Euu47NJvp40Dfq0PVGXXLluYrx+VyiP/uOGfTO5+67qN7ZNV0g03bSsO+NfPlz6477rlflauUT2mX2Ym3bstN9V3IggAACJypAAOBE5XgfAlEo4F/2onxr+is+X9OExH3Zy7vtAH3Le8m39TcFyj2gYJnEP3qN6cvle/TgxE0Kxkvlc2fW8FYlVThbwtrnXYcDuvH39dp3NKivLi6potmTXxN9sshTmwFQMl/V0BZVNopm2b2tI2E/9G3Pa5vOasm+Wtfp7vb1tsOm8tsWV38sHOymBWfNlMP9mLatx2xLKxu5G7d0mBZunKi7z307NFKYXAAg6fm2T7cl1bIkXN5hP7RtxND7kW6vZ47NFpaxO/17kFvWb8tk7h22t7iNFB44stclCfNyKHj7n59IG3k/4levWB9KbmU/mG0k3n5Me1t2LZy7TH/8OkH3PHCzCxLYYe+1IIBNRV+5bK17rWyFki6Q4CXbirRG2F7zpveH37Pt/+3e/9CtbglBch3ltAYArGz7Mf/xoG/denmbrZA5cyZd2eYC3XTn1Tp04JBeeeY9zZu1OHQb1hHp8Xwnd15yuwB493XldRe4zsDJCgCklOjvZAUAvGUTs6cvUven7lLVGhVcx2rQ25+59f/WgfLa39DW7Vyk/mPv0/7Du0KGtozn4uodXAcy/LDPr33uRi74wH0ubSu6phWuV9kCtVwH20ayLSjgBfxstPy3Be/Lsu3b+TYN37L9WxLBwrnKHve4W5b9qat+0L0t3lOR3OWO+7stKfppXj+3dZ4l3bTvi8blr9GF1e5wnfKkeQfC72Xlttn6asbL2rxnpfveSfpe72JeAMC2+9tzaKsOxx1UnmyFdPlZXdUgbPZA+PeE916bATF/4zjNWz86dO/23WWZ/K1j//3sPqEt/cI/84s2TdKv899zbRGMD7rrnVflNrf94ZSV34e2Gwy/jtXbjvA6W+Dk8rO6uJkFtmWiBQZsdoLttnBvi3cTBXS86fu2vZ533PPATRr92+REy36S26bPlp24gGNsrFuKMmzwD1q6aKUryvJ03Nj+Chc8eO6RPsmWt27NJheAmD19oQs+WHDywsuauVwhdh92eDlMbGR/9G+T9NmQH13yQZv1dNOdrWVZ/Xt0+Z87t+XFjUOzBqyj/+PwPzTy5/HauX23y/dh+UWatayf6Pk/ke9c3oMAAtEtQAAgutuf2iOQPoH4oHyr3pRv/ceKObJVig+6Lfni8zRUoEIPxeeqmWx51tFv89s693fr6OfNkjAyd7oGADbsWqqP/3pSew/t0O1NX3U/fq3z8PPcdzVp+Ve6qs6DsmziNko4fMarmrXud1nnuNO577iROAsQWKCgwzl93H7Z1oG3rNbNKybshvDhxIddZ8N+KHc9/0MXAEja2bbz7Ee+jTQOn/nacedbB2LAuC5avX2u2jd5VTWKH5vKba8NmfSYy2tQrVizE96D3AIZP8/tp1GLh+rsslepbcOnQ6NxNqpniQxL56/ppgQnHW0Nfxiss/jrD2N0yZUtIq57tw65dZS9aeD2XuvwP9X9DT34xF3uR+8nH3zn1ufbtluRDks0t2rFejfKZltweWVFCgBYcMGWIoTvvR2pzIwIAHjlWlDDyhv/5zQ3opjaft4pjZqvXrlerz0/0C1hsE7KiQYAWl157nFLG8LXOnujnIFA4Lj1yF628vAkgFZX717Cy07PDACvDEuaaLNDrPNjyzHa3na52yoyvPNv5/46f4BGzE/INB9+lMhXNbS1Xvq+6M7ss//NWTxnthR3jwACCESnAAGA6Gx3ao3Avy4QL6ndyHXadiiQKADwr99IhAuGzwCw6bdz1v8py/SddKRv5bZZGjT+ATdiGL4m2BKA9R/TWat3zHMd7nqlL3GJuUrlq55o/Wz4pb3s3QeP7ku09jbp+l/vPcmdP3XVj/ps6vM6v+rtie5p1OIhWrN9vto37eU67Ce6B7ld31tnnC1z7kT3akGSwRMfdmudvYRiybWndQAtqZtlfE+avXr/voMuqd7Zzeokmo5uCf16v/C+cuTKLluDb9P2b7vnukQZ9iNdz2YEzJq+INRhjRQAsMR5z/d4Sw893VEtLjw72cfQ2ybMcg6Er5W3TrztP550n3G7liX8erbX/cqVO/LOEdZBfv7Rt3R7pzYpZh5PqdNsddy2dYduuO1Kt5wgPeuRwzvptepVTbSFX6S1zt5yiedfe9DNivCOZYtX6/lH+7gZCHfce33o9UjBiPQGACxRpE3jtgSQVn5y+R3souGj0hkRALDAmk3L/3PxUDdVv3bJC0+Hr6k03wMBgDRTcSICCCAQlQIEAKKy2ak0AqdG4Kbf12vLwbjTOgBQpWiTZHFspPHPRUMi7k1tnQXriNg0/KvrPuQSftk034I5SqphuSvVuNzVbqlA+BEp+3bSDOCpne/lKbBttrqc976bfWDTZweM7aJLatzrZgX8kz3Ivet/Me1FzVw7IlECM6uzZRXv2LxvqjskWAe1b6/Byp4ju5vGWqx4IVe0bUf3yQffqnipImp76+XHje5aMkCb+m2J+iwTf9LOuk3jr392TZUpX1I+X4zWr93scgJYWd5MgY/eH65J42bqmV7d3E4BdliH1M6b9tdctb/7OjW/oJGyZs3scgXYuRdf3lw5cmaTjbQ/0723zmvVRO3vuc51RG0k32YPvPPaUL381iOJZiRYAMDWqnvZwm2a8vS/5rks95bEzzq2v/4wVssWrdK9D92aYjDD6zRPmzRXd3Vpq/Muaiy/TVf+a67bTs863d52g+lZj+zc129xOzI0alrL7XgQ40uoV6S1znaurUe2QIwl8POy8v81YZbmzlrspjA/8PgdodwLkcr2EqNZ5n8rIzwIZGZTJ81xZl6SQVti8crT77o2syUAKR1eYM6m63tHcksAUirHptZb4Mymv1tZVoaX7O7UfGOe2FWTCyKeWGm8CwEEEEDgvyZAAOC/1qLUB4ETENh+KKAnp2zRiLX7dDQYrxI5Munp+gV1RZlcrjQbtX9r7nat3xenR+oUUJfxm7R412Fl8ce4c3o2LKQ8mRMn2wov09b+X1IqpzYcOKqDcfGJAgCRkgPabIF5Ow7r6Slb1LZCbsXESD2nbdPuIwEVyR6rbmfl1+1V8iomrK52vb5zd+i7VXu17VCccmXy66Ha+XVXtXyJzovEk1wOgKTn2hT9ySuGRwwAeNuI2f7atg7fthf8asYrWrp5ituqy4582Yu60fJKhRu6f6cUALimzsOh7ci8+4h0vv3Nso//MOct3dDgGTUse4VsVoCtWbblB7Zm+Z/sQe5d23ZJeH9cV9Ut1cplG/dmPVh97ZqpHZbwb/aMhbIs/pax29bC25pZS953xbUXqELl0hFHeb3s2TbK7eUC8K5lOwh8+uF3si3jbPlAbKw/tHa3dv1qofLWrNrgMvEvW7zKvfWF3g+5oIF1xsf8MUU/fPWH+5vdj2X6ty338ubP7ZIHhucJqFK9vJu237fX/8k6qN7hrSW2f1tSsD9+meD+ZGt/rdNsgQbb096rs12j9fUXpbqfvXWabVtB2z1g4tjpbpvClKbCp3U9snXQ+7zyYej+CxctoB7PddLAvsOSXets66zNw3IyZM6S2c3kuLR1Cw3u/1Witc6Ryr61wzV648WEbRO9w1sXbf8Od370uU5qedHZLmmiJWezrRgtEOId1sYWQLrpjqvcfXiHrY//fFrPVJMAJvecRvqMhOfPSO35Pp3+7iURbFahzXEzkLycLbaEK1Cms/wLHlBMfEBxdT9zyVtjDq2Xf9Gjitk53iV8jc9SWMFyDypY4raEKtoysPVD5FvVVzGHt0i+WMXnqKxg2W4KFr7y2DkbPpFv9XuKObROio9zS8WCeRsrWOUlxWctIQWPKmbHGPnXDJCChxVX7+uEbWXjg4rZPVX+Ve9IhzckJJXNUsSVm9q9y7ajXf+RYrb8qJgDK/6+bh4FSt+jYLkHEsrYNlL+Jc8q5tAa27vGLVsLVH1N8blqJNx78Kj8K1+Xb91QKW635M+ecE6FxxWfN/mZQqdT+3MvCCCAQGoCBABSE+LvCPzHBcZvOqAu4zbpwpI59FyDQgrEx+vRSVs0ct0+vdO8mD5ftlsj1+13CkWyxeqWynl0T/V8yuSLUc9pWzVkyS61q5hHrzVJ+JFmnfcPFu7UkMW79UrjwmpWNLvW7juq56dtdQGGqnmzhAIAYzYc0F2jN+hAXNB17L+7JGFrr9a/rtXmA3Hu/9cpmFX31ciny8vk0rp9R3Xn6A1avvuIBrQorotKJkyxtvLb/b5ejQpn07MNCsofE6Pnpm3VZ8t2u8SDdnSols8FKiIdaQ0AeGuNLQGYJbgKP2as+UWf/PWMLnKJx+5J9DcbpZ+5ZoR+nT9QRXKXVacW77oRc7uuBQps+6wcf88OSGn6bqTz7ULeFH3LSN6h+VsaNsW26GqtWiXPd/fxT/Yg9yri7XNuORFsv/HNe1ZoxIL31eGcN4+b2ZCRHxlvS6w8eXO5/eZTmgqekdelrFMnYIGZr4eN0MH9B12SNG9vdwsizZ+7VK/3HKgrrrtAbW66NMNu8r8SAEgpiWDstNauc21HsFArxRxYrpj9yxSfrazb2SVm9zT5Fz2mYL5mClTtJQWPKNYCBLsmKVD5RQVL3CLf2kHyr+6nOOs0F7wwoVO+5BnF566vYNkurgPvX/y4fJu/U6Dc/QqW7KCYI5tcuTHbRys+RwUF6nwi3/LX5Nv0VcJ/M/I0VFyD79z/9616R/7lLye8nr28AvW+dgGA1O5dhzfJP+cuKWsJBaq+mrATzdFd8q94VfGZCypY9oGw++quYKkOitk5wQVAFBOrQN1h7nr+xU8qZvufCtT6ICEgsm+h/EueUrDErQoWuTrDnjcKQgABBE6lAAGAU6nPtRE4xQL744K6+ff12nk4oK9blVLBrAmj+Cv2HNG1I9apdoEsGnJ+CS3fc0RX/7pWNfJl0bCLSoZG1G06v51XOJtfn11YUpn9MbJO/b3jNup/ZxfWVWUTZhC4H3PJ5AA4EojXjb+v054jCbsAeMkB/2/xLj3x1xa9fHZhN9rvHb+s2efK71GnoO6tkZBx/43Z2/Xhol368uKSqp4vi3vNu7fiOWL18fkl3L0ld6Q1ADB/wzgNmfSoSuStok4t+oW20rJyLfu3zQ64t0V/Fc9bKeKl7Do2rdimzNu6fPv3+l1LEm0xmFoAIOn53oVsiv601T/p/Krt3TZldzR7LXR//2QP8vCKhM80WLV9tsuC3qLyzSf1KbY8ADZCfM0NF7Mf9kmVPn0Kt/wM/V7/SM++dr+b/RB+eMsibAmJ7aeeUYcXJNt5YGOoyPAM/Bl1nVNdjm/Lj/IvuF/xmQooWPl5xeeqJd+GTxQodoNi53aU4vYoUO9LxWdNCMbG7Jmt2Fk3KT5HFcXVH67Yme2kwD7F1f9OivEdVx2fjbDP66xg0WsSggjecXSnYmdc7zrUljDWZgzE7Jmp2JlWduVQAMBd8/BG+adf58r3AgD2erL3Xupu+VdYQOFrxdX60O1Sk/SwTn3svHsVzH+uAmcNDP3ZZjJYkCBQ8UkFi7VzW93G56yqQI1+p7qpuD4CCCBw0gQIAJw0WgpG4PQXWLDzsK7/zTr6WfXphcd+aCfN2L/rSFCtf1mjGvlTPs86789M3aofVu91o/mlc2ZKhJBcDoBIr3+6dLcenrRZrzcpopsqHVs7780asNe8EX27ps1U+OiCEm4WgB0W1Lju7+BEeNAiaavYCLx1xLfuXeOmtjcoe3mye05bcrAhk3q4bbJqFm+h6+r1cFuGWcf7h9lvuZF/2xvbRvw/n/aCWla+RWUKnOUuaef8Mvc9dw3Lyu+NqO/Yv0GdWw5U0TwJ65yXbZmqQeO7q2aJFrqp0fOhzPrJne/VxxLyWeLBQ3H71bb+U8dNy/8ne5B71/BmGtjsBUsIeFuTV0LbF56Mp93WpP/+8wS3Dt/Wu9syAI7/vsCoXye6XARJEyxazS2nwstPvav7H78j1dwA6ZHycmmEb6v5XwwAxOydp9iZNyiY92wFah1bBhKzc6Ji59yZ0NH/ezQ+oTO+Wf4Z1zlK64z7lr0k3+bhis9a0k2JD5bpqvgcFUPUNoLu2/CpAtXeULBo4gCN3967up+CRdsoUKOvvHuJz14xxWuGlgAkc+928djp10pHtiQKGIS3v3ftQIUnEmYq/H34Nn8r/4LuCha+QoHqfRQ741oXmIjPUlzxhS9XsFTH0BKE9DxPaTnXZrRYDhTb6cK+2yzHCAcCCCDwbwgQAPg3lLkGAqepQPgU/KS3mDuzT+cUza63zimqrQcDaQ4ApJTo72QFAIav2KMHJ25WkyLZ1K95MeXM5FO/+TvUf/5O9WpcRNeUOzYTwatnSuvibS9sb4/qpC7WEf9lXn+3zt46DbZbQMl8VdW69kMqV7C2O92CCh9O6O7267b1/zbqXzhXGbe/9VklzpM3ym/bAHqHJQ+03AEWZLDtB20nAtv/2vYSt8DCsKnPu20Ak57v/du2KBwy8VFt3bc2Uab+8Pv/J3uQe+UMm/Kcy5DepPy1LphxMg5Lord50zZVqlJWA976VF0eaS/bao4jOgS2btnhkg7aDgB3d2unYiULKxiM15KFKzTo7c/VtEV9XX3DxRkaEIoUAAjfovO/Ih8KABS4wHXCvcPrCCt46Piq+nMoPk89xdW0rRbj3XR+344xbraAO2JzKVDuAQVL3yv//G7ybfkhYgDAt/4T+Zc8oWDh1v8sAJDk3t0tTGstHd2efADA7uvvJQeJKmizGGLzKFiyvQLlH1XMgZXyL+rhlkOELDIXVqDKC8dyHGTQw2A7bni5OGx5U/hOGhl0CYpBAAEEIgoQAODBQCCKBaZvPaSb/1inegWzJZoBkJRk1d6jaQ4AtB+1XrO3H9bwViVVPvexJF3JTfW3a1lgYNOBOH3dqqTyZUlYhpCeGQC2vMCWDPSbt8OVY0eVvFnUq3FhNSiUMCOAI2MEbBnEl9NfVPsmvVSuYJ2MKTRJKd9+/ptLSGeJ/O7q3FYVq5Q9Kdeh0NNXwJIOfj70R00eP1M7t+92CRobn1NXV7W5UKXLFc/wXBCRAgDF81ZONph2+sqlfGfJBQBitv2u2Hn3uXXv4TMAUizt6C43Ld+3qo9LqBeo94V8a96Xb91gBct0dtPqww/f2g/kX/qcSygYqPLSic8ASCYAELN/cbJLANzMhHWDlXQGQEr1s9kPMRs+kX/tIMVnLa24+t9I/hP774mN9k8aN0Mb12/VdTddErqsl+TUkpISADhTP1XcNwJnngABgDOvzbhjBDJMwLL7XzdirUvCZzkAkk7Z9y6UngDAe/N36pUZ2/RMg4Iu8Z53zN1xWO1GrlPR7LHHbQNoAYD5Ow7pu0tLq2yuhGUD6QkA2Pk/rt6rAQt2umSElmiQ4+QIjF36qVZtn6tbG7+c7FKJk3Plf69U6wzaLI7V2+fKsssv2zpNObLk1X0t+itrppz/3o1wpX9NIGoCAH9P9Q8WvDjRDABL5ue3NfqBQ4qzhHiWRC+Nh436x+yZ4UbfY3aMdiPoblp/vS+lTMf+G2Cv+zZ/r7jagxWft/Gxtf6ZCyTKKWCJCf2zbpR8WRON6HvLFJLeu92mf+7dLhjhLS9Ieuu+jZ8n3Ffexoqr82nE/AXJVdfNLoiJUVy94el6X3h569ducttu3nDbFbr4iuahP+3ZvU/PPvymatWrSgAgjc8beomK1gAAIABJREFUpyGAwD8XIADwzw0pAYEME7CEZ7OnLXB7jHfocoNKlS2eYWUnV9AnS3e7ZHvW+bes/Y2LZNP+o0ENXrRbOTPFuE78nO2HdMPI9TorfxZ9elEJxdq+fJZd/nBAbX5bFwogFMse6zLy22v2t56NCuu68rm0as9RNyV/8a4j7u/DLiypmvkTOun7jgbVduQ69/pXF5dSlbwJswbenrtDr8zcphcaFtZd1Y4lAfSWLVxWOqdbnmB34t1H9lifm8lgSwA4Ml5g4+5lGjzhYbWu85BqFD/2Izbjr3TqSkyaRd27kxMZDbZlGZt2L9fYpcNcboddB7e4JR522PaMebMVVo3i56pJ+evcUo+MPHYf3KJxSz/TvA1j3C4Q3laUtmQlR+a8svrULnmByzWRM0t+d+lgfMDd6+jFH+nKWverfpnLUr0lq8+SLX9p0opvtHbHfN1y9kuqWLhBqu+LdMK+wzs0c81vbomJ35dJnc7tl66Ai3lv27dW01f/oikrv1eVImfrhobPpOleoiUA4Ns0XP6FDyk+Z3XF1f82Yeu9v4+EhHivKz5LMQUrPaVgwUukoztc1n/F5nRT5GNn3aKgrY0vcpXkyybf1p/kX/KMAiVuUbDcQ1Jgv2Jnt1fMzkmKz99MgSr/cwkFfesGyb+yrwKlOypYrnvCFY9sdUn3Yg5tUKDS8woWb6eY3VPkW/uhfLsmKd6fy+1OYPdjR0r37oIDcztIcfvcvQUqPu3u2b+yj6tjoEzXhPvaNVHx+ZorUOmZhCz/u6fLt+Y9BYvfIuWsJv+Cbm6HgGD+lgnXtPte3d+dHyx64mv0vY7+pa1bEgBI0yeSkxBA4GQKEAA4mbqUjUA6BLwfCIsXrJDty/3CG93/lQCA3eLoDfv1+qztslF62wbQRunvrZ5f7avmUc9p2zRo4c5QTayT/UHL4mpRPHuo423JBH0x0ptNi+r6Crm1eu9Rl8BvypaDrrxaBbLq5UaF9eqs7e5adlhg4YISOULbAHoXuLVyXk3felBWpndYZn9vh4DwvAUWcPj2klIqlTOTxm08oG7jN2nzwYQlAN6RJ7PfLQUI35EgHc0S9afuP7JbH09+Uq1q3K3fF34gX0ysS/5niQD/y4d1Rt8d3UkW9LCjRL6q6tJyYJo6pNYRnbNulH6e209b961xuRxSOixHRIVC9XR9/Sfczgr/5Niyd5W+nP6ylm+dkep17TpefoqqRZto1tqRbuZDJn8WtW/y6nFBHuskb9+3Xiu2zXIBjbU7F2jPoe2h62SOzaY7m76uKkWbpFgF87EAxcZdy2S7SazYNluWfM/K947UAi4WeNh9aKvW7ljgyli2dYbbmtILsFg5Xl6NtHhGCgBUKdJY97Tol+JMl0j5PFK7XkpOP819R78vPJacL6WyLqx2p8srktYjdkZbxewcn+j045LibfpGvtXvKGb/Uik+INkWeiVuUaDsA25NvOtE753rOvqy8GvmggqUvE3Bsg8eGx0/ulP+pc/Lt/XXhDwBMbGKz1FJgQqPKb7gRYmub/kC/Iufdgn8rKMeLHC+ghUec1v6xRxY4c61e/TtGJvqvdssBP/iZxSzb64UPOrKi8/TQIFKPRWfq4a7Z//KN+Xb+KV0ZJsU4090X279/5w7FXNwdcL6/xifC17YjgUWnIh0HD0apwmjp+uHr37X0kUr5fP5VLNOFV3brpXqNqihGPsPo6S0BAAuv+Z8vf/2Z/pr/Ezly59Ht3S8Ri0vaqxMmWJDl7brjR45WV8M/Uk2q8CWR1nywHqNaoSWxdhAwtg//tKObbt14aVN1bfX/+nIkaN66uWuypkzu6ZPmauhA7/RssWrVKJUUTVrWV9XtrnQ5dzgQACB6BAgABAd7UwtzyCB774YqW8+H/GvBgDOIJ6It2rT/1+esU3daxfQdeVzh7YptHwAXcZvcsGEjy8ooXoFs57pVf3H929JDD+f9qLmrPtD/phYtaxyqy6p2SnZTs7anQs1YMx9bneBWiXOV5v6Tyh75tz/+D7OhALCZwNYB/mec1PfGsw64J9P7amV2+e4jnHBnKV0XpXbVKfUhcqeOY+8UeoJy77Q5BXfud0gvMNczbduqYvTzbPv8E79Mu9dTVn1g7JlyqWmFdqofplL3fVty0nr4NpyhnHLPteSzX+lGBwolKuMup43yO1w4R0fTOiueetHp3hfObPkU9fzP0gxiGG7Xrw96i7tOrg5xbLKFKjpttTMEpv9uPPS2ulOawDAdtD4ZtZraQ6aeDdkQZtOLd5VIBjntvP8Zd57Wr51+nG2FmSpV/oSXVD1dplRuGskBC/QsmjzJI1dMkwWjPIOm63Rus6DqlPyIjeLhOPUCVhHe+iAr7Vr5x516Hqj8hfII8tdYYlLp02ao66P3q4LL2umkT+NDyX78+62UtWyev71B13AwJYA+Pw+XXNDK519TkJelRHfj9EH736h7k92UPPzG7rX7DrWmS9RqohuvvNqZcqcSX/+NkkD3xqmh5/pqEZNa7stU7/8+Gd3viXQXL50jf74ZYLOvaCRHnj8Tk2dNEcTx0zXfQ/dqly5c2jvnv369ovf1PLCs/+1AYdT12JcGQEEPAECADwLCJxmApYZ+NPB3xEASGO7eHkMbDZApO3+LJfAc9O2avB5xdWs6PGdiTRe5rQ9LXza818rvtX51W5X84o3JHu/8zeMdVsZHg0kzLD4L251llGNld4AwMy1v+mr6S/rwJE9bmT93Eo36qraD4a2ckx6X7at4gfjHwzNMrC/Z82UQ7c1/p/bKjIthzdt/9d5A3QkcNAFD9o2eFJZYnMk+/akQYqkJ9YpdZFL8pjcYdccveRj/TTnHbdswDtO5Fkyq6GTH3c7Y4QfaQ242HvW7VykIZMele3sEX6kFACwz82ijRP06/wBsiBXarM0IlmcU7Gtrqv3WOhPFszpP6azVm2fk+j0tM6MiHSNL6a9qEkrhrs/WTm3N+mlasXOScujwTknWWDcqKn6+INv9dyr96tYicKhq21cv8XtYpE9RzY906ub8uTN5bavfPqh3rrpjtYRlwDUrFNZd97XNjSKv3/fAbfdZcUqZUK5Ab769BeN+2OKnul1f2i0/vChI3qr12D5/X51fbS9MmfO5GYGWL6BMuVLqEPnG5S/YF7Nn7NUNc6qqIFvf6bK1crpkqtanGQdikcAgdNZgADA6dw63FtUChAASF+zr9l3VK1/XasqeTIfFwCwnQc6jtmgHYcDLu/AfzE3QNLR0JS2MDTZ9M4ASF9r/LfOTmsAwDqTfywcrF/n93ejwXY0r3Sjrqn7SKqJEm2JgV3Hpt57R77sRd3IcmrLAey9Qyc9pk17VoQCDpafwUb8UzvsnkctGuLuOXzavL2vVY173NaTKR3WyR04tqsOHt0bOu1EAgD2ZpsN8dWM/yW6XHoCAPbGSLkbUvos2Daew6Y+d0Idf7ueBXhubPiMGpW9KtF9W7mfTX0+UWDEzrXlHbZ1ZnqOuOAR9R9zn5uZYMfZ5Vq7nAbJtW98fLxG/TpRb786RN163K7zL2ma5suF70mfJUsm3XzX1ce917ZnfOuVwTp06LCe7XW/G0FOetiI8uRxM93uDTbibOekpew03+hpcmLc0Ti92/tjHdh/0NUza7ZjiWcDgaDe7zvMGXhL+bwAgJ1bp0H1UC2SSwLodewLFc7vAgAHDxzSaz0Huuvc3+MOZcl6bPaHjfrPmbHIzSjInSdnaLmBLR9o3fbYkgt7PoYM+Fojfx6vmrUr64JLm6l2vWqJyjpNeLkNBBA4yQIEAE4yMMUjkF4BLwBgP7BWLF2joQOHa+eO3Tr7nLpuS7SixQu5Iu0HyNJFqzT8sxG6tHUL1WtU071uPz5Wr1gnW0pQs24VXXRZwmiRjSjMnblYv/8yQTff2dr970/DR7nRidvuvlYtL24iG7no/+YnmjNjoarWqKA7O7d1/xt+bNqw1U0xtB83e3fvU6161XR7p+tCW7XZj4xtW3e6c5qf19CSJ7sfSquWr3M/Om66s7Xb3i3m70SC6fVJer5tAfjQxM36esUe3Vo5jx6pU0C27t8CA89P2yrb6vCd5kV1zn9w9N8swgMAmf1ZdUez11W1aNp/+P9T///y+7+Z+bps1wM7UuqQjl/2hb6d9Xqo858/R3F1bjlQ9r9pOX6a28/lVwg/rLPYtsFTyb7dOuD/N/GRUODAEu/d0/yddE8LT2/H2bshG23vO+oO7T20PXSPJxoAmLziG30+7YVEdU1vAGDQ+PtlW1SGH6kFw8LPjVSf9N6DlWfT9d/5s6M271mZ6F5Sm1URqaFtacJ7YzrJlnfYLhSdzn1XJfNVjfhM2Pfu/NlL3JruPXv2ad3qjWrWMu3JGMOnjkfak37zxm3avGmbqtesqN9+GqcmzetpxI9jNWnsDD35UheXt8b++9KjS0Igp0r18qEOaXJl23+rPh/6gyaPm6WnXk4o40w5vA56MBA8LgBgdUi6lM8LADz0VEedVbdKqJppDQCE5whKalS0WCHVbVTDJQ7Olj1rsvkG7H0WsPjm89/0x88TtGljQtDR/nvc+eHbVLJ00TOFn/tEAIF/KEAA4B8C8nYEMlrAAgC2htC2CrLovf3HfcPazer98gfKmjWLejzfyU3zs2l/o3+b7C7f653HQj8qwn9s2WiDleP9+LD1iTlz5XD7EF9x7QVuNGHkTwnXa3PTpapeq7Lbjsg69vaaddptCqM3vdF+hLz7xkfq0OVGFSycT9u37dKgtz8LnWdlP9/jLS2Ys9TdV6srztXl156nCpXLaN/eAxrQ5xPNnr5QPd/ornIVS2UY3eFAvN6cs12fLdujbYcSRmALZo1V67K51O2s/CqQ1Z9h1zrdCkoUAEhjErbTrQ6n6/2kJQBga9r7jb5b9r/ecWG1u3T5WZ3TXC1LgPfu6HtkCRe9I1/2Yup2/ofKm73IceXYFH4bGd55YJP7my0b6Nj8bZUvmLB+OD1H0gBAWoNIkTrMebIVUtfzP1SBHCXScwsu6/9nU3smGo1Pb+c7vK28i5+KAIBdO1JAJ6X2TA7rz8VD9f3sPu7PqY3+z5q2QAvnLVe7269Ml334yd7UcQsAhE8R37l9t/q98ZHuuLeNCzDYYZ33Lz/+SRPHzNATL93n/jtlhyWbsxkIR48cTdQxjlT2mRwA8GYALFm4Us+/9oAKFDq23aE5fD70R40aMUnPv/6As/mnAQBvSUCefLmOmwGQtMGTSziY9DwLYiyct8zNCrCATcdu7eT3s4POCX+AeCMCZ5AAAYAzqLG41egQsADAJx98q569u6tMuWM/pMf/OU2D3vksUW4A+9H3xP2vJQoAmNLqlev1TPfebhpn+J7DFhyw99hUwbz5EhK5eT8Wkv4AsNGcJx94TS/1eSTRiEXSVvBGfcKDEN59vfzWI4mmOy5fslpPd++tB5640yUs4vjnAgQA/rlhciWkJQAwZskn+m72m+nOhB9+Tduiz0Z6V2+fF3rZdlmw3RbOKnFeotuzqfsfTXpclm/AOyoXaaSOzfue0M4MxwUA0hhEspH/t//soK17V4fuI7XM/ck5R0rqdyYHAMJH7r06+2L8uvnsnqpX+tI0PbC2VMd2oVizY75LutnhnD4ql0yAxxuNrlO/eqLv+zRdKOyk5DqO9n1unURvinlq5dp/Z2y5QPhU9bR2SlMr+3T6+4/DR2ngW5/qkWfvCSXqs/uzTP39Xh+qHDmzu3X91qk+0QBA7tw5Xcfcjg/f/UJTJsxWzzceTJRzIKnJ9q079ewjfXRVmwvT9DxYe9mMPNtNIKNm5p1O7cS9IIDA8QIEAHgqEDjNBJLLAWAd7TdefD9RACBS59uqk1zCoV+/H6MRP4xN9EMu6VpDjyO5Hyy2nnPdmo2aMWW+pk2eo8ULVmrf3v2JghDpva/TrAnOqNsJH4lNSxb2M6pyp/hmUwsAROq4n+goeKQp7LZ7wFW1H0ikYFvwvT+uqw4dTdg94ETXl3uFnmgAINK2eQQAElQtSDNk4qOave6PRG1Xu+QFat/01TTlaAhv59Tel1Gd6+TKsf8m/fLdaAIASb6PdmzfpV7P9pctj7Cs+vXPPkuBuDj9+sNYl23/wSfuVP4CCVvreTMgLrv6PF17Y6vQ9oC27M4S9jVqWsvNrPO2DYy0xGDt6o0uuWC+/Ll1x33Xq3K18q7s+bMXa9uWnaGcD94AwDnnNTiuTFsy2PKis0MzNhbMW6ahA7929x8+4HCKv3q5PAIInGQBAgAnGZjiEUivwMkMAET6IZeeAIBtQ/Re74/dVkf2Q6ZOw+pav2bTcbMQMjoAYKNhU1b9qEnLv3b7qlvSMuv4WIfXsqVfVK2DCuYseRx1pL3Cdx3Y5DJpVyzcUDaV2vbdXrZlutsmzSuzXulWsmncVn74YSO0IxYM0IqtM2WdP78vVrZl2iU1OqlWyfPT9MPeK8/WCFsm9aWbp7gt0bzkcVkz5VThXGVcwrAGZS5PdU13eAAgtTXYVkdLNrdi20xXB1tHbmuL72vRP0372//Te7ZR410HNof2kV+9Y57K5K+pu85503Wa5qwbpRHzByRq4xyZ86hykca6tOa9Eds40ufLylq1bY5GLR6iVdtmu6n1luXdtpQrmqeCWlXvqKrFmqXaXqkFACJN3T/RTnCkKew1ijdXh3PeSlTFpOeZz30tB8iueyJH0gCA7R7Q4Zze7vOR0kEAIGVty0dgOxN4u23Y2ZbcsfN576dpiYSX/T8tOwhE6rhbToAd23e7Nfq2P32nB29Rtr8T1XmJ+iaMmea2mbPEcXakJwBgU+DnzV6i77/6XXd0apNoC7m0zgCwbfRmT1sgC0x37HajW15wIjlkDh08LMvIb+VYXUuWKaa7Ot+geo1qnPQR7V079ujLT37W6JGTZUslrA6XXXOeLr2qxXGJAW3JxGf/94NbJtGsRX3VaVjDzRTwDsuB4CUNtDbyltOFv24d/R+H/+ES+dn1KlYpq2vbXaJmLesrU6ZYffLhd24GYfjhzc6z9f8D+w7TnOmL3Pp/W0rYsGltt2ykfKXSJ/L1wXsQQOAMFSAAcIY2HLf93xU4nQMANuXRZhBYXgDLTmxHpM5+RgUAwrc4yxybVU3KX6OaxVvqaPCIZqz+RdNW/+yy2tt+2NYJP79q+1CnLlJiMbtf7wf1gaN7Q1u2RXqa7Mf6bU3+p7IFarnOadIs7+HvscBBzeItdFvjV1LtsFsH/NMpT2vplmmuI3BupXaqUrSxK8465ROXf6V1uxa7DquNJltWd0sgljTzt20hZxnHJ68YniiDfKS6tKn3mOZtGKNFSbZas3PT0mH9p/ccqbPo3adN9b6r2Zv6dtYbmrji62Szslsbn1/lNl1S894UO+62171lYbfgTnKHtZdd95azX3LTq5M7UgsARFq77u0Nb1P403NECgAknQZ/6Og+vTP6bq3fuShUtAWgup43KNW95ZO7l6QBgNSCSF45BABSbt3wKfzemWmdrWFBsr6j7tTOAxuV2vIOm+7dv8+n+mv8TMXFJWzJaHvM33j7lXrhsbfdv1te3Dg0HT88H0x4oj47L2kAwNboj/n9Lw3p/5Wb0h/psPwwNiXdyw1g56QlABCe1M4rI3eeXOnOIWMd5Tdf/sAtNbvkynMV4/NpxPdjXEfX8/By4aTn88i5CCCAwH9ZgADAf7l1qdsZKZBSAOCVp9/VC727u6R6dnhT/R588q5Ea+0tMdFzj/TR7Z3aJFoD+NH7w93U/fC1nF5yofKVSiXah9j7oXhbx2vd1EIbmbE1iJb4L3xtZ6Q8BBkRALBO59DJj7lOcYl8VdXp3HeUM0tC0ME7bBs024rMRtDtx3WLyjerde0HE51jnfeRCz7QL/Peda+7EeWijbV402R3ftMK17pyLXv3bwsGuQ64Nxpv27B1atFPts7bOs+Xn9VF1Yo2k9+fyY0w/zCnj1Ztn+s6rd6+7yltw7Z0y1QNnfS49h/ZJdtD/Oo6Dx23R3zSYIPNMjivSntddtZ9oY6vbQtmU8a9aeApPehJR3StYzJgbBdZR9mOMgVq6t4W/d3oeKQjo+7ZK9uS5b035l5t27fWvWSdXJtNsWXPKl1Y/S41KnulsmfO416zGQE/zX07FOAwC9t3Pbnt1GxGxY9z+soSrl1Z634XWLF6WVnW3jbbIzwwULfUxbq1ySvJBhRSCwBE6rRbwKhdo+fki4l19bM1tXmyFkoxMGRt/tX0V9yzF34kDQBEmnFgn40uLQemaQZHpPYlAJCgklG7AIQbJ80PYX9LrUNv53hbCdrz3r7Jq7KZICkdyY3c28h4n1c+lM/vS/Sd7X2Xz5u1JNF/C9IzA8DuxzLd28h30twAaQkAePWJVEZ6cshYbpzPhvyQKBGft2WeBRa8NfgpAvJHBBBAIMoECABEWYNT3dNbwH6YWfbgX74dredeeyBRpnyvUx2eWM9bV1itZgXd88DNypkzu5YuXuXW5v/49Si3vZ+Xzdn70WdTJb1phqZh0wgtYVDxkoUTZW32AgA3tr8yVIYFEMb+MVVPvHifypYvqUULlssCFjYr4MU3HwptRWj7QPd8rG+i1+xaXpmt216sq9telOz0TOuM9x/bxY10prb91fTVP7v9vK3TnlyyrKSzAfJmK6K7z31bxfJUPO6BsGnjP855O9Spz5utsErkraJbGr8o60yHH7bEYMikHm503Q5bMmCd6eJ5Kx1XbniwIrUt26xD+M3M1zRu6WeunJQ6vuEJ1NI6epvW/e1Pxj1HGjkuX6iubmv8PzfjIekRfg/2t5QCFtYhn7Lqu2Qz4oc/V1ZWtky53HNgnfZIR2oBgEhb6GXkN0zSAMDc9X+6AJLtD+8d6U2Wl/T+CAAkiJyMAIDN0un3Z8fQbg12ndR2bLC2fX9cNy3ZPEWl89fQfS0tOJf4eydpGybXcfeWd9n5qe0db+ekNwCQXG6A9AQAIpWRngCyvd+2nA1PjOcFPgoVyZ8oqJ2Rn03KQgABBM5kAQIAZ3Lrce//KYFI+/yG78c86teJev2F912dvdetUz/+z6ka9PbnboqmrQe8u9uNyp03l555qLdbq2/TPO++v51LVmT/9g6bFpk5S2a9+lz/0Gu2JvCVvo+q2lkVNX/OUj3etZebRulNIT148JAG9PlUE0ZPU648OdWtx+3Knj1baO/nLg/fpnlzloS2J7SCk5t+anshP/VyV+XKffyP2/BttFJLgJU0G/m5lW7SNXUfTvRsLNo0UYMnPKwjgUNuxP3Ghs+qYdkrIj4/ScvLk62w7m3xnorkLhfx/PAOeHKZvi1QMGBcFy3bMi3V63sXSdp5SG5v+RMJAHw943//z951gEdRbeF/djc9ENIrJUDoLaFLRwH1qdhAsKNSpIgCig3Egh1QmjRFLDRFwa4g0qQTQguEhJreSCdtZ/d9525mM7uZ3Z1NNiTBud/3voe7t557dzLnv+f8P0i7noolB7K25kzgxsrdUxCXbpCwpCgLcnLIzpaKWA7NGsjx26lljDX9mQGfWGTEN3eiKT2iX+vRkkPfCACAIkfcnDyNEQNe7gHwcQ9mQEfXsGEmvAdSaS0KAGDYutqQAZR6ltj7R0fI5Re3owiW0T1el+xKiPIoLi+0+pwSN/4vAwDnzlxgJHoj7h6AR566F07OTji4N5qlIRA7P/39u5nLvtTreGZ3CoaHeWJxf4NEo1IUCygWUCxgywIKAGDLQsr3igUUC9xQC9At7dJ/xoMI56gQCzqxoVsr4ltMqRtisZMshzTNVn/iuZCjvmTnU8YwdSntcTEhGDmwlLNNudu2ith5sJQ/XB0AwJZjS/OqzTmL7durxT0sZN5aEa9RLkmdpf7M98uak2fLTlIRADV1yK3ZQQoAsJXCYeuMKREABgtJRQA4AgCQkji0xtsggJ8EOE4dsrpK2pPUfjoaABhx90Bj1BeNZ+mmnz7/9cedJrKyVJ+cb2LGJ5DZtYJ4UJijVN/mfdgTAUAg+IljZ7Fx3S+IPXkeKpUKfQdGMUm7oJCqEUW2fg8N7XsFAGhoO6bMV7FA/bCAAgDUj31QZqFYQLFAhQXEL8yWtNDNjbXh8DwQIRsVCusnpm1y9IVir5Nsy/ETj28e0i4FAIj7k0O6J/RvflstxQpv79qobznrq805i51OOU6WOPddDiu6tR+T+X45GgCoaU6+tbn/m7AZ30e/b1JF6rzb8zBRAIDaBQCkyAAtRSEJ4GdGwRXGZUIcJXKK4Fx3iWqHcc+OMjYR0r4y06+ZOONE7rfyk28Rf+6yJAeAeT+WeGksfU4AwMnoc9Xu2x4AgBabEHcZv2/bjUeeHmmU3ZNjN6WOYgHFAooF/qsWUACA/+rOK+tWLFBPLSB2cpzVrhjV4zWE+3WzSqQmDmmXChG310mW4yAL5rMFAFBO74rdk0HEfVTsAQCIsG7JzqdRWJrD2ko5l/auTQ4AUNtzthcAEN/O2gMAkIpEam48EjKjcTErGgQkFJRcY6SAQpECbITvbJ0DqQiAmrLyW/tZSkUAEO/EtKGfs1SK6pT6AAA4IrWhvqYA0J7IJQMUyP+auAdiyuBVoLQfOcWSljy1Jd6Wn7fsxEvzJqB7r864fr2EKQbs2XmY8b8QgV8Tb4MShsDRQhJ1gia9JV4aS58LvANJV9IYMZ+3rwGItadvezhkhPEoFW3i8w8zKTylKBZQLKBYQLGAdQsoAIByQhQL/IcsoEr/CeqzM6Hz7ge+65eyV666vBjqSwugCxsHPsJ6uLbsTi1UlHqRt9UnkeQRoRvAoV1QHzzY/VUTVnt7nWRbjp94PrYAAPPv7QEAxHJgNKZUW/Ha5N4G21pfbc+5NgGA62X5OHjpRxy6uA3ZRUlsq3w9wtA++Ba0DezLUi/W7p/FwAAqNQEApM6qnBQTW+fZ0vdSJICWeCfkjuEIcw9FAAAgAElEQVRIAIDUF54b+gXIgbWn3OwAgBwyQDH5323tn8b/Ok+RZUK6hSemf3F5ad4kDB7Wm32Um5Nv5G1xdXNlufJjn7yHkc0SeR4VCtWnIu6HtOdnz5vE5PTiYi8aux/2v/547Jn7Mf+1pSafEy/NbXf0w5wK7hmhgT193z9mBK5dy7ObQybxSiqb+9lTCSZ2aB4eClLIadPelL+lsFyHj09kY0N8HgrKdfB1VWN6Zx883d4bHACtXo+D6cV451gWXurmi8MZxVh9NgelvB7hjZzxWnc/3N7U02Ss6KwSLDyRjUPpxSjmdWjV2Bmf9gtCNz9Xk3rZJTzePJqJHclFyC3l0chJhUcivDA70g8uahrdUKje4lPXsO1yAbJKtGjkpMbMrpVzpDo0z6MZJfj0VDZc1Cp8OcQAGBVpdVgXl4e/EgvxQZ9AzDmSgf1p16HmOAwKccfbPQPQvJGTcSw9gJ3JRfjkZDZOXytFuU6PPoHuWNA30KSerAOpVFIsoFigQVhAAQAaxDYpk1Qs4BgLNDQAwJ7bXmsWaqgAgLkjbisCQC64UJsAgJw51xYAQGkgP0R/BAq7JkWB4R3GgzgGNGpn4/GwBdiIz5EtO0Vf/R3fHpoLijQQilyt9+r8oqVkAKkfOTwKlsZzJAAgV4XCfC5ikkfhO3u5FGoaASCVqy8nPUXuPorTlIQ2YjLAi1kxWL13GmP8t0Y6Kne8/0o9Cv//5vOteOjxu9CuYyujskxRYTG++fxHloow9/3nEBjsx0xyIb8MT+xMQZiHBssGBMPTSYX3j2fhi3O5zAnv6uuCcf+kgEACDcehV6AbXon0Q3d/V5CTP35XCsp0emweFob23i6szx8vFWDukQy83t0fD7RshMv55Zi4JxVnc0rZ9+4aFT4fHMKc74d3JGNwiDvGd/BGfhmBAVn47kIepnf2xaxuvqx+YmE5xu5IRq8AN7zRw4857vOOZmJjQh505K0DeKa9N/v/NWcN0WHDwjywbmgo3j6Wic/OGD5r7KzCyBaN8FI3P3i5qPD52Vy8G52F3oFu+GZoKJwrAIeFJ7Px7fk8fNo/CP2C3Bn4MXlvKtKva1k/Qe4abBoWhgivyufof+V8KetULHCzWkABAG7WnVXWpViggVrgpxOfgBwCKuRMjek5lzk4NSk3EgAwZ5U3D6e3x0kyd1ZtcQA4CgCo7TnXBgBwMmknvjn0Gsr5UliTeXQkAJCSG4/Pdk8ypmgIZ1SO1nt1zjOlLtB4V7JPmzT3dg9ivBe+HqF2d+tIAKA60Q+U97581ySQ3KO43GwAgJhUU1inOGJCIPy0phBg9+bWowYEklFEE5G7Xs4+gfiMo0jNi8f9kbMtKrLYmn5xcSkWvr0aQaH+knJ/xCVAkQEkERja1MCQP2VvKvakXjdx4Okm/sG/kqDigO+HN2WO82uHMrDxQh7WDArBkNBKpRpyrj+IycJnA4JxRzNPdtv+0F9JzJneeFuY0an+/WohG+vlSD9M6GBw1qXK5YJyjPz9Kjr6uGL9bYbf74IT2QyQ+G54GDpUgAwZxVrc/2cSQjw0Js57bE4pRv2VhAdaNsZbPQ2khzmlPB740xD9tGVEGLxd1OzfZbweY3YkIaOYxw8jwhDgpkFKkRb3/pGIfkFuWNSvUkWA1vlRTBZWDgph4IJSFAsoFri5LKAAADfXfiqrUSzQ4C1At7gbj7wFvV7H1uKIW7gbCQBIzVd8+0e8BuP6fYx2QbfY3CvzFAApRQSxxKGjAACaWG3O2dEAgDh8muZuLYTakQAASRqu2/8STiT9bbKXTmoXPNp7PrqEDbW5x/ZWEEtkCm0JKLuryzQMbfuEvd3BkQCAvekIZL9tMQuwJ36j8fcuLMARAACph9BvRk6RigDo33o0Hoh6WU5zm3WkyABp34jsr1PoYCz7ZzyKywswfsAStPTrZrO/hlSBuA02HJlXZY/teRZKrbcgvwhvzv4U7Tu1qgIAENHh+i+2Ii+3ABOff4RxAwhOtKuaw/fDw9CkwjGmvulm/sy1Emy7oxlaNHLC3COZWB+fZ7y5F8anz2YdSMfHfQPxcIQXC+Mn8IAAAIoKoIgCKv8kFzF5vjnd/fFk2yYm04/PK8NPlwvwZ2IhLuWXMxBhcIiHEQCgsTcl5OHrW0NZFAAVwakPcFNjw7AwlqpARQAQRoZXAgDCnOh7W+sU2lOkw6pBIcZ+v4zLZdEE5gBIQzp3ylwVCygWsGwBBQBQTodigQZsAc3RkeDyjhhXoPfqCW2PbVClb4U6dgagK2Hf8a1eha7ZRKiy/4bqynJA5QJt1HeGdnodVMnrQHn+XGkGoNJA79EGuhbPQRdwN8AXgVIHVFdXQO/VA3z7BcbxuJJkqOJegyr3IKDNBzgN9K5h0DV/FrqQRwBOBejKocr6A6qLH7M+udzDUKVuBnRlhrrhz0MXMtbYp/mtqj1yWJa2UvxyL4c0TRxObIvVXQ6rvPntn1xQ43L2SazaM405BjTvZwetQEiTCJNlivOnHQkA1OacxU6nHCfLFgmguYSbtbx+RwIAtBFSN7v0OfExTB68QpaMmz2PIEtRBxQFMGnQcrvIAOnWnc5XbnG6cQpyI1TMo0SEDrqG3YonbvkQnNGVsLy6fQmbsTXmYxChnDiNglrYCwCs2Ted7YW4yP2dURspAMDeOdjaRykywGY+HdE+uD/+il2NiIAeGD9gMUj95GYsBPhsj/0cv59ezpZX0xQvOjc/b/kb36zZiqenjsaQYX3g7OIMAgZ+2fI3jh48xTgAwpoZbrYFZzezpDJlR7Czh0aFdt7O+GJIKPxd1bIBAIrIf3ZPKujG/4Uuvpja2RtZxTye/zcNVwvLWeh8U09Dvj1xCLx4IB2/Xi3AgGAPlvtPDv3jfyebRAD8cDEfL+xPR99AN2OawrIz17CCog/6BOK+cOK7MZSaAgCU6jB2RxLO55Zhfu8AFklwLqcUU/elobGTioEQAqhxM55JZU2KBf6rFlAAgP/qzivrvjksoNdBfXoCVBm/QRf+AviWLxrXxRXFQR3zOHQho6ELnwn1meegSvuefa9v0gfa7j+wf6sS10B9ZRm07T6C3u82cCWJUJ2fC33j7tC1mAoxyKALGQO+/ULWjss/DvWpiYBLIPgOn0Lv2hSqtC1QJ7wFaAvBh08HPNpCHTsd4IsBTg19o07gw2caxsn+B5rY5xkQoO26ls2Jzc3sVpVuyQZGjMHIbjNlORVSGyvO1Zbz0mmPBJ4cAIBu/1bsngJy6KkQu7cclm8hN5psQJJgdFtoXsQAAOW9Txv6hc1Q8HUHZiMmcTvryhJoUFtzNg9jl+Nk2QIAzJ03awAAnYXvjr2LkvIitn5rdeXYic7r1wdewfHEv6rsDYEAT/dfZHM/xA3JEd4TvwEXMo7h8b7vg6IJzIslokxKEXmsz7ssj9xWIed/zb7nca0oxaSqXACAGontI3RChJx06z4gYqzF3yudrd9OLce/F75DC9+u6BDcHz+f/NRkHm0D+2DioGWyf/NSigw1BQBa+UcxUMVRDrkUGSD9tlUElAIY23Meuje/09bW1ej7vQmb8Mfpz1BcXog2Ab3waJ93HA5SWZugmMhSzrPY1mLppn/fP0fw03c7EH/uEqse0S4ct98zCAOG9oSrW+XvRwh3pxB/85tx83HkRgBQu7wyngEGf1wtZKSCROY3oqkn5vcKYASDQtmeVIRJe1Iws6sfJnc0pAVIpQAQqEA38MtOX0NaRR5+2yYu+KBPAHr4GyIChCK0v6t5I+bAU7EnAoDqXykoZxwGlBpBIAURE46N8MKsrr6K82/rACrfKxZooBZQAIAGunHKtBULCBZQZf4J9Zkp7HZe22294dadHPvkb9j/tJEbACfDywaXsx+ak09B5zccfMfF7DPN8bEAXwht923GtubWVSV/C/X5V8GHv8hAAYoa0Jx4DFzBGda/3rO9sQkDFOLfgt6tGfioLdC7BLL5EUhB0QO6oPuNddUJ86FKXAW+zbvQhVZqXiflnMOKPZNRVJrL6pJTMbzDBNzWfhwozFiqkFQeOUZ0A2keei12kuW8dIqdCVu36nIAAJrv+fTDWLt/ptHxHBAxBvdFvmjRwckrzmC50SQF2ClkEJ7o+4EJmZ1gA3HKhNwcbLnrq405m9tLDgAgjoSQChs2l0uUyqMmR53OwS8nFzOeAPofFWsAgFw7UR77ij1TkZxzrsrR9HTxwf1RL6Fb02FWnVma38XMaGw+Op/tubU0Bkt58zR4uF9XjOn5htVIAEobIfLCorJc5nzyOgPZFxV7AACpG232nOFUaOHbGbe2G4fWAT2YIgcBG1mFidh/4XtQSDipNZCTTyDHyaS/seno2ya2s/W7Mze0FAAgJ7pE6Mf8DNHn7s6N8Uz/T5gMqSOKpZQR6psiAShiRA54U925FJRkY+k/49n5Eoq181/dcay1E4N1cp7F9sxBkP08dGkbTib/w37b7YP7GbugHPhHdybjRFaJSXi91Bj2AADkNL93PIs568T8L2bzF/dNTj0pCwiEgPQdkRJSDn5nEQcAff7LlQKsjM3BR30D0a5JVRBQ6FcKQLAXACAAY/bBDIS4azCnh7+M2B17dkWpq1hAsUB9tIACANTHXVHmpFjAHgvwxdDEPAKu8GzlTTp9Fj0Kep/+4FtV5rByBaehOf4QdL63GgEAFhmQ/gMLx9c36Q1d82nQe7Q2mYGQUsCHz2AAAFcUD83x0ayNOXDAFV+GOno0OL4I2shN7NafjZHxC/gOC6ELvNfYt+ryUqgvvGtIUSBgQVToJe6H4x+iTFts/NTPsykor7dz6GDmqAgvfDvjvsbp5H/g7RGMqUNWV7nRqgkAYEtaz9yhtcbILr59FiIb7un6QhVQg25Ivz74KgtpbuXfHU/e8oHFWzqxc0yGIqdqbK95aOzmzxzK30+vABETBnm1MtpRrmNLDRw95+oAALZu+CmqYNWeqSAmdSrkWIzoOAEDW4+FWu2E5Jw4/HZ6GSMho5xuOldyZADtsZNUOL34PFN0Ru/wkegUOgTBjVsxMIccwpyiVJxJ2QMKh88svMrypOlsExM8nT1L5Wzqv/jq4MtGQElcj/om0GhgxFg09e7AxiIbJWQcxc5zX+JS9kn4ezZjQMFfsatwLu2Asbk9AIDUjbbcR5f4XEtFNJBc47Qha5gtbJWS8kIs3TWhCgBjTxSBNYLFkd1moGPwQGZHOr/Hr/6J/Rd/YL8re8EBqZQRgQuAonxqu9R1BEBtAgBynvP7Uq/j6V0pcHdS4bUoP9zd3BBOv+lCPq4WlDEmf7qBn74vjYXqrxhoSoIncACQMsC0zj6s7e4UQ59TO/lgehcfiw40jTFrfxqeaNsE83r6Iz63DB/EZIPmFOXnivXDQpnygODAk3oAEQNaC8EnicLH/k5GV9/K9qnXtXjgz0Q4qzhsHm4g+xMKcR0czyrBpmGh6OJrkCikNb16OAML+wbi/paNa/sIKv0rFlAsUA8soAAA9WATlCkoFqipBVSpm6A+Nxu64IfAt/sAFBWguvgB+M5roHdvaexeCgBAeQ7U516G6tpuQx4/FU0j8JSb3+xZ9p9VAIAKIIH6rhI5QODDsftYKkFNAAAal24qiR0753qaVRPRC3SX0KF4sPsrLFdeKIKDtfnYfJbjKxS6ISbSNHdnL5N+CVAghvX1h+eAws6pkDNJN0nUv1hOTmhITtCSnU8hrziTfUROG90aUpi/VLl67Qy+PTTHeAtHoAY5am2DDCkQ5NhR6H9xWQEGtnkEd3SaZDHqgepTLvZXB14BhdaaF1cnD4zq/iqimt3BvtLyZbiUfQLfHnrdOF9b66N2jpozOVlnUnZj09F3jMAOOcZEmNfSP9LiOs0BgB7N78SD3V9lN8tCISf264OvsJtl80Lno2/L+1hoOt12L9s10QgAUF8EwogdTToHFzOPM1UBYV/l2InOwtr9L0pGAlg9wBVf0jzDfbvgoZ5zZeXyW1uzpfHohvn2ThPZmaNomuqSAAr9C3n84igCW2slXo1JA5caQS0pAICifu7qPA39Wz8k+bujMcgZv15WgKNXfsWOs5+bRDLQ93T+KXWotX8PNHL1MTkvUnM8cPEHbIl+v0o/UnXpvD7e530mN2lPkSIDrImKgz1j14e6NwoAsMb1Qlr3JP33b5oh5J3C9InQb1onH2SV8IyVX8wTICboEwAAsiU53eRgu2k4LIjJxvIzOSgXdPoqjN3JxwWrB4WgeSMnNtbsg+lMNpDX6xnx30vdfJkDT+MR47+QmrA39Tqe25eG9OLK6Bzq0stZzVIB7mnRiKUdCDKA9B0BBo9GeGFVhTSgsN8CYSH9NwEAu1IM6U8EYBCQQWkLpHrw46V88BUyg/Q9qSLQHJcNCGLjKkWxgGKBm8cCCgBw8+ylspL/sgXKc6A5dj+gzQXfbT1Ulz8FXMPAt37dxCqVAMBg8B2XVbVYeS67qVdd/oT+/IOP2gy9W4tKAKDFVOjCZ1RGAHBOxjrGzspzoYl+AFz5NWgjN0PvEVGtCAChP3LG6KWRbtyuZJ9ikmt0S0rOeBO3AHQMGYj+rcfAzzPMZD3i2yBLR0McgioVQmzeTios2RwAELexFF5La4pN2ctyvRNzzoJuMKmQQ9vEPRC9wu9Bn/D7WAiynEJOxY6za1mIO9mHHEmShBvd43VEBPRkXVR3feJ9qO6czW/9La3JUjoA8RWQM27uZJqHEFNoM8lI0k03gQ1kh4BGzfG/zlPROXQIG5bss2zXBKTlXTCZhrC3FHkhvhGXmqu18HTa24MXtzKH1BZwJfQtzJM4HtoF95Od907t6fytPzSH3eoLyhlSc7YEktUUACCQjaJ1th5fADqH1grNgVJ0RnV/zeRsi6U/LbUXS4JKEfbJ+Z3Yim6gtdBcKLXBki3puTMo4hHc2XmyVWDO2nzMlRxuVuk/KRvcKADA1l7LOS9y6pBT/250Fg5lFGNp/yC09jIQOJIfTTf7U/emIryxM769LRRENCinUPg/9Tmjqy8j5RMY/ynFgMj5SPrvm1tDWdRATQuF/8/cnw4iA1w2INjIWaDV6/H9hXy8fjgTI5oSCBBc06GU9ooFFAvUIwsoAEA92gxlKooFamIB9YX3obqyFLrg0eAKYsF3WGSSm099CwCA3r01UwuwVChkn8uPNubwCxEAuoC7DKkDFSkGXMFJ8BFzoWv6jLErSkUgXgFdk17gO69in1cnBaAmtlDaKhaoawuQM0kgw+HLPyM+4whyilIY8Ro5luTMujl5IrBxSyYH2b35HXYRBUqtjfTVd8atQ1zaQRBHgACWkMMa2qQtRnadwfgBzEtNAQChPwJWdlEqTspulmpBAAz77as07KafIlxIppBUPep7oSigP2NX4lLWCRNwjvL07+g0WdKO9qyJ0k+W75qIorI8FqVwM0r/WbLHzQYAELHfxN0pmNujqtwf2YBu3LNKtPh+eFMQ+aCtQhEIFL4f7K4xkfsT2lEEwryjmVg7JAT9giojoGz1a+n7VcQzEJONVYOCMSTUlDxUSEUI9dBg3dDQ6g6htFMsoFigHlpAAQDq4aYoU1IsUB0LUMi9OnoUuJIk6EIfA9/2vSrdGAkDPdpC230roHKCJuZR6AL+B13gPYDKDarMX6E+Pxd86KNMPYCK6upKqBPeYfX4jssZWSBj/D83G1A5g3EDhD7Bwv4NrP9F4LuuY8oARBioPvkUSzHg273P0hSEInAAkEQhH/FGdZZdb9rQTeze+A04m7ofEwYuqbFDV28WpkzkpraAowCAahmJJEKlpEmr1VnDaURpO6v3PseIQe2RTWw4K7Q8UzHZoqNJAMXggi3uFkfZkvL6Z+5Pwzu9AvBk2yYm3cbnlWHM9iSMbe2FWd1sc1lQY5IOHPlHItp6OVcBAIjEcPzuFFwr5bHhtjCHMPS/fSyTKQ6sGRRSBQAgboNJe1Ixv5e/wg3gqAOj9KNYoJ5YQAEA6slGKNNQLOAIC5BDrsr8Hdoua6H36m7SpVgG0ODVu4Jv9y5UKZvBFZxiTjso2NDZD3zY49C1eIE5+mIZQNbOyduY289lbYc6fh644kRArwU0XtAF3g2+1SusnhBxQDwDQtF79TRGHwgAAH2n92gDbdQWwFnei5Ij7OWoPsTpBo4OPaW8ZCKtG9FhPGOGr7eFbrbzjkCVsh6q7F3Q+Q8H3+6jejtdmxPji6DK+BWq1O/BFZ0F3/YD6AJqV6LN0py4ogSWhsOlbQFcgg3KHirLzOA21yaqUJcAgPjZIn4u2DP/hlhX4AEg4sgn+n4Ikm+UU4jDI68kE4nXYnE5+wQSMqORX5yJx/u8x9QWiP9ia8zHjA+EZC6buAViXL+PmcKAVNvc62l4su8HaF2RJmRtDtT3sSu/4UTSDiTnnmeRERTJQvwFt7R6EP1bj5KlYGBJ0lNIYyKFCCGChaJHfD3CGH9H31b32+xfDADYqyIhx/5SdSgsf9RfSUwKcF4Pf9wTbiAVPJhejJcOpLOb/JWDQuAnkgO0NhalDlBI/paL+XisjRde7ObL8u8JGHjzaCaOZZZg6YAg9HfA7T/N49S1UozdnsSiExbcEoQ+gW4goOHnKwVMsaB/sDsW9A20qGxQXbsp7RQLKBaoWwsoAEDd2l8ZXbGAYoGbxAICE7lOp8WUIatBknz2lAuZx/DLySVM7o94AIRSLwEAvgjklHJ5hxnIw+UfB1d8BdCVG+etC3rQqDRhjx3qoi5Xmg4UxUGVcwBc3lFwRefAQCu9zjAdtRv4Dp+CUmBqtejKwV1PAFcYa5gHm8sFQFdiHNbRjnJdAgC0KOIcoaghnf/tJrwklIKkPvcqdC1nQuc3rFbNfqM7F5QA6JZarvSfJU4T4RY9yKs1iypIzo0zLsfNqRGLRqJUFHOZRaok5waeUju2xixgjr+PewiGtH2MEXYm5ZxlyhWXs0+xtBZSbRh3y0dWlStoTCkAwK9RM5vkmUS2+Ejvd4ycJsIihVSbAxe24NjV3yVJQIW6UhKijtj7KwXlmHskA/vTilGk1cFJxaFlYydM7OCNB1s1Zsz+9hTiFVh0MhsbE/JZ+gAVP1cNRrZohOc6+xjz9O3p01rdmKwSzDmSASJHpLFJxpDIC5/v4ouhoR6KLKCjDK30o1igHllAAQDq0WYoU1EsoFigYVuAnKn8kmxMGbyyisKAtZUJ4AG9SNvb9kZbzJAO8nalc2xhArqwceDbzr/R07N7PA1JVubss95OFPVi9wAyG0hFy0g1vdkAAEllEhIiOXY/uKI4Y7SRTDPW+2rksK7b/xLTqSfSR3ul/6j9ryeX4O9zX7K1UsTR0/0W4rvo96qoT5hHI1Hb7bGf4/fTy1lbASBo4dtF0m4UobBm3/OMzLJ/69G4t9tME+JD6m9bzALsid9okTSR2PifHbQCIU0i2BjmAADd7kdf/ZORuP6v8zTGr0DqFBQFQHPdf3ELi16gQtEGkwYtN1HIoIiBDUfmWSXAFBZHIMK0oV8o6Vn1/leiTFCxgGKB2raAAgDUtoWV/hULNBQL6MqhPjeL5fYTkSDffqFjZ04KA8nroEr+BrqmTxklBh07SN32Vl0AgGZdk7Z1uWpKOVHHPg9oC0ymwbd6FboWU2/s1PgiqONeZ+Hy0JdD7xYOvv3H0DfpLW8e1P78HKhSNprWvwEAgPkEyTEm7gzi9BAXvc8gQwqAg0pdRwBYAgBYylL23zcdAHAxKwar905jzjdFCpFah71FHA1ASiEkJUrh8g9GvYrgJq2ZCgZJfVIxd3jlpiuRcseK3ZOZSgkRN04dstoo2yieLznnK/dOZWNKlYERD+O+yFnGr8QAAH1I8x7c5lHc2XmKpKqCuczkiI4TcXvHiZJjidd2o1IA7N27uqxPxJzHrvzOZGZvbfck+rS8ry6no4ytWECxQB1aQAEA6tD4ytCKBW6kBSjMWX18NGPw5yM3Qu/esnJ4cnyuLIPOdygL5ebyY5jTpD47E7omfcF3Ndw2VbcYlAHGAGWZjHiQb/MudKGPSHZHL5SXs0/i73NrQS9xJN/27aE5TO5MRTrpfpEY03OuyYuzkD9KcmQUskqFbovodo1uruhGieTZUnPjsTPua/C6Mtzd9Xl8deAVJObEsvpBjVtiTM83WL6sEFa6N34jknLPYcKAxcaXX4Hsj8J4Jw5cZiI/KOXE03y2xSxEbOo+pltOrN99Wt6P/3WaYqJvLtWWbHE27V9sj12DiMBeuLvLdKPNzPulF2kKw7294yR0CRvKpORozRcyo/HziU8Yezk5H3vOf4tyXRn8PZvhri7TjPJ41DH1+UP0BziVsouxyNONGdmfZPRIolCqsHNFso/XL5p8fcMBACKbPD0BqozfTOahdwlk0ph6z/ayjq8q7Qd27qErraxfBwAADV6FfwOAI1MriIyOnDw6I0KxyWFBxH3pW6FK/Y4phYC/zn7TOp/BDGzh8k9AfXUlsx/j9FA5sWgR4odQX14KlKYY9sPFkOZiDwBAJKOq5G/Bpf0IXcsZlYSiRnDxa+hCn6wEnmjcnP1QJ7wFXdB94MpzoLq6GiyKImqzYXziMTn/BriSq0z6VN+oE+Ou0DfqKOu82FOJnitfH3gFxxP/Qk2k/6Kv/o5vD81lv28qod7tMGngUhMH/WTSTuyM+xITBiwxiUY6l7Yfa/+dhTK+hEUPPDd0bRUJVeqTbtY3HnmTjdGrxT0Y22uexaWK61oDC6gDcwCgd/hIPNRzrkXpS/MzakkqlPpWAADLp9FcitWSRK0951mpq1hAsUDDtYACADTcvVNmrljALgtYAwCY7F9JErTdfzD2yXJzz86E3qsXtF3XMULAmhZLcoBCv+YvKR2CB7CQUCKZovzNPQkb8OeZVYzcinJnvdwCWKjol/tnM+f60d7z2Q3Y1ewz+PbwHGQVJrluYboAACAASURBVGJgxBiM7DYTq/ZMNeq7U58t/SIxIGIMewk+fvVPbI1ZCD10mDRwOctvFXJmxTdJYpIpqZdnKSeePiOpt4FtHkZxWQF+OrEIRy7/jGEdnmHOuiVN8wejXmaSaoIm/ZC2j+Oers8zUxGT9pp9L8DHPZi9mNNcYlP2YtPRd1Bcno97u81CUONwrNk3g2mzEwBCebvkyFO4L8mcfbn/RdDLtRCeS/VW7J7CQJf7us2CSqXG+fRDTBP9sT7vWk5pKM+FhgCAwrMmx+NGAwBcUTw0BHBRPr9J4cBHvC474kSQvBTn3YuJL2v6G7CnfRXiTgcDAOa/N5qbVQCA5D9PjgNXeAZ8xFtGTgRSDlGlboHeqQmLIKJikezTvaVRXpTqmQMAllIhdL5DoMqPMXAzEIFph4XQBd4LcwBKOHcm/ahcWVSTKu17BlgQGMB3WAJ13CtQpW8zqJg0fQZczr+GaBZOAz5ygylIas/GWah7KSuGhdTT71EcFm9v1+JnBhHxjer+KgMU5BRbzzChj3UHZiMmcTv7T/NbfPNxxLKGtngFTFIA1K6MpJCej9bKj8c/xp749awKgR1TB6+Cq5NnlSa1BQDQs3FbzCI0dvNjz+yGUCzNmW7/fzrxCRQAoCHsojJHxQK1ZwEFAKg92yo9KxZoEBbgSlOhPvYA9F49ap20TXVpIbsFFF7eLRmIWKzpdr5ni7swuochlFUov55axqIDhPzZP86swJ7zG/DMgE/R0q+bsZ7wsq1WOWHakDXsdlx4UQ31bovxAxZDo3I21hdusehGisYkje5l/4xnTNfivHy6xVu5ewpS8uKr3J7JCeMXXoBDm7RhEQRUBEeM/m3OASDY4oGo2SxkU7hFpCgJ8xBiYummfFjSlxf62RL9Pg5f+qnKiza9CP52ajke7/seu+Wn/ggUoCgIWy/k5vsmdVN9wwEAFmUyGijLNpuefQAA3RhrTj4FaPMr+6mjCIC6AACsOXBc1g5oTk+GLuwJ8K1fk/z5EiGk5vjDBlWPHtuMdYTnDAGJfNQWmxEA7ExdT6iSAqA+MwWqjN+rPEPYs+XixzA/d+qzM1i0AkU0EZEjiGCxJAl6txbQnH4WOp+B4DuvMs5TdXkx1Bc/ZOvTNXvWYc9wAtvo90WRQzWV/hM78S4aDzzTf6EsJn9ajFwAQJwaYgsAsMTsL2U8e+oK7QWnlf7bWmh/bQEAhy//hI1H3sLo7q81mLB5S3MWbKQAAA77aSsdKRZokBZQAIAGuW3KpBULOM4ClkJwHTdCZU9M9u/SQpsAgPCSSjfR5nmK5Kiu2jMNPVvcjTs7T8ZnuyehTFtShXlfCB2lHNanbvkYbYP6GsNPI5uOMMlLpRnmXk/H4p1PIbBxC+aYW3PK6eWYpLDMw2ctAQDp+ZdY2C/d6GcVXAXlYopDWYWxGrn4YOKgZSbhsOa2EOYZ0Kh5lboFJdlY8s8zTKJLmBvdnh289KPRBsJumL8IZhZcYW0p5Jdyiu/sNJlFSWjUlSCJpTNRHwAACjPXnHgMXPY/JtO0NwVAUrrSrQX47uS0BtfGz8Jin/UNAFBd/czgZLdfwG7fpYpgP717azMAwJAqQkUuAEApQ+Z2txRFJEiKmgMAhmfOR1XSjtQJ86G6sqwKYCBEgJDiA99xscP2WwDnnNQuGD9giQlYae8gcp14qX7lthUDAO2D+zHAlNKKpIo4AsDbPRjPDf3CRMlE3KY6AIBcx15uveraW+rvkb193aj6lv6GKgDAjdoBZRzFAvXbAgoAUL/3R5ndf8kCgo564ufgis6D7/Y19K5NmQUovFp1dQULUeW7fMnyVFlerZDfGnAPwHFQX15sIGNz9gUfRrmwLxhD9yv7OMhy+oWcaEkAQMjZvbiAkalpu/9YuRPlOVDHv8nku1j+r8YLuqbjwIfPMk0TIFLBSx9DlfQVu03VuzWD3itK8vbOfJutAQDCCySlBVB4/7JdExkDtJT03obD8xCTtF0WACA44eRYkxSfIwAAyuGnVIKTSX+jTWBvBmY0dvXD6n3TIRUB0NjV1xgVINjE3BbC+kO8IqoAAALokVFwxW4AgMY7n34YP8Z8BAIDiAOAoh/aBPTCo33ekSQAE+ZYLwAAmoxwNtO3VY8EUBSSzkLNKwrxZYid1hv1WKp3AIAMAM+hAEB5dhW7Vw8AqAo6StnW8LBVGZ5pFOXQ8iXZW01pOav3Tsf9kS+BHGZxSco5h8/3vYDc4vQa3/5Tv3Kd+JoAABRptePs56wL4lOxRlhIUqXfHXuX1SXeFYrOslRuFADQNrBPleej1JwooopSHX45uZipHRCXSlPvDrij07NGyUFLf48IyCWSwtiUPXgg6hVsOvoWSzsbd8vHaB3Qg0VrmfdN0VYPRr0CIm+0l6OF5k/pW3/GrsTFzOOMx4H+Xj3c6y3GXSMutgAAinIr50tYSt31sny2x8SL063pMCPQQ/PbE78Bf59dy/hhiL8m3K8b46IhCUulKBZQLNBwLaAAAA1375SZ32QWEG6waFlih8MkJ7kiFBmc2iTcWe/ZDjpy+EMeZdJZ6lMTQIRZfLsPGFGWSR/OvtBGbmYAAAMQzs4EV0wEWHpJi+qb9DFyA1B4r/rURICI1TqtYDm/jHWdlAOaTQDf2hCuz2XvgjruVej9bgXf6mWmD6++vASqpLXse1spANYAACKxIsf+iVs+ZE40RQBkFSRi8uCVLDxUXCiPNS7tINPCptx34eVTKgKAXuCX75rIpKgo9aC6AEBecaYRjKBw368OzMaIThMxtO0TbGrWUgCsAQD3dJmOfq1HGyMV6GaeUhsoZ1so9EJK9sgvzjbewsmNABDbjV5c6UX2n3NfgUJJiTuAOAgslXoDADjgmSAZAVBXAEDFLbV4WY4kATQnZKNxrKUACM8oXfMpllMACk5Dc/wh2B8BMBh8R0NKDBU6U6hNACDuNfY8clSqikDMR04SyeV1b34nyvlS/HvhO/x1Zg3j4iCn75n+nzAnqiblRgAA9DwkgkhyiqkQX8p9kS9WiQKg5x1FC5BkYKeQQQw8tRY1dKMAAGtkgWLbU2QGgR2UCkV/I4hT5qcThnQyAmzNVTKoLTm/Lfy64sAFA99FREBPRpJKEV4kezht6OfwcQ/BxqNvISHjCONQaekfxXhaKEWL2t/WbhzW7n9JNkcLjUNnjJ7nd3edjh7N/8ee0V/uf4nZXvzb3XX+GyN3jLBWGpNAnFNJOxkoTYDB0HZPoEvYrQzwpX7yijNMziel1xGZJJ1ZH48QRsT74/GPMKD1QyyiTimKBRQLNFwLKABAw907ZeY3oQUs5cmy8OZjlBN70SQn1pj32nIWdOEzjBYhpmz1+Veha0pOeUWuLhF4HbsP4AtlheAKudA6v+HGUFhNzGPg8o5C23UtCBigIpBw0c0ZsX5zxMYe/QBzAPguX5hEBcjlALAEAJBjuunIW+zGgl7YKId/89F3cPDSVgyvINUTjEAv3Mt3TWK3FkK+vzUAYGfcOnZbM2ngMkZ4J+T655dkmUQX0K0+OdmZhYmSKQDi1IB/Ezbjp5OfmoTf04v1kp1PI8y7XRUOAGsAQJ/w+1jaAt3yr977HGNuH9tzHnM0hEIvaMRbQDn8AndCdQAAoT/BXnQbZo1kTAEAaudhJAYFhRFqGwCgqA9S2SDmd/OiSt0E9bnZ0LuGWYyIMD7DCGjsvq0yAqkoAeqYMQYCPwkOAHPAwBIAYHiGLDGkIQRVEt+xqKSrK6tyABCIkvh5Vc4AYS0EcHZbX2OSUwIlCSyzVMiuAiGppVB6uafoRgAANJf4jCOMi4WcYpp/x+ABTK4vyKsVyrTFzDn89dQSxpfSr9Uo3NV5ms2UofoGABBITOSs5qlX4r2wFDZPz9slO58Cr+Nxf9RLaB/UjxG80i06PZ9JvYaUVigqQij0PCa1GoG3QS5HiwDu0t+8SYOWG/lriCPm64OvMpBWPI6lOQufE8ksAcpCEQAsIpQk4EMYj6IhHoh6We7RVOopFlAs0EAsoAAADWSjlGn+NyxgdKbN8mRp9VKkWBbzXtO3Qh07g7F0i/NYpV6qLXEAVGHnLr4MdfRoQOVc5eVfPDci7qKoAp5ACTMSLXs5AJzVbri32wxENhuBkvIibD/7OVRQYXjHZ0DkV1To9oM4Aa6X52NExwkY2HosC40ktn3Spn66/yJjuKLw8kkvN0Jd6mNvwkak5MZjZLcZ7AZHKGv2TWc3KXd1eQ4DI8aCcux3n18PeumiPHu66Qlo1IJVFyIG8ikCYPAq9pJMDgEBFvSiRbeCaXkX8fvp5TifcRjNfTqxFzliBKe+lu6agNLyIjw76DN22yIUgZyQXsoe7P4Ku4E7m/ovvjr4MjQqF6N9aG7khBSXF2D8gE9ZyD6BGOsPzWUpCI/3fR8dQwYa+xVeBOnF8bb2T7Gw4mNXf2cv+KSyQCAL2TA5Nw4TzSTGzH+NUuHUjrpZvdG//PoUAVDbAIA4d1tsZ3PnwPgdXwRN9ENM/k/v2QF823eYSogq609waT8w+TxKGWKqECUp4CPehC5kLLi8w1AlfgFV7gHo1Y1M8vqF6CSKSNJ232qQDaTn3bH7mdqAtuMy6P1uM06B8RDEv8NI/bSdPgM0niw9SpW9C1zeMcNzRwSGMtJAkg0MfwF8yxcrl0mA6IknwOXuh957APiIuYaoqLxjoDEomkrvO1jW8ZNSUzBvKOd2XNZgNygFQJgLPQf2X/geFOZP0QCUbkWFQuXpOdE5bCgGt3mEKbLIKfYoBgj9yc3tJ8D1++j3WTO5EQDkkNPzn0Lpqc3gto+xdYkLjU833+aKBcK+uzl5mjjl1NY8/cx8LQIJn1yAVhhLo3JiCjjC3z9B1pEUYsQOvaU5WwIGzEF3+ttBQDOBQH4eYegZfjf6hN9rWQ1GzuYrdRQLKBaoNxZQAIB6sxXKRBQLiG7T6yMAUBHaK86Nrnwrd4XePRx8l7Xg0n+ySPRnLwBAL2L5JZko1RYzTXoKz+8huvEWxqdbdbpJIZ17uqGnW/9OIYOrOPQCAEC3KJT/SHmN5PCTRB85weY3c9QvhUam5V+EilOhtX8PjO31JjYemWcMsSSG7A7B/fDF/lnsVkwo9PndXZ7D5mPzWeimTq9jL5h3dJrMXqzIYRczWtNL9raYhQy8IKKwJ/p+iH0JG01COcUSbZeyTuD76HdBBIOUr0/rIJDgtvbj2MuhVHi3+KVY/FLd1KcDBrd5DD+dWMhsQv1RGC/l0VLYr69HqNWfpwIA1M7Tq7YAADp7tM9/n/sS0Vf/MDp1wiooXJgiSIivool7IAOpjEXgWcj8w6CUwKkYV4muxXPM2aeiyvgZ6rg5QFkGc+h1vkOha/Uy1CefZlFMVAggIq4TJs0nFJG8HzntlEYEbR77VtdiOvhWswG+COozU6HK+hvQ89C7BEDXeg5QkgL1BUMeOqVQ6dq+D3L+iUjQWMzVHKivS4uYSgDKskCpVXqPCJa2pPcbJntTLUl5Ugd0cx7V7HaM6v6K0WmT3bGFioLTR88Kq7KNEu2rEz1Az5qNR96Ep6s3Hu/zPnsWV7eIx7clGSiMIRcAEMsFygUABLm8E0l/MxCXCqVqEBgsRMEwZzrm4ypEqoJTLhW5JZU6QH0TcELg7EM9Xkf74P4spF8OSaug/nIyeSeGd5jAnvMC6EuRCObAsaU5ywUAaK6U3vF99HuITz/MIgKoEFcA/Q2ktAelKBZQLNBwLaAAAA1375SZ34QWuCERAGbM2rYjAAy5uYLOul7tYZUQjd3QJcxnBFrkFIgLY96WCMc130prHAA12XZrKQA16fe/3vamAgAqIl1IKk4odUUC6GgA4NdTS7Hj7Bd2H1cCiCYPWsmANaVUtQA5kTvPrcPhyz8zp4luySmNqKV/JG5r9xSa+3ZyqNnEDrGHs5ck/4mlAYVQbyJ4s+WA07pIKpR4DCjSiW6eyXmtSblRAECodztMHbwKrk6esqdLTi5xxvx88lMG3AgcK9UBACi1IDZ1XxXQwHwycgEAakfRGFtjPq6IQCtiIG3nkMG4P2q2SeQa1XUEACCeK4Edx6/+iT/OrGJKOeI0BNkGVioqFlAsUG8soAAA9WYrlIkoFqCrK0OuP2mZm8hfUejtsfvAlSSbcgAQK/eFd2VLWUmlEVhk7TYn86KQ2ehR4IrOMUBA5z9CcssE7gAiJtR2+xZQVzgNLHz4QXCFcTUiAazJOVEAgJpYz3LbmwoAKDXI1Qk31bTqmwUAqJ3dV3q90RYQAwC2nHjzudnT9o8zK/HnmZWsC+IaebT3OzVeqhgAoEgs4nIhZnxrRTwPgcyOgA/z8tOJT/BP3FfsY/9GzauQpMqdPDnlCZlHMWXwSgbkWHKmBdlVX4+QKuotu89/i20nFuHWduPwv85TLA5tDwBA0W2/nFoCSjMj5n9rZIvVBQBu7zjRKuErRTYQOGJNFlKunZV6igUUC9SdBRQAoO5sr4ysWEDSAiz3Ne8odM2fZdJ6xOavurIU3LU94LRF0Eauh75xJGsrEF+Z57catax9BlYS8ZXnGPJqS9OgJYlBrx6sD1XmnyxUVu/R1iQHV+pzFYX3n50BqN3AN58GXaiB3Eh1dTW4kqvg2y80gBhMj30XdAF3gG8zn/EGqBPeBleWDS5rO4sMYBJbJLklUYSXRIH4zlFHRYqB31F9N8R+CPxRJa4Gd20vOAqB1msrlsGx3Gq9kzf0TfpCF/oo9F7dLS5RNgDAF0GVuJZJSHLXL7BwbsMBcoXeLQx6IpxsOp6pTNSolOeyvHRVygZw1y9D23Ep9D79ZXUpROHUGgAg2CBtC7jiK4CuxDAvtQf0rsHMBiRBR2H1Do0A0JUbcvFT1rN8eb7p0ya58qTUQWdBlfwNWPQDnQWSwwseDT7iDXkkeWIp07xj4MqzmAKIYY+doHfyY/ugC33c6nmytlFMzpT2lVIQ3FtCG7nRtDrZl9aYtpWlGFSeMSfoXYKhJ14UR5wxWaepdirZ48Sbz8CetsSBQkomVCjsf0zPN1galDXH09aKiT+FiAWJzJSKkAtvrZ04tN9ayoM4uoGc1F4t7sY9XV9gkSt0e330yq94pDdJmlbyvHx18BVENh3OCPzUaifGG0P5+8SQ37+CJI+4XDYeeQu3d5yEYR2eNqaKCYSu1B+p0IgVWejGnFQUUvMv4JaWD7B2Hi7euJx1knEqEDlgYzd/2RwtZB/h7yKBCuJ5SNnO0pwFeUdK7SJeG6EIfZPNiPSP5k9qAYPbPIrmvp1ZNbLf76c+Y+lB5lKXtvZd+V6xgGKB+mUBBQCoX/uhzEaxAJjU3ukpBueAclIbdwXfYTHUsc+DyzvCLKQL+B/oRdiSk2Iq++cPvtkEqC8uqHQ2qI+gBw3v5eIcXE4FvvUccAVnLObmcjn/Qn3xIzZP9nJPTkLg3eBbvQI4VbxYUW4tyQNm/Azw1wFnX/BhTwKcE9QXDCRN1m5VBV3pfq0edCgDsfCSE+7bVZZG9M16HInETR3/FgOaCLCxXTjo3Zox5nW99y1VqssBALisHdCcnWXIC7dWKGc88F7wEfMqz5OV+kzCsvgyVDkH2Hq4wligPLdS1tI879vGYmsNACApzEsfsxQY9puwVjgN9N79oG/UEaory01qylIBKM8FV3zJYI/cI+DyT4DY+SsBHkMOvq7FVNY3gYxMOjT/RJVZMXK+qC2AUxPLM9broEr5lgEWhtQJaUlRYwfEG9CoM/i286FvHCXdLwEW1xPA5R5mUUdsLUUXTJ5heq+e0PbYVtkte3ZONjw7HXjGbP8+bkwNygPPKUplvCL0LGN7x6lwS6sHMaTtY/By9bfonEu1pfak7kHOKN10mxdy1r89NJdJ1cktJIdHEnPEdRLu19WkGd2Y/376M0YoKBTidCEnXew8m48lBgCIH2VU99fQvfkdptwUFUSs5HQn5pytMl0CMJ685SMm9ScUkmkkjpeLWccZESvZkuqRg92v9Sijo08qCGv2vYCr186w9I7WAT3R3Kcj49AQF+J9IaUWoVDI/l+xq0FSg8S5IfCqEGGfitNg8U5DHr9QrHG0UAqOs8YVf5xegZ1xX4EXgLWKxpTyMO6Wj4x8LeZzDveLRKm2kJHdCkXMQSMABrQ++pykCzccfoNxzFBqBNmGiBKJNNZWxIbcs6LUUyygWKDuLKAAAHVne2VkxQKKBSQsYE6eZC/JlSWjil8iqY69obN1vVlavR5LT+UgIb8MS/sHVWs6lEKiPjsLXM5emY6/aBhOzZxyXdOnq4xtCwBgpHDnZlc45vKmrndrAb7zauYEWypS8oNV6tY1AEDOcfI6RoxJqT01LbYAAKmoAakxBQCAOf/Ehl94TnJq5k62eSUGJp17mYGG5PjrXUOgC30M+uAx0FMkB0UFFFKkyedQZfxqCn6oPcG3fgW6sHEm3UopMUhNTjw3AjrUpycwWVK5hckZdl5pjKiS264u6olv7q2NL3bqhHpy2lp6HtJNMDHgE1kkEZnKLXTrToSBdFNMSiYbjsyrQjZp3pelaICvD77GiFTNi9RaydEmMtXTKbuYcgyR7gV5tcbjfd41KrbIXUN9qmcI/1+Mi5nH8Wif+ca1ELBDJH3fHHod/p5NMWHgUhAIoxTFAooFFAtYs4ACACjnQ7GAYgHFAg3AAv+mXce4f1IwprUX3uppJwu3+e0z3cA2jmIpHHqfwQZHjW4TS9PB5eyDKu0HEJcDdKWVlqG0jw6fMmlJ82INAKiO8y/0zxjZIzcb52d1myjq5PwbLDzc5Aa6DgEAc+cYdLPfOBK6ZuOh8+5vuFXni8DlRUOVuhGqrB2AtsDqMm0BACaNK27myS7GVAPDToOPeB260CcNUng5+yyOqQu6j3F+SBVV0lqoE94D+EKWIqALegB8u4+NUn7mbQgkUJ8aD674suhcuYNv9wFra6lQtBNTEBC3Y1FMhrlVx/mv1hlrAM8JR06RnOnNR9/BmZTd6BgyCA9EzZaU+yNCwWtFqTh29TdGhiioodBt+6RByxymfuDItTW0vigVY92BlzCy6wsmcn/COgg4LyjNsZv4sKHZQZmvYgHFAo6xgAIAOMaOSi+KBRQLKBaoVQtcLijHyN+vYmR4Y7sAAC73kCF9RAiLdg4A3+496PzvsD5fIsNLeBvE+8BCx6040pYAAOKKUF94jzmfFgEHcnyTv2a68VULB12LaUyWTU4xSX2paGAvgZ9DUgAIcDn/KlSpm4058HqP1uA7fGI55J3mK8jSJX5h5rBXrt4uAKAC1DEnNSTOBb7DQuD6BagvfWqSGmBuZ8nx9DrD2aB0hgreCF3Q/SxVyRKvh9AvnUfNqWdMoyGcA6DtutbqTTzxlJA0oLjQ3HSB90Bz9gWg7BrIxrqm45mEnwmolb4VqsQvWKpDTc+YnHNobx0jgKHXQkuAl2d71oVRClGlMfnc3v6rU39vwib8enIpyvhiDIwYg5HdZlaRSZXqd0/8emyLWQQCBdycGmHCwCUmYffVmYvSBhBC9B+IfKkKAEBh+pT60LvlSMZToBTFAooFFAvYsoACANiykPK9YoH/uAUom/fnywWYH52F5KJyOKk43N7UE+/3CYCXs5pl+56+Voo5hzMwulVjcBzw1tEs5JXxCHTX4LnOPniybRNwIjtml/BYfOoatl0uQFaJFo2c1JjZ1QdPt/c2qVdYrsOS09ewKSGf1TMfW+iS6q2Ly8VX5/PYHF3UHJ5o0wSzI/3Yv8WFxn7tcAb+TCxEuU6PUA8nzOnuh7uaN2LVUq9r8f2FfHx3MR9zuvtj9dkc7E+7btLnkcxizNyfzsbyd9Pg9Sg/PNCysck4NKePT2RjQ3weCsp18HVVY3rnyjVSSP/B9GK8cywLL3XzxeGMYjZWKa9HeCNnvNbdj9lZKNUBAMixMDhbFVrozr7Qdl4DfZPesk81he6Tg85C8rtvYURq5kUKACCHnys8xcjt+DbvgBxEi4Uc5nOzoErbUiU1Qd+oC7Tdf2TEk7YKkQuqY6cDfLGx6g0HAEjt4sQ4EFeGEInAnP9u3zJiPzmFgTZnplXk05u2cBQAQOR+jP+DIjvCxkEX9hSgacwiP9Tx8wxcCnTL3nwK+NavmUxCdWmBCXBAzjbfbb3RcbW1RuFMietRZAnfeZXFppJnzLMDGAcEdODDX4Cu2bOWAQg6Y3GvGEAZI9mlYTh7zhhLacg7YiRT1PkPB9/uI1tLtvg9R2SJuYegC3kY6riXoWs+FfpGnWDp82oPZEfDpJxzWLFnMopKc1k+uMCGL6cLgRk/s+DKjU+zIgLIjF+hSv0eXNFZ8G0/gC7gTjnTrvd18oozsHzXJCYFeG+3GYhsZlDhuZAZzaI0vNwC8OQtH9RYprHeG0KZoGIBxQIOsYACADjEjEonigVuTguQMzrzQDoo/Hz5gGD0CXTDjqQivPBvGtp5u+D93gEYtT0J6dcN7PHd/FwxuaM3/te8EZIKy/HUrhRcyCvDykEhGBZmkANMLCzH2B3J6BXghjd6+EHNcZh3NBMbE/Kgq+AOe6a9N7vlnnskE8VaHd7rEwBeByw7cw2fnryGO5p54rOBwQwsIEf7sb+TmYP+Sb8g+LmpWa78opPZzMGnQmOvHhSCw5nFmLo3DbeFeWBeD3/wej1eOpCB7UmFWDogGB4aFZ7elYLrWp0RbHizpz+8XdR462gmvjqfi1vDPDEo2B0PR3ixtUzck4qUIi2+GhqCngEGJ/VCfhme2JmCMA8Nlg0IhqeTCu8fz8IX53IZKNHV14WF89PcNRyHXoFueCXSD939XRGdVYLxu1JQptNj87AwtPd2YXZYczbH5JARoLD19qZo1dhZ8vCxm+zjo8EVCaRPHHRhTzLiNXsK3fKSQ6h3DzeQwTlXTT+Qcs6YY2VPjrVRPeIf0+kRaCG6FbU2d6nc8RsNYE9IQAAAIABJREFUAKjjXoMqicjBKg6zprEBdJGpQiCsTzJcvoK8k++4WP4WVkiLkkNZWThij4PetZkkzwLjBYh5BFxRQhWJURaOH/OwSa495fxTGL/cIkiFQptf2cQl0LDPHhGS3Rjsurbqd87+0HZcJs++FLlwegJUGb/JO2OUnlGUwNQTGJliwUkDmaKIgE0XMsagflKdQsosJ540pISIU2sYiPQkU4OQSrmpzlAmbcpzGG8DnP0knwdi2T1iwidWeLmFOAOW7ZqIlNzztQoAMK6HorhK8s+ic0B5TiWAaCVlSe5a6lu97KJkxsdASgVEzEf8BiR3SEz9PVvcVYUUsb7NX5mPYgHFAvXHAgoAUH/2QpmJYoF6Z4GfrxRg2r40vBrphwkdKqWTyCElh33tkBD0C3LHl3G5ePVQBt7tHcBu+4Xy+9VCPLs3FbO7+eHZjob2C05kM0f4u+Fh6ODtwj7LKNbi/j+TEOKhwTdDQ+Fsdmsv9JdbyuPBv4hlHPh+eBiauKjx46UCvHggHUv6BzFggEoZr8eYHUmg2/4tI5rCz1WNIq0Oj+xIRk5p5WdU92J+GRubnPJ1Q0NZ+4d3JOPUtRITB1u4gW/l5YyNt4UZ5/htfB5mH0zHh30CGShAZcreVOxJvW504OkzYe4qjubeFI2dVXjtUAY2XsjDmkEhGBJqAEiofHYmBx/EZOGzAcHGNe1Ouc7ACRpDDgcAqS2oLi+pdEQpzDpyg+xbWmEuQlg9sbaLGdfFh1USACDHjEUb9JR9rrncg+z2HNq8yjZ2vMjXNQAgNX9bN9vWjOMoGUBJskRKA6Dc++BRklNQpW5ixI0kRSqoBVDFKueqIp2AlBtkl/JcaKIfYEomxqJyAt/mXaO0qHlfkuSGatv8Aeb9yD1jqqsrWZqDLZUMsZqC7PVXVFRdXgz11ZXQRm5it/7G3xyBbpc/hZaiKkSf29u/pfqqq59BHf8OU24R761QXyz/J0emTzxOEQEA/4xHal4CvN2D8dzQL9DEvYaynmYL0USPtspbwarbyf3hKNsq/SgWUCygWKAhWEABABrCLilzVCxQRxagm/6frxTi88EhGBRSySy8Pj4Psw6k4+O+BqfX/L+F6Uo5rQQebErIw9e3hrIoACrklD/wZxIC3NTYMCzMJA0g7boWP1wqwI6kQsTmlCK/TMeAAwEAoLFfPpiBBbcEYlQrQxg+3b2O3Z6EjGJy9sPYDT61HfUXOfquWH+bwdGnIgUqkGP+y5UCbLujGVo0cjKpF+CmMWkvrJGccrKFAGa4qjnjHIWxCFg4c63E2C/ZguZvy77UXhjn9e5+JiCL5NGgm8Vj94MrijN+rW/SC9qoH2zmaJv3J4TV6xt1hbZ7pXyXuJ4UAGBvqDrrjy+G5th97KbVWOxwMOsaACApPbKXsZCD2nEZdP6GcF17S20CAHaFvQsTl3Lc7YjQEK+fnc/cgyYmsXabLmULvc9A5iTb4h0wGaQ6Z4zIFNO2sBQCcwnHmgAA7HeT/XcVAMDS5/aeH0v1BVCPD58hCQCsOzAbMYnbWfMRHSfi9o4TZQ99MSsGq/dOYwz8kU2H47G+78niDpA9gHlFRv45B6qUjabfKABAtU2qNFQsoFjg5reAAgDc/HusrFCxQLUtQA7rrpSqGtCUi08h6B/1DcStoR52AQA/XMzHC/vT0TfQzRgeT6H9K+jWu08g7gs35OKTE/9RTBZWxuagm68rY7+nFINn96Sy7wUA4EhGMR7fmcKiB1YODEaLxk7YcrEA845kYnyHJpjRxZfVFxxoCu83L3Qb3z/IHZ/2D2JpAOSYb7uUXy0AQIgUyCzhq4xDfbfzdsYXQ0Lh76pm49gLAAhAg7VNlSLDI6k1e8P/5R4cWzKAcvuhelVuqxsIAEAM9Wq6mSwxRKiwM2yFN0GOTWoTAKjOeZAK3bc3xUJYt2ROf5M+FkEmR9miumeMQv/Vxx6ookQgCQBQiP2F9wyyh+W5gEoDvfcAaNsvACoUN2ge1QEAuKztTO2CKyHuAxWLECAOArFcJnf9IktD4TL/AFeaAuj1hnD/Nm+CIjVsAQC7z3+LbScWMdm+Vv5RmDRoOTQq6VQj8TkmSbqvD7yC44l/wcOlCSYNXI4w73ZyjnqN6pBqifrsTFPVEgUAqJFNlcaKBRQL3NwWUACAm3t/ldUpFqiRBSbuTsXfyUVVbqjNO7UnAoAce0oZWHb6Guh2n0rbJi74oE8AevhXEr2dzSnF6O1JGBbmyW73Kd9f6rae2v+RWIj3orNY7j0VIvZ7LcoPd7doZIwmOJZZgkf+TkKUn5vJDb6UgWoCABAfwL1/JLIQfwGksLQJtQUASOVL1+Sm0tYhciQAUJO+6jICQJX8LWP+F+eH6604tLZsSt87yumtmgJQIQNIpHl2FCF0XCyzWK1IAsH5JRJCUdF79bSYZuIoWxgdb7Oxbf0+pNQhqC+pdnSGSfmCySfqywxpE0nroPcZAG3Xr5mjqj7/OpPbNJHatLAXTO6wwxIDiWH6NrCb+6bPMKJJUvggeUme0nvcW7IIFHKGdT4DoIt4gxFP0txV5+dA7387mweRGJrY3QyoulaUgmW7JoD+n/LM7+02C8QFYK2Q8783fgN+OvEJqyanjR1Hz2pVKcBTSQFwlHWVfhQLKBa4GS2gAAA3464qa1Is4CALrIrNwVvHMjG1kw9ejvSz2Ks9AAB1QuH1dLNPEQTtmhh4AMzLP8lFeGZ3Ct7uGWDMrRdSBQx59AYOACoxWSWM2X9mV18MFeXSi/vMKqE0g0RG8Ee8AM08DaH9UuWJncmsT3EKgODYt2zsZJKmIEQWPNHWi6kGEP/AozuTcSKrxCTNQWqc2gIAqt6iu4Bvv8A6E38NzkxNnHbzYWvSV10CAFKgS7XSIEQGcZTTW5OoCvH+WGLi59t/BHAVvydODb1bM6b+YLEQGd+ZyQaJSVGpzwCAZHqKBQDAfN0CeECf81GkpGHIibcnAoDL/gea089C5zPQRC2B8Qhc/JApNZAKgub4WCbvyEdtZhEoUkU4V9ZAj38TNmPriYXQ8mWMzO+OjpMwsM3DkkRzhaU5+P7YeziZvJMBBvd0eR79Ix6q3dB/0cIkSSWVCIAaPNGVpooFFAvc7BZQAICbfYeV9SkWqIEF6MZ9zI5kxOWW4tE2Xpje2ZeF/h/LLMZXcXl4NcoPQe4aLDl1De8dz2LO+tPtK0kABef4zmaeLLxefIvvrlGxm3hiyJcqpDxATPlCqgAx5r8bnYWdyUWM1G/z8DBQPj4VSlW4XFCGTcPC0NSKY0+EfURWSM4/KQuQqkFRuQ5rz+XB04kDqQ8I/AFHM0tMIh/icsvw4F+J8HfVGHkFaGxhjQ+1aoz5vQPYfPalGgj73J1UhkiEConBTRfycbWgDK9392fjTN+Xhl+vFmDFwEqVBGovACqkDDCtsw/rU7DH8Kae+KRfIFMPkCqSN5V2hNFX57jUxGk3H68mfdUlACCV027rVtmWresbACBJJmhrEXZ8X68BAMn0FMvAGgvDT1kP7to+cNcvAHwRu6GvLgCgTpgP1ZVlVSIOhNtvRjYZMYeRK0LjbTGSgraDnatLC2yCgieSdjDW+bxig4yop4s32gXdgma+BsLCwpJsnEnZi7T8C9BVpAuM6v4qAhpJAw92HAW7qkr+7muYfiNnAsXFpThxNBZ//LQb458bg9CmQXKaKXUUCygWUCxQ5xZQAIA63wJlAooF6rcF8sp4LDp5DVsu5jNWfZLbGxjszm67yREnVn4i2BOKmKBPnHcf7K5hrPrkoO9NvY7n9qUhvdiQAiAUL2c1SwW4p0Uj5iB/HJONFbHXUKzVo5OPC4sYmLk/nY1HOfTCDT39N6kVUNqAuNBcZ3X1xeROPsZUAOI0oH5PXStlMoAEYDzbwQdPtPPCv6nFRhlAoR8CBdw0HAM5hEIRCItuCWKkg+TUz9yfxiQMxWs/fa2USf+R405yigScEEngtE4+oGiEkb9fhZgnYHCIhzE1QQAAaDwiLSSww1nFYeq+VJCyAo0V4eVsVDgQr1kaALDOsF7TE1gTp9187Jr0VWcAgKTUnnR4uD22vjkBAA7QeAKcIXpH7+wHuARB79mJRahYYr13lC1ozOqeMVmRFBTdcP41Rkqn92zHcu71Xj2gjp3O1lttAIAIA83SFliHnArQeBkkA0OfgJoAACdfGQDAQvAdFrL5WSsUARCTtAOHL21Dcm4cissLGTcAx6ng5uQJb48QdAkdit7h9zAt+roojvjd2zvvxMspmDNzITLSshEQ5Iu3F8xA0xYhVrvheR02ffUzDu6NwevvTmXtlKJYQLGAYoG6sIACANSF1ZUxFQv8hy1A4f90kz+jqy8eaNnY6JgTH8DUfWnMuf/m1lBE+bnKshKF6k//Nw33hTfG1M7exptxAi7eOJLJZAKXDggy3sLL6rQBV7InV9lRy6yuQyU1fk36coQjIGU/W0R3tWVzRzm9shxXGYdBKgLA2q29jC5lV3GULWobABBkBnU+/cB3WsUcdEekAAgpJtaiSozj6MpspwBckgcAyN6gOqzoiN99daf/9eofcPTgKbz58Qto4m1QoaGSkpiOHzb+gXHPjoKHp0FB50YBAHqdHgf2RiM1ORMPPHx7dZemtFMsoFjgJraAAgDcxJurLE2xQH2zgJCHT9EA5nJ/NFe6+Z53NBNrh4SgX1Cl7KCldQj59lkiuT9xXYpAGE88Ar0CQCH6/4ViyRmtaT66NdvVxGk377cmfTnCEXAkAKBrPoXlZle3OMrprVUAwKM1tFFbAGf/6i5TVjtH2aK2AQCBkZ4Pn2mU2BMUBAgMqBIBkPFLlZt49hsw+1yVugnqc7PBiCUtSR+SxGH0KHAFJ8CHvwBd+AxJ2xpSABQAQNbBs1Hpr1/24vdtuxgA0NjLk9UuKyvHkg/Xged5TJ89Di6uthUUHDEXoY/kxDTMnbkIDz1+F4bfNcCRXSt9KRZQLHCTWEABAG6SjVSWUX8skJ5/CT8c/xBRzW5H7/CRN2RiFKZ5Nu1fbI9dg4jAXri7iyHctL6Vq4XlGPlHItp6OVcBAMiZJ2f9WimPDbeFWeQGEK8pv0zH8vJJ2W/LiDB4V5ACCnWIZO/PxEJGGGiNG6C+2akm87EEAFSXrV3OXGritJv3X5O+6goAgIUUAMbeTkzw1SyOcnprFQBwDbN621zNpVdp5ihbUMfVPWNy7MhY+GOnQ9+oK7RdPgdXngNV/FtQ5R6E3snbwNZP5Hx0ZmIeBpd7CHy796ELfsiwZkufk3N/4glwufuZpCAfMRd6z/bg8o6B1Bl0IY9C7zsYBjWKOawrXdOnGBAAbSFTItA36Q1dyBhWXx3/DnRNnwYfMc+QRtCAiyN+99VdvhQAQH2t/ew7ZGZcqxMAID+vEG/MWoQ7Rg5WAIDqbqzSTrHATW4BBQC4yTdYWd6Ns8D1sjws2zURKbnn2aAP9ZiDPi3vq/YEtLoyfHXgFVzKisH4AYvRzKejZF8l5UVYvnsiEq/Fsu/v6fo8hrR9vNrj1mZDyuunHH7iE3isjRde7OYLyvsnYODNo5kgqT4K1+8v4/ZfmOfyMzl4LzoTRI43v1cAy+mnSINPTmbj+4v5mNfDH2NaezlsWbTPK3ZPRon2OqYMXllnea8WF2TBGWWyWN3WQ9+4q8NsIXRUXYdKaiI16csRjkB1IgBoHcS+zl3bbbKkmoIuAvGbuNPqRHLIcVzlHAqpvYGmMbRdvoDe+xY5XVS7TkMBAMiBZxJ/KRuYxJ/eozX4Nu9AHfcqiBiQfod82/mgkH6U5xjtofdowz7XnJpg8jlFVmgjiU+gPSMSVF9aBFXqd0BZFuNR0HtEgG/1MvR+w4x9cVnboY6fB644EdBrAbU7kwXk274PuASCK0mE+sST4ArPEeIAfeNu0HbfBqgsK6NUe+NuQEN7fvdlpWU4czIeu7YfxIE9x1FYUITWbVvgmamj0aFzBOLPXcYPG//EHSMHIaqXgeyQQvevXEzCts3b0SmyLYbd2d+4KnsAACnSQAIKvvvmN2N/ox69k6UNiDkG6MsPlr6MzpFtkZaSyeof3HccBXmF6BLVHk9OeoCtQSjWAICS4lL89P0ObPtuu8X2N2DLlCEUCygWqGMLKABAHW+AMvzNZ4F/4r5iWsg3CgAQLHjw4o/YdPTtGo9b2ztChHiLTmZjY0I+skoMJIB+rhqMbNEIz3X2YWR59hQCFb6My8WKMzlILipnBHkkDzgkxB0vdvNDi0bVe6nV6XnsOLsWGQWX8Wjvd4xTqvcAALvhnAJV2o+mZuTU4Fu/Dl2zifaYV1bdmjjt5gPUpC97HAFLC+OK4qE5PhooTa+s4uwLbeRmgxNmoUg56zUFXaT2sS4BAFXi58yxhJ4XWYED32o2dC2ek3VWqlupPgAA6pNPQZX5R+USalldo7q2+q+144ovQx09GlxJknHpUrwduTn5WPDOGrRoGYrRj92FRo09oC3Xsnx5V1cX/LP9IHb9dZD1ITjc9G+xk/78K0+Z3KqbAwDmjrswodfenYrvv/kNcbEXERwagLcWvMBUA/R6PX7e8jdWLPoW7yyaaQQdqB2BE5+8txZ33T8U3Xp0ADn2yxd8jWemjoFfgDeys3KxZslGXL6QhLkfPMf6pfl88t4XJkcgol0LlqJQWHAdi+Z/jiHD+2DEPYOg1+nw46a/8MuWv/HGh8+jddvm/7Wjo6xXscB/1gIKAPCf3Xpl4bVlgbpyxM+l7cfaf2fhvsgXaxR5UFt2aWj9JmQcwZp9M1gax32RsxrU9KUdNbDbf23U99Y12qux0iqOkUx9dKmh6hwAKDgNzfGHTG9hZWiKC3Js0JWYOMe6FtPYDa3dpTyXSbpxhWdNmtYlACAQ3EGbZzInfeMoaKO+A9Rudi9TboN6AQCYM/ErAIDc7avVenKjdvb9cxQb1/2MNz96Hr7+3pJzijkai1enf2QCAFDFK5eSMXfGQjzy9L1WAQCqW1pShk8/WMv6N+cAoCgCij4QcwakJmewnP1b77iF5e1zFRKvCXFXsOO3fXh66kNwcjJI3pqXU8fjMHvq+ybzFUCIh8eNNM6VgI5VizcgJzsPM+aMh5ubC+sqL7cAb81ejG492uOx8ffX6j4pnSsWUCxQfyygAAD1Zy+UmdwkFqgrACAu7QC+2D8L93WbpQAADjhLWYVJWLxzHCKbjmhwAAAL8SUysOKrppbgNCx3WNf0GQdYqLILKXZ4a2zl1gZ3NAAAGbf34vlIRRGwm/zITRYl6qi9JZtTvjcftQl616Z22VwaUADsBgAod/zYfeAKTlaOX13HVchPv7bHdC0qZxbmrgt91K412lNZ6lzYbYuKAat7xqq0q64dxQvni6DK+BW031zBGUCbC+jKK2oYJBP1LoHQ+wyGLmSs1SgUe+xpUlevgyrjJ6iS14MrOAVo81lqACuchgGGerfm0PvdBj70MZZGILvoyllqjCplPbj8GHCUukBpCVRUrtC7BEDv3R+65pNBt/bVKXIBAGLsT03JtJqXL+VQ05yknGr6XCoFQAAAfP2a4KnJo40OvaX6lGKw/outTE1g7gfTQe3oM4o8iOzRAd37dDaahRj+k66mIvrwGRw9eBJxsZdYpIA4YkGYK0UrUOQAlezMHLzx4ifo3rsTSzEQijWwojp7obRRLKBYoGFYQAEAGsY+KbNsQBYQAIARHSciNnUvknLOMd1kjdoZnUOH4MGoV+DubGCkLyy9hr9i1yCvOAO3tXsK6w7MBq/TYtrQz+GsccXBi1tx6NI2PNTjdbQO6Fn5EgA9YhK345eTi5FzPQ1N3ALQKXQwDl3cWiUCQA89zqX+iz9jVzMdZ+q/lX8UxvR8A74eoSaWLdUW4ffTK3Do0lYQt4CnizeGdXgaAyLGgjMK9tG8c7Dj7OeIvvon+zfpQY/oOKFKPer8UtYJfHdsPtLyL0LFqRDuF4kxPecaxyYbbI/9nK3jjk7P4uuDr7K6TipndG16G+7tNstoL+pPzhyt2dXbIxgnk3bijzMrkFlwBTq9DkGNWzJ7iHkWLAEA2UXJ2Bu/AWdT92PCwCXGdZCdxf2Snd2dvdAhuD9GdpvBbCnsudz1Up/ifVarNGjq3YHZKUJ0HqR+HgbZsC8rX+SFSpRT3HkN9E0qz1NNf171BQAQCNjAF1cuSYbzLl5/dQEA6oNY2lXJX5uZk4Mu+EHw7RfJJ1vji6CJfhBc/okqW2Ov0+toiUKBjR66MpO5VRfokHv2pJx2vc8gaCM3yO3CWK9eAADlOVBfeA+kGgD+usw1cAZOgdavm+T8y2xctRo5/infQnX5U3AlKfK64TTQ+wyEtuMSxmdgsRBfweWlUCV/ZRpNY6kBp2LkhtoOn9gHMBBGUZoONUXLEMdCRZFKAZBDzOdIAMA/wMfE2aapWeIMuJSQiLkzF+KZaWMw6LbeoKiAzV//ysL9PTwNkTWUwvDZ/9m7DvAoqrZ7tqSQQgKBACGU0HsLICC9+QkKiIAoICK9SFcUEGkWpChVKYqoNKWIiIr03kOvoQRSSG+kZ8v3vHcym9ndmd3ZNKPOfZ7/+f2yd255Z3aZ99zznrPsR0RHxqFHn05o0qIewp9EWjEWeABg2uyRTDeAmlRpAn1WqUoFdOzeGv0HvQitBNNA3sOh9FIioETgnxIBBQD4p9wpZZ3/mAjwAAAl+ZT4Na/SE88y4rDtwjzcjTqHVgF9MKD5bKw9Ph53Is+wfbWo+hIiku4jPOEOKnjVwOst52H9iYnsOhetO0a0XWYCACgB3Xr+I5T1rMLU/p01rrgSdgB7rnzBAAVL7YH9t9bh7IPdeOO5+ajh2xwPY4JYkp2UHsPm9irhi7EdvmKnFBtOTkFptwoY3OpjuGrdse/6Kpy4vw09Go5H59pDWf/41Ah8fXw8qpVpgl6Np0Cj1uCXK8sYUEFAB7X2Nd9An6bT8Pv1NTjzYAf6NJ2OwCo9GBjy/ZkZUKu0GNfxawYM3Iw4wa4p6VoGrau/ik61B0OjcsKeq8tw6sEOU7yoD9Xj21ujrbiO77QeYfG38PuNNRj2/BK29/vRF7H53Gxo1E4Y33EdSrv7YfflJTgevMXsmaME/qVG72DX5cXI0qXDq0RZvNP5WwYAUKLO77VXkynsnpNWwK6gz3El7CD8vGthTPtV7BlwZL+XHv+OfddX483Wn6KqTyN2f3+9upzF3p7AJL0Ma0iYLiPU6rtjdKsOfePvYXQLKJDvlRgA4Giiyi9ETExPX226pKWZcAOip+aOAgAJp6G99nbOKWjO6Fov6JqSgGJTm/FSJV+G9uowICvavB8xLwImwRAwzX68SUTu9hSon+6wBm9I2d1BZ4GCBgCYSv3VIVDFHbF+rojt0HA9jJ7igqWimzdkQ/NoCVOz1zXaCGg9RbuJAgBeLaBrvsd+TC16iD5j1WeabPukBiwoBgAlxZqHi4GsOG4qZ1+mzm8o1xtG99oMKKL7RmJ+6tD1UKXeN38WVGoYfF+Gvu6SPJfzMKHAu7NFfx/sBtSlHKeJ4V7TuiuBCuGbmM2gaX92B8ztYCRXiYZr7X7XhEM6AgBcOnfDZglAXgCAfbsPM0q/dykO2OdP1aUAAMv+dE12tg6rl3yP2OgEzJg3BscPnUfZcqXRsk2uaOtvuw5j/97jrN6fxqZmqwRACABEPo3BR9O/RKu2TaxACQduj9JViYASgX9JBBQA4F9yI5VtFJ8I8ABAz4YT0LXu26aF0Sn/mqNjWLL4TqcN8HT1AV9nXrJEGXbKX65kNQQ9+QPPBfSBi9YNW8/PZfZ+EztvRBkPf5AzwHen30V61jOM7fA1YxXwTUwDIDEtCisOv81Oi19vOdfUl4QK/7jxFYa2/hz1/Tif4B/OzsK9qLNsXD9v7sWOdzZQqdSY0HEdXJ088OfNtTgZvA3jOq5liS01AipWHhmBUm7lmGOBVu2Mx3E3sO7EO2js34UBHnw783AXdlz6BK+1mIOWVXuxpH7l4eGo6F0bozusNjEN+DFLuvpgTIc1bEy5a7QXV8unhRL+s4924+02S1C7fGv2MV9S0SrgFbMSALoH5AKQnp3CXADolJ+cGjacnIw21fujZ8PxpuGJrfD1sfF4HH8D/QNnonW1vg7tlxghdK+FcXHkSVdH7mSn0qInjM4+0AdMhaHiUNsn04ZsqCN+ZGwCSmAN5XqZL6EAa9Vp4PyACaIAgMzknd+U6BgOUL3Vj5ZC82h5Ls2ZH1ilhaHCAOhrfyqttk6nprenMw94qqsnlob68RqzeBsdTHoLHADgyx2uDMpJTC2eSCdv6Ku9a/+5okQxdj/U9+ayJNRQcQj0dRZJPt5iOhOOxoIfPK/PWL4BAAJ37n7AOQQQDV5mIq8O2wjN/U8BfYrFsxDI2DyOUPJVGeHsGVMlnGCWg8whoOwLMFQYCKNXMw5QMBqgSr0LVewhqKN2QZV6j+ub04iFoGu2E+RQYNayE6C9OYFzw5Aam0oCks6zkgB1zH7R3ybmbEAAg8xSA7kAACXQJKJnKeQn3ANf6z9l1nATfZ4+v3f7Eea++yXeGtPPSgNgy8Y9WLB0KipV9WND2QMALPvz8186ex0LZ63CO+8OZfOR3gAJFVIjscBv1/zEhP+EugJimgViDAByIFi2YD1SUtIwc+F407iO/Hui9FUioETg3xMBBQD499xLZSfFJAK2NAAooXsQE2RK6Hmaed3yz5sl6PxWKDG9HLrf1J8o65Ro0wkz2f0Jm5gGAD8+nRgPbfO5Kbk+df8n5lRAp+B1yrcxJfBOGhdTUsuPTSfq4Yn3TGugNZ0P2YOR7Vayk2hqqWSBeGQkO8Xnk1UpNwTLxJpfY0XvWhjdPtcznQcfaHxKtIlST3uXs0Z7cdXps3A94iiuhR1iyXtyRhwbVwwA6NVoEp6vMcAs1hQTuoYji2g9AAAgAElEQVQHAAgUOXJnkymews58HIgVQWKCcvdLwALFmhgYvp5VUKd8a3SsPQTeJRyov6UyW6mElC1SBTpxM5Z7GQbfHjB6NOSSU30qVElBUEfugDruMHeSR3ZvVDpQOtcCi42Q+RSaS6+ClLiFLa/0bLHkTO5YvL+5qX6ZFqR2gb7uUhjKyxO44nzUZwrqsGkMJ+hrfQJDxUH2f2XsnOCLnvam3udiHbEN0CXA4D8C+hqzWPKvefCJeVzda0MXuMs2/VpwhWhJAzEJ/AZCX3eZ/f1I9FAlXoD2+gggi2MSWTVnHxh8X4KhbA+rxJJq3lVPf85RbTeyvegafSddliJhbSmZiNrZVV6fsXwBAFbPhWOlIVJgHtkv6hpvss8EIMDlyVfMRpADBFUwejWHvsEaGF3NS8Esw0fij4wtkMJZzUoBL2bPGpUaNfkBZIUp1VRpj6C5MYbTHTBrKjginikXAKA6+IUzVyE8NArDJwxAp26toNFqcencdWg0GlYfHx4ayQT56jaojtGTB8HDww3Bd0NYvf1vOw/jzVF98b9eHbg4GI3YtHYnjuw/g7mLJyOgBqfzkZWVjZWfb2I2e9M+HGmWxG///jf88ctRs/781vkk/eK565gyczjad2lpFhXSMDh+6AJmLhyHqtX8cefWA1ZSQKwAoYMAvwcqE+g78AWo1Co2DrEFFnywkpUFkA5ARf9yyM7OZtoDLq4ubP9KUyKgROC/EQEFAPhv3Gdll0UYAVsAACV0V8MOmKjj9oTmLAEAW0J/Yp/xJ9CRyQ/warP3GQ3/aeJ9/HhuFko4e2JUuxWsxIBfB526WzZiIpT3qo7hzy9jrAWipW+9MBc1yjY3lQocuvsdjtz5AQOaz0Szyi+yIcRo9PR3YhMQnb5r3WGsVEBuQpyW9YyJ8slZo624BkdfMFH+iWnRpFJXnAzejnMhv4oCAGKiipYAAGMQPNwlCgBcDz+C7898gDbV+zkMAND9o9KOq2GHGBuDGl9aQuwJuU3qBFHu9dTPktJPL92U/NFpJqt754W9+EHJ77zmRzB6NoSxRGX7CQpdJ8EmYN7pNT+CoUx3wMnbfNl0oph2H6CTzXtzrIAI9qLuFQh9jTks0WRCYyq1+Rh04kn1w2Qn9uAzU6Ij7GR3DGFnorXTSe/Tn6zjYivodHpOYno5YIWY8j1L3LxbMsE9o0c9GN1qiDIKmABkdhzUj1dDHf2HiBYEMUCms9gwP3mJcWwtl0TrNDfHijMBZD1cKlYuoK/zGWM8WLXsRAYS0IlybuIq6KV2hsH/bRYvArKsng2xNeTlGcsZJz8AgCUQlxfNBM3Dz6EOWWllw8iYJfW+sBlxq/m9W0LXZLO87yX7biZAe6kvYwZIlaEIAQACf/QN19l9CjjxzNesAUQHgC65AAAtJjE+GT9v/p0p8ZMifikfL5bQ9+7fDSW9PFhSf/LIBWxYuR0x0fGoUbsqRk0ciJLenqxGn+rva9erhulzRmLJ/PXM1o9v/Qf3MNHrrwXdxtIFG9gYJOr33twx7ARfqj8/xrGD57Bv9xF8MH8sW5uwkQbA2i+34NTRi/D08sDEGW/Bza0EcwGgxjMbSEDw5x/3Ydt3exkY8XyHQJPy/5OQCPyy/S+QI0JGegbqNaqFAUN6oGnz+iagwO5NUzooEVAi8I+PgAIA/ONvobKB4hYBKQCAqP9rj42HEQYTTV4OAEAlASQK6OtZ1VQyIGZNxyearzabYVYfTpoBuy8vxt2os6CTb1cnd1Zi8GKDMSz5Zy9FOaUCBArwp9pScaV9nLr/Mw7d2WjSESARvf6BsxBQJrdekU7F999ca6VJYDmuXAAgS5fByhnkrFEqrkTfJ22FxLRopkFAGgDUbJUASAEApKFAmgLuzl6sLIL2SqyMTrXfNNsi3b/N5+agW70R+F/90bIBD2IACFumLg13I89i77XlDEThy0jkPv+51N9TDiWlRlc/LsmqNJIlmuona6G5v8CMEixrDXLU+LNiOOs7VvMs3YzutRgFmWr1VUkXZE0v7CQEM7TkH55w0uExSLlc1+wnm9c5UmdNyby+3nKz+nlRRoPljBblCeKggbztiQmn2b2SSkSerIEmdKO19oHkxSoGChmoBKX8q1aAjBRrwe5a5JRqOPiMkYsE3/IKAKgSz+WwJXiA1bETbtMCpMQhJdg5/HXqqF+huT01l26v8YC+wWoYynSzG1JhB147QYo9Yrpvhkzo669mpQVyGoFuDNjgnQfoItpTo29BDAd7zREAwN5YyudKBJQIKBH4L0RAAQD+C3dZ2WORRkAKAIhKfoSNp6ejb9MZqFWOo/ZFJN7DmqOjEVilp6jVnGViytfFa9VOLIH1cOGEgCgp335hfo5jwIdmAEBaVjKrufdyK8cSVKGaPx8YPjF+En/TjNovFbirYQdx5O4PLLkn0UKxRmJ3m868x1TwheUHln3lAgDO2hIseZezRqm48qUKJOAnLDfYGfQZzofsdYgBICyL4PdKOgZjOqw2ASu0VxLxI3YAr60gd7+WAAAfN3om7sdctAvUSD70pJgd/gM7VSUKLrP84k/v6WRcQ7ZjZM3VjjtZpRNipeU9AsQuiDsETdhGUIJELIdcGzQnGJ3KwEjCfgFT5J/G5n01hXcl7TPpAitjUCVfYiJ20FHNOtnJ5djZlagMo3frwrOzK7zdsZHzCgBoro9iug6mRiUPTUhUMhcwlbt0DoBbaMECACu3ED1xJxtIsgRNDjJNwVT8m2yR70qRcyW/fymLTyY8enUoY2KQSCA0nHq9vUZuF9orb5i7BcgBc3IGVgAAexFWPlcioERAiYB5BBQAQHkilAgUcAR4AKCMRyVmd1etbDNGu999ZTEa+3dFW0E9OS/cV8WnIRO6U6s0uS9pMGLT6fdw++kpvNn6M9T3a88+I/s6sg6s5duS6QYQLf/o3R+Zdd7V0AOM5t8v8APTWLSenUGL2FroM6l2L+o8Np6exsQHX2o0EU38udOh8yG/Ii4lHC83nsT+N1+b76ItgdHtV5klu8KxCVQg6vuNiGNoVLEzu54U8wkIobp4osST7V5owm18fWwsEwEUxoCfhxT3x3dax2rf5a5RKq4Z2SlYdXQUUjMSMLztF8z+j2rsyW4xMS3SLM68kGCDih3wRst5pngSLZ/EHMkNgVwDqDyCmBWk73Dz6Qk08OsAYmHQfbn4eB/2Xl3OTv55HQFH9vv92Q/QtFJ3kEaERuPEHAtIGLJznaFmz1EBP8LKcEoElAiIRCAvAIAq5Tbo5FzoDEF18brA3bITZOFSOMp8f7ASD2GTUOYnoT3NzfECsT0V9NVnwFB1osP3mFgE6ojt0NecDUPlsQ5fL3mBBCtDCmiwHCe/AABR5h8/DMOenw6gcfN66PwCJwSbn1YYY+ZnPfm5lsoi4uOScGT/aURGxGLUpNfh7OyUnyGVa5UIKBH4myOgAAB/8w1Qpv/3RYDo4CQuR4k0qb9TE6PIf3NqKm6EHzULAG/hJ1aTTyJwdGpNp/3kQ09e8imZCawmnNTnySbu+7PvM4s6Sj5554CM7FTQCTdR0cnznm9EI6cxBz/3MRuDGtkQ7ruxGlQnT0kt1eqT3RzV6/PlAtTvXtQ5bD73IZIzYs3WT+P0C5zJklZqNMbx4K0sySbKvFqlhn+pOujdeBorF7DUCaBTfl6IjwcA6DSf1vp6i7nMLtHeGm3FldZEeyMbxYS0SLZvWm9I7DWT7R9/D2jtpJVwLfwIszcsVzKAJfJbL8xjMeYbL+5HwMAfN77GhZDfGEiiUWvN9kr9HdnvgMBZuB5+FA9jL4OAC4oBMRe61BmG52v0F2Vy/FO/TUGxGVh2NQ7notKRrjegeklnLH++PJqUcTXbUlyGHvMuxuBgeCoSM/XwdFJjUE0vzGhaBi4aTuiK/r73cQo2Byfhg6ZlcDMhA8uvxeNZtkG0/z81Zsq6iz4CeQEA1CEroHlA7gbEhOCao1aOljsVc0SQEqq0WrPGAzoS/ivTtegDaGNGK2FGlQb6mnNhqDTc7jrzAwBQjTzZ7x3Yx5UBkZif0HrP7uQiHeyNSWJ8n330FVP7b9XOtrVoXuYv6GuOHjiHz+d+zYbt1a8rRk58HRqNhY5KQU+qjKdEQIlAoUZAAQAKNbzK4EoE/t4IEP1/+8X5yMxOY4J9lNCzF1CjniWquy5/jgZ+HTGk1ceyF0r0/9+urcQL9UcxRgFfUkA2hz+em42IxGCMarcSVXwURWHZQc1nRxLm0tyaAtWza4xGrg+YXLAndPlcn63Ldz96hjkXojE7sCxereaJkORsjD7+FLcTMtllblo1vunohw5+bnjjYDg6+rlhZL1SSM4iMCAWPz9IwqSGPpjexAfHItIw/GgE0nQGlHRWo6u/B3pW9kC3Su6ITddj1vlo7A9NwYDqXljaphwR0/PUkrL0+P5uEr69m4hXA0pidmCZPI2jXFS0EcjUG7HzYTK+vpWApmVcsbhVOTjnAEdyVpIXAICvmxeOn18HBiltCKtxxQQPqfyg6XYYPYvX77MVAFDEJQCUlJOY3qJV7zOV/IJoUmMWNgCQna1j7gAkatiuc4uC2AqSk1Lw0fQv0KhZHZPQYYEMrAyiRECJwN8SAQUA+FvCrkyqRKBoInDs3mb8ceMrvNXmc2b3J2z8CXspt3IY0Xa5rAWlZMZj1ZGRjI4v5k1P5Qa/XFmGEW2XoYZvwbx4yFrYf7wTJ6K1whQFu2Ju2YmcB3v4FiA7Hvqm2+xagRVGiFN1Brz2VxhLwrZ19TclY388ScH4E0/xftMyGFWPA63EWsizbPT+4wnql3bFlq65VmZTTkViT8gzrO3gh27+nNAltZRsAwYcCENoSjZ+6uaPuqVcZG+L1vr74xRsupuI6/GZyDZwJ7rDanvj4+c4MUmlFb8I6IxGXIzOwNpbCTj+NBXpOu6+1Svlgh3d/eHtklt2ZW/1DgMA+aS2S62H9AQ0tyYB+lwmEvW1tMsUE1Nk7gOBO2F0qWBvu4XzOVmMptyGKv4EVMlXmKuAimxG9anm8xUxAPD4UTjmTF2G6XNGFRgAUBhjyrkpN68F44N3FuHjL98tsL1kpGfiy0+/RbkKZRQAQM5NUPooESjmEVAAgGJ+g5TlKRHITwR+vfolTt3/SdSejmwDqca8b9P3bGoDCOcnR4GVh99G+ZLVrQAAqvn/7vS7SM1MshLCy88elGvtR8BRBoDwtM0uWGB/+jz3ILp+vxwAgBJyDyeOVnokPBUjjkXgw8CyeKu2ue1fcFIWfg15xk7yHyVngxLzjn7uZgDAnAsx2PMoGXterIyqnua1qkuvxuGrmwkmVoHU4ilxvJOQxeYhlkLIsyzk5Pxml4yoWwrzW5TNcwyUCws2ApTehyRn4Y/QVPz2+BljktDJv2VrX8ENW7v5O8QCcRQAUKUGQ3t5AECCiIImt7ZdKjJSLglGrxbQNd9jukwd9Qs0t6YChgzT34r8+05gY+ROqOMOQfXsOif0x5eiqZ0YEEGaCLQnVXpI7paLGAAIDYnAh9OWYdrskQWWNBfGmHK+LYUxb2ZGFpYv2oiyvqUVAEDOTVD6KBEo5hFQAIBifoOU5SkRyE8EwhLu4Ovj41DCydMkSKjXZ+NK2AEQOFCr3HMY2HwOtBpnWdPwbgMkbkcifv+rP4bV0RMwsOfKMoTEXcOQVp+gpnL6Lyuef1cnMwDAKxC6wD0OK4IXxNopLRt7/CnoxH9KIx9MaFiKUfUnn4rEk5RsbO/mj0oeXAJPSdy7Z6Kw78kztKvgzmr/fUto8OahcCsGgC0AYEtwEuZfisHmLv4ILMtpDBAQ8TglG+ej03EqMh1X4zIQk64TTfgt960AAAXxJORtDAJ/iM1B2hEXYzLYfXv8LNvEzrA1qiVoJGcFDgMAz25Ae/k1c3V7APpq05kFYl6bKvMpNJdeNU+YiQEgBwBw9Ye+2U8gJkChNX0q1KEboY7YDBItzE34XWH0qAtD2RdhLPs/GN1zHWSKsgSARO2C74Tg+3W7cC3oNuo3roWO3Vthyzd7rBgAln09vTzQZ0B39O7fFc4uuf9uyh3TljhgVmYW6PT+6IGzOHP8MlKepaJG7aoYMWEAGjWrC6L2nzp6CXt3HETwnUeQWostACAyIgab1u7EmeNBbP1dezyPgUNfZuUCwpYYn4yfftyHg7+fQokSLug3uAcuX7iJSlUqKABAoX1xlIGVCBRdBBQAoOhircykROBviQDZ5lGtf3jiXSbKR8k+Ke6/UG8k6lR43mExORpj/631OPfoFyZCSI20BZpVfgFd6w436Qz8LZtVJpUVAXMAwPzUUNYABdiJ6ukpYf/zSQoT6iMxvxcqeeDjlr7wcc2lZx8IS8WY4xGY1rgMxtXnygKkSgBsAQCzzkXjclwGKwEgxgGVGtAJf17bktbl8EZNr7xerlyXxwh8eS0eS67GygJpxKb4OwEAQ/l+0NfPLdlxNARionc0hhwAAIWpAWA0QB2+CZpHywCi9bOmYok+uQYYyr8KEisUa0UFAFAt+5Zv98C/cnl0f6kdNFot7t1+iHXLt+LurYdmGgCUrP+y/S+cO3kZkz94GxX8fRHyIAzLPv4GDZrUwogJA5kYniNjbvzqZ/z84+8sBNM/HInO/+NK8xITkrF04QZUrVYRA4a8BM+S7tBl63DmRBA8S3qgSfN6rK6fBAZ79ukEg9GIsyeCsPyz79Bv0IvoP7gHVCoVhOPzcW7fpSUmvT8M509fZXOPnz4EdepXR2xMAlZ9vglaJy2mzhoBd48SoD0f3n8at64GY/DIV1Dax4v1277pN/z+yxE2z7Cx/R19ZJX+SgSUCBSzCCgAQDG7IcpylAgoEVAiUNgRKE4AAJ3sf3o5FpFpOqb8z6v5W8bgu7uJWHgp1oy6/yA5C33+DEVDCw0AKQCA5hh0KBxv1/FmDAJqJCx4NMKi/tiBG6AAAA4EqwC70j3ecJsDIPPSSBtiU+dc3Qg5YzjMAGAWgAMEyTA3i6Hs/6Bv9K2cKUX7SAEAlu4CYiUAcIBa7+gC1Y+WQvNoOWDUcZeqtDBUnQB9wHS7DKOiAAAoud3y7S94lpyK0ZMHmSnZi9XrE0uAhO+mzR6BwFYNTeGgRHz7979h/tIpKO/n69CYNMiDe4/x4dRl+GDBOFO5wckjF7Ft017MWzwZPmWldU+E94Sn5dPfJs0YBhdXjpEgJj4Y9TQW899fgRd7d8RLfTubhqG+c6Yvw8IvpqN+o5q4cvEWAxFmf/oOo/vzTdEAcPTboPRXIlC8I6AAAMX7/iirUyKgRECJQIFHQJjI5NeSLL+L45X7JzQojUmNSkvWZG9/kIzppyMxtLY35rYoi+DELCy6EoeTT9PQrIwrtnSrCK2K0/Xnk8PmZUtgUStfJvZHteDLrsXh5SqeeLmqp2me4s4AoGTl7InLOJtzCkkng/nxGDcajHgQ/AT7dh3GsHH9rai/+b2fRXV9fhkAeSndcBgAyIyCJuhVqNIemoWFat51gbsBTYk8hUsSAKgyHvoas0xjigIABEBY9MvTIiwuUkf9Cs3tqYA+zfSJoXxf6OutsJv80wVFAQAkJT7D/Bkr0POVTqaTd36xYrT5PT8dwO7t+7Fg6VRUqupnljTzjgGVA/wcGpMGEZvrh/W78DQixiyRF7svqSnpuHntHoLO3WCU/NDHT1n5giUAsGT+OsxfNhVVAjiQi07/5777pZXLAb+WN4b1RreebVl5QFxsIt55byicnXPZGooGQEF8S5QxlAgUnwgoAEDxuRfKSv5jEVAlnoXm0RdQJV8FdMnc7lVawMkbBq8WMFQZB6NXoHhUDNmcsFLEVqhS7+Vcb+RetLReMHrUh77ySBh9uki+fNFLJNKfQJVwEuqkICDlBrtW1+xnwMmH1W+qQ7+FKv0hYMhmazO6+sNQcTAMlUaaUzlpPaHroQ7/EaqMMO4ESO0Ko1dT9kJqLNlM+u6SKjStI/E8VMlBUCVfhiozGvq6S2DwfYn9jXy0c+Ok4mJUpisM1d6zUq9XxR2BJmQ5VMnXOPErft1VxsLgN0g6HulPmFgXHw+y1DO6+kHX9CdA62m9fkM2VGn3oUq5BVXSRe7/0h5BX+1dGCqPNutvM9bOZaGKPQBS8qfrTYJdGncYPetDX3USjD6dJONHsUN6CNQJZ7g1pNxidba6ZjskrzEHAPJHR87v15bE9pZeicOamwlWtdsNSrtgfQc/VPF0YhoAM85GMbq+3mhkwn/vNfHBkEPhiMnQm6m6EwDw471E+Hs4sZpwao19XPHF8+VQvaR9vQua60Z8Jt47G2WyI5TaZ2EyAPiTPJq7dr1qmLdkClxcnJkY19G/zrIlETWZqMxyGv+yHx0ZZxrPsvZXzjjFtQ89S2QjuTAoFn+FpthcZlEAALQA7aW+oN96s+ZSjv2uGN1r5imUohoAIif79FuqvfwGoEsym8fo3RK6ZrtkJeayFmg0QHvlDajij+d2p39LGm+E0buVrCGKAgCwVRsv9pkYnZ424+HpjqrV/TF+2hCo1SpJ8UCp+aTmiomOlwQASGPgxOEL+GbVdrTpEAii9Zf3K4v1q7ax+FoCAEsXrjcDLoi1QCr+lo2S/IAalTB4xCto0LiWpNCfAgDIeoyVTkoE/jERUACAf8ytUhb6b4kAS/yD53GKyLwastjmJGo11ZG7oAmeD2THssTaUHEQS/jJzk0d8wfoJIYpLVPtJSWQdT6zSsCtXrZy5mcK0Y2/h/rhYqij90qsTwWjdwvoGqwFXMqxpFl7fQRUSZfEb5HaiSWxYqJX6pBV0Dz4xPq6nJdZ2ofm/qeAXuJl3tkXurpLYCzTla1Vc38B1KHf5FJQzUZWwVjqefZSCk2uNRwkrLroUsuaWn44qZM1qDTQ15wLQ6XhppltxrrpdgayqMM2cCCLWFOpYfDpCn2D1WbrljoFlFw3CXNF74M6fDMDWUw0XZE5mUCYS1moEi/Y/NpZqplL3k8axbksdGQ36FHXNCYl2p8ExeJcdDpWtS2PGl5cck7igHSyP+HEUwSUdMbmrhXhruUcAuQ0WxoAcq7n+1DZwcxz0TYvKUwAgCammt+Vn29CdlY2S/ZdS3DWhbzV1/ylU1l9sNxG7IH1K7h6ZwIUihsAQOJjRIXuPaAbKlTMm73iqcg0DDsSwWwfpVpeAADt5dehij8mGFIFfc3ZrL5dqnEWnStznuqcXvmk4Yvb+1WGvtnPMLpWMi1FSiwQ9LvZdKvZd1Hu8yP6E5V8lQEA3L87XONAyJ0MrJXT8gUAiLktOPtwIIvg9yY8NBJzpn2B1958yQo0E6PlE83/jz1HrRgAwv04OiZdywMA9H3mv7sENlw6d0OyBIBO5efPWI4uLz6Pl1/twur9bZUAWAIAVGLwyezVVgwA4V743xq9Xm8FRKSnZWDx/HWKCKCch1npo0TgHxABBQD4B9wkZYn/jgioMsKhuT0dqoQTICEmvf8wGP0GwUhJNJ0mJ52H5vHXUCUcZ//byq6JEty7H7BTf6idoa/9MQwVXrMOjmVC7uQNfZ1FMPi+bN03OwHaoP7s1Ji9tNGJlNoFyE6CIWAyDOV6AeoSUCWchiZ4rqkf9TX49oCh2vvQ3BgFOJWBvto0ljDDkA71k/XQhH2TW/uqcePWQCJQYo32FjwX6tAN3KfakjB6NWcn2oYKA2AgNoNrJaYorX6wiAM5cupM6e/6Jt9D/XgNYxEYqk7MXXfcIY49kHI75wVcBUOFftDX/UL09EuVeh+aKwOhyojg4mGhqi22dPXj1ez0HkY9Yz3o6y2DoVwfebGm0/+kIBjK94Gh8jhOFZsS9dhDUN//mFPQZo3WPQD6el+Iho/2p7k6JHfdpTuwF3xh0wYNYOwGOY1O7YhBoEq5Ac3dWWbgjtGzIfT1voTRvbZ4DBmLgnteCFwB3ftq78FQaYRVfxL2G30sAnOaW9v90TqpPj82Q4cd3SuhpHPRAwC8HSHvHW8ZO2eNCl+1q4AXK5sraMuJsSN9KDmwPB3Mj9UXjXct6E6xBACICh10/ma+1saLQxIzRKrlCQC42BuqJHNQzJ6lHwG+2qvDrE7h8yMEyEDg29MAQ6Zpe4aKQ9hvrGWzBi1yfk+qjIW+xmxHHkPJvgQqau7NNAMx5fx2mv0+WcbWAZBE1BZRBEDnk1hi0Ux8fxhTt2e/80Yj9u48hK+/2GyWIF86ex3zZizHtA9HokPX50T37+iYNIiQds+zd37bdRhrlv4gyegR0yjg6/LVGrVdBsCj+6GYM20ZevbtzAAQAhDEGl/2MG/xFFSplquRcf/uY8x770tWOqGIABbI10YZRInA3xoBBQD4W8OvTP5fiQCduGquj2b0eEry9E02m53UCOOgij8B7c1xzKZJaM+WK7Ckh8HOyxsljpqg13JtoujEh+iYJZtavyBavHgZS7WBrvEm81NyukqfCm1QP46KT03tCmg9WEmAmMgTnR4TM4AlgfSSVbIZV14gUfdqdXpMJ8YNNzC2gWXT3F8I9eOvTEk9nS5TXHUN1zNwxazRuq8OZUkpa7aoqURlvUQv+RybQc5LrBkbwM5Lq+UpF5VU6OuvhNHb+uWS3cMrg0CgBGs2aMOWbAB7yYVwHfb6quJPcvcxp0xFTv0y+XlrCHDICLf5rFJd/7TTkVjY0hdv1TY/KQxOysLAA2F4vYYXpjfxceinghgAZPf3TUc/dPBzs3stA5ao3CV6LwzE4PB9iV3D6xOk6cRPkt20atlz2F2EjQ7/JQCAqMp06pofdkJCph6v7g/DncTcBNkyvEUFABAzyYoeT78tBFzSKbxbNYcfDc2dGVCH/5B7nY0TffXT7aD+MGSZzUPAs77JlgJhAYgxf+T8dpoWZPG7y//7IgmmWkRMLgBAlxGNfvG8tYxhMnBoL7i5ueLCmWuICIvC7m370X9IT0kptI0AACAASURBVKayr1JzJ+yUlF88dx1DR72Kdl1awtXVGSSod+bEZXTv2Y4p5zsyJq3h9vX7mD11KYaPH8BE+SgZj4tJwMKZqxAeGoXhEwagU7dWzKHg0rnr0Gg0KO9XhrEXOnZ7DgPf6oWszGz8te8EDv95Gn7+vgw4KOHG2Zry7KD3549F6/bN2PjE/Nn+/V789P0+vD6sF3r06cScBhLiknDiyAW0atsUvuV98DQ8mmkauHu6sTErViqHp2HROHfqCq5fucvWMvmDYXD3sP+76vCDrVygRECJQJFFQAEAiizUykT/2QgIE2c6uaeTcLGTez5AOS9DUDlBF7iL/dUsCZNJ31Q/WQtKlNnJNL1w+nSCrvEPVqewmpvjoY7czc1uZ2zLkx52Utxks2RSbyaaZafu1exUi6j0NYhaa15Lz4coN8EMy1l3GegabZTUTDBL0kVo+sJn01GFfEcAALNYa0tyAEfptpJfDbN42wIXLF6g7SX1jgAAVgmMjNpePulgAEeznRzLRaSRKn//v8JAVoBzm5dFrwBOa+FsVDreOxOFCm5arO3ghzICO0B7vyNUPkC6AGei0rChgx86VRSUe4hcbOv+8S4DcRInyVIAAJ0oxkTF49SxSziy/wzu3w1hdcNdXmyDN0f2ZS/q1OfBvSfMlovEvMjzm2pxu/Zoixd7dTBR/WnJcgEAyzHJV5wSADqxo5d7vvEMgNff6oUfv/mFrY8aeY4PHf0qmrWsbzohlLtOEhcMD4vCtu9+xYA3X8KdGw/w7ZqfMGbyICZSRqeVf/x6DAd/Pwk6jaxYqTwGDn0JHbu3NlNjlwIA5Pqx0z4SM/Xo91cYbiUUAwCAsFLS+Lgx3qKUSWUXyBV71q1Kf1QaGKq+w1g2os2C5SXsIwn22vuSWXwuCgDILQEg9tejJaAxzMqSCoEBwP4dNBoZw4TE7ui5p1p+OhGvXNWPnfZb6mPQd+jYofPYu+MQ61/Kxwv/69UBL/ftAu/SJbl/Wx0Yc+eWP0w2gHQtr+1BpThU/vLz5t9x9MBZlpjzc/Xu340l6yePXMCGldsZG4hKAd4c+Qo2fr2D6YEIx0lPz8SGldtwYN8J6HR69HmtO0ZOGMisA4nVsGvbfty6dg+uJVzRtlNzDBjSk+kJ8I1iQL8RZ44HwdnFmbkGvNi7g2ku6rdo1fsmBwMHHxeluxIBJQLFIAIKAFAMboKyhH93BIQnMFa0fomtk3AUdzrMeUVrro+COvo37mVDpoATxwLozwT2WCNKJJ34lGxsNqswSbd3umt50mLwH8ZKEaSa+slX0AQv5E7q7fhPmyVilBw3+hb0girVzBJ1Oy+bRJEX2nHZou06CgCYxcTOS6sjsaZ9m8fbdr2xI0m9I31pHeqY/SDwglP4VnEJR/X3xW8Nf+KZcAr6gCmi2g/CC0mkb86FaJyOTEeqzgAntQrVSjphdL1S6Fe9pEnZX86vhBj1W67fOxNrS7kNXVP6jnBMGXtUcikA4PD+M/j5h30Y/+6bqNugBhMKi49NxF/7TuKV17ozu67jh86zRGDs1MGo16AGMjKzsHfHQfy4YTc6dGuFcdOGmCjKcgEAohbv2rofI955DW7uJdhpIgl/ubq6YMa8MSyJoEbj0Wlnu84t8fb4Aczrm/quXvI9wh4/BekKEBhBiY2cdcZGxTEhND556tW/K75atpmBGp8sf5fVOdOcjZrWQbPnGjA9gz/3Hmd/I//xdp1bMC91slwjbQJhmzjjLXTr2U6WHzt/XaEAAPp0aC+9AhIHFTZ9tel2n3H2G35rCtRPfzLXAqA6dcZyEqeXiz3zmoefc5oCPLArxdgSXEzirJp7s61YAOy7XP4VriRKnav4Lue7JuxDuius5CdnTewzGUChTd0WRwCAhNPQXns7V0yXn1/wXXZ0T0p/JQJKBJQI/JsjoAAA/+a7q+ytWERAc+1tqGP+ZGsxitRm21uko/Ru4XjCuellT0ywyiwptVPzbrkWe/WvZkm9IwCAnb7shfrmRKgjOaV7e3RTR9ZdZACADH0BS6aDXOCiQBkAFGBKfghMSg7i4m0DcOFrno3OPjZP/+0990X9OXue4g5B13Q7jJ4N2PR5AQBSU9Lwyew1aNmmMaMZizWeZjvwrZfNaouzs3VY++Vm0Cn4x1++azphkwsAiM1FY23ZuMdMyIzGI9oz0eyFXt98nW+/QT3Y2h1dJ9Xv7915GCMmvMZO/Z88imBABFGULRuf8DdqVsesplhMn0COHzsxCviWpTdi4MEwxiSRatMa+4D+T26TtN4rL9NFw7IUKWdiKvXSN1zPBFvtNcYEIyDOVFbVGPqG6yTLyUzj0Sn7bQIg6PeSODLCJi0Wa7UesjV8uJhpweiJcZXD7KHyKqsEnHRibNgAcpo4U1hpFomzkoAgAZ6m5gAAICrK6sD19uKufK5EQImAEoF/WwQUAODfdkeV/RSvCGQnQks+0EyEjl6IZL4sCnZh+XLlyBjqR8ugebjENJrBbyD0dZeZxaiwEmmaRAEAzB9HR2JNV+YVuLD3jDjKAGD3UlhSQsJ+9VfDUPYFq+8bq0+O2CLr9L84fVkLCgDgVcGpfrZh09qiWyRFblLiF/p08x15v26hvZ8jAADV+pKi+ZWLt3DxzDXcu/2IUZWFXuZSIoA8eFGjdhWWlDu6TgIbft1xUFLJnGjNVJ9M9cQ3r9xD5NMY9B/cwwoAoBproeOBHD92y1iTgOTRiFTJR8xR9warsqOckQ1l/wd9I2t7NdGJiY5PWjAJpyyYAL7Q1/kUhrIvSq6XHF40d97LEVa1cGKR80WSACBMl5JdasmmTEDVWKYbjCUqs4/oN0gVfxTqpzs5AURDJmORMZtR3k2FAELSK7G0O1SpYfRukysQS+Ol3GBOLeRIQo2xhCqP5dgVQoFFtQv0dZcyEMFeExMhJEaDvtYnzCVHafYjQGUDVy/ewp+/HsPIiQNZiU5RNfrNevwwDPQ9b9y8Hjq/0LqoplbmUSLwn42AAgD8Z2+9svGiiIClDZO9xExsTZanG46MYUnNFLvWkaTUkYSUJY1Rv0Bzayrnba8wABxiLRQVACCXwmxZUkJCeXT6KGx8H/Zib2FJZtYxOxGakJXMEUNfaz40d2dClR7GXA6MzmVYgqBKvQd9kx9Mp5sEoqmfkEvGKegbfWc6pSfHDHXsn1A/+JxRsVVxh5lLhMFvAPR1FjMhQvXdWVBTckJChho35oihr73QTOhSDACwRyUXKwGQo85PifLmb34RBQB4O7K3xvQzWZXJBQDCnkRixWcbWd1ujz4dUa9hTZZsb/3uV1kAAG8rVsGvLIaM7MuYCI6sU6p+n17wCRj4Zdt+Rud/vmMgPDzdGFNCjAFg6Xggx49dqFhOz1pBAQD0m4fMCC5pFbiPmJ5nYrrUmMOeR5Y0Cy1GxX7QDdlMMZ+VAwitPylZzrF1NZR5gbPPI0eQuGPcc0/sG7KNVTvBUPEtTsHfUdq+PpU50UhbvMr4V1HiZN1S9NXeSEwMl9xESjZjXcXsUo0lm3ClRu61rXVEjAao0h4CJDj64DMzhxp+bqNXILs39G8PE1tUyXcSsbf+vH7OCws+e5aKabNHMhHBv7vxv1lUwkNaIUKwsLDXRtaDVHp0YB/nUDN38WTGnlKaEgElAoUbAQUAKNz4KqP/xyNgWTPPRPNyhP3khiZfAIAwAScGgsIAYGGXS6W3V1rAkvRnN6C9/Brnge2IBoCcEgCi3BKDhF50HVi3PZBI+LJtr4xD+JyaqY+LCEZyehfvw1BpuKTFmBngRLX2Gs5mkmqGqR5ZHfYdm1KolyEFJFn+nU5QWWJl1IEHNmivxlKtOZG0rBho7s1iJTmGikPN9CsKGgB45bUXJEsAeE9usZddqoGfOWkxpswczgS6qFECbHkqbuklTkk2ie5FRsSwuno+sZAqARCzAUxMSMa895Zj8PA+CGzVkDEAyDtc7jqlAAAS/Zv77pdME4F/ubdVAmAJAMjxY7f8Pc0vAMAxXhZwSbcjjdxLmm6zq66vImHA+wtzXD4safkiE9IJPT3HNT7MBb8cWZegL5v73pwcfRgZc7MfOg6goBN7EpQVa6rYg9Deng5kRUuvTKXldAdqf2IGljANDksGgXAUQVwdsTQVDmEs1Ra6ZqTDYKNlJ7DfMDiXsalvk8fQm5wFihMAwO+FSngukvXhkinwLsUJHBZVu375LmZM+EwRFyyqgCvz/OcjoAAA//lHQAlAYUbAkgEgVwRQuCbLEgA5SSl/vTl48DdrAJAolA1RJkfYArS/fDEXbAh3OawBQC+9N8ZxCt//cgCAE1N8PecF30LFPIcGjPRHdu3FTKKMRj301d6FwbcXNGEbYagwgJ1qai69yhIOMwcB3ukg7aFZnT49Cyx5SLoIQ7ne0NecC3XM7yBrSKJnWzYesDG61YCu+R7TxwUFAMTFJmL+jOVwcXXBB/PHMiVvy8Z7cj/XtglGTx4EJyetqcuxg+ewa+ufmLNoEnzKcNaIYpR9Sy9x3hO8XIUyZpR6ovRu27RXFgOAygZI9G/0pDeYUKGj6yQKLymYW1r40bgkRig8WSSwgUT/SCBQ6CsuxnaQ48duGeP8AgCF+e+C2e970iWQSJ8q8QxUmdEcW4oanVZrvRgQRtox+opDmBVoQTayO2VzJ19iVH/oUnJLE4hdoC0JY4lqMJTpBkOF/vLmJ9ZC6EZWBqTKDM9lOWjcYXSvBX3AZFZiUFwbL1yrr/4BDFUnFNdlFsq6CsKCM68Le/woHHOmLsP0OaMUd4G8BlG5TomAAxFQAAAHgqV0VSLgcAQsNACIfixVOy01tmXtKRONCiRrtQp2l2NWAiChrJ+vRLr6TJsvSY5Y5BUlAGDrhNxRAMCRPToSa5YDFAYDwMIy0BEGAK3JzJGiRGUT1Z93CjCUf5VZXdpq/L6g8YAucLeZjaTpM1ZGYG4hyO5N2n0rAIDFNfYvSecIluhE7mIlB1RqQEmWJZBWUAAAKefv230E65ZvQbOWDTBq4uuo4O+L+LgknDx8gdn8uZZwwdaNv+KnH34DWfH16t+N+ZHfunGfXUcJMSXG1HhaftjjSFZbzwMKdGI2a/JijJkyiHmJk4Dgys83IToylr1El/bxZh7i9FIffPsRO8UnZX8eUCAXAOHcd28/xB97jjIbQLqWGrEK5K6T9k0MhOMHz5vNReNQ3f/sKUvYWrv3aIf4+CT8uecoDvx+Es93CMSICQOZ7zo1OoUkj/U5iyaifAXOmkyuH7vwmfunAAB2f8SVDkUaAf73XB8wVQEAijDyckqninA5ylRKBP71EVAAgH/9LVY2+HdHQJj00VrEaqftrVGYdNk7ZRaOpaHa57CN7E9E39Q1+9ks2WIJnZmafiB0gXskayWtHAlESgqE8zuSHJvbANpmC1it270GdM12slNfseaIkwKdcKvij3Exk0HTJ8q6Jvgj7qTLIQaA7VjT/IUBADgyplgszSwBVRpG9TdUHs0BA4lnoSN1cK9Am4+0Kcl38jE7hRfumf7bIQDAQsGfLYBqnm+Mhzr+GFsTnWIScKa9MRaFxQBgz43BiEvnr2Prxr0IvvOILaVeo1rM975xYF2oVCqWsNNp+S/b/2In7R6e7lae3MLaXD6gJI5HQoNkIcg33gOcaPVUT3v10m1UCaiIKbOGI+RBGDt9p0be3XUbVMeaZT8ydgH1u3H1HgMVyGu8V7+uDJwQNjnrjAiLZqf5tC6+kQvApBnDGJOAgASyONyy8VdkpGeg7+v/Q8++nfHJrNXM9k/Y90lIBJbMX88816ktWDYNgc81gBw/duG6Z52Lxsa7iZLPoaMigDYfaOXD/EWAdDyifoH66c+c1gHZjZLWQemO0NdbzkoFbOl8sN8NVtbwEVQZZHurZmUSpAFiclcgav+DTznxwexEQE0lFe2gq7vUjNlgCwCwO4eMKDxLTsXZE5dx9uRlJnRJ1pwEnsXGJLDvdLtOLaBSgX1H6bvboHEtvPF2b9PvBk+Vt/zuu7g4Y/mijTj611n2kVBck8qCaGyak4Q4CVjr9L/WeLlvFyYQyjdLBoCjc9E+yLHj+3W7cC3oNjy9PNBnQHf07t+V6ZLwzbJf/ca12G/Alm/2KAwAGc+Q0kWJQEFEQAEACiKKyhhKBGxEwNxDnTJuN3ZCSielcpuaXm5ukA87UTTBajB1jX+wLWok9K2mOesuYwrPls0s4XWrZtO6zZFEmuZxCAAQeknLsHAyAy4KcN1m49qwu2MvnRmh0JD6dep9Lqx21u1IrNn4chkAFkwTW8CFoyCO1QNjaQlIdcE1ZkJ7YwwM3q2shAHFnvGiAgDENAlslgDEHjArU8mLCKDc77TSr3AjMOdCDDbcTpCcRAEACjf+sken35Nrw6BKuQl9zfkMIGc/pTH7mPMA6QWQcCEvJGul81F1MjR3P4A6ag/YqX2lEUwoVHNrMqDSQt90KyujoN91GoMYeDBmMeFAddgmGEu3M/1bKipEyBh3P0P9aIXdOeztWQjo1WtUEx8tmsQumTdjOW5dC2b//cJL7dGzbydUr1UFKc/SmC0oAXXzl041MXh4u872XVqasWcosd659U9kpGXi9WG9oNGoGcBHzKA3R76CVu2awWgwsDKfr7/cgoAa/pgxb4yJ8SNWAiB3Llo7gZnncoANYj0RgLHs42/QoEkttk5aD4GUW77dA//K5ZnIqUarxb3bD7Fu+VYGBhJIKeWeYi++yudKBJQIyI+AAgDIj5XSU4lA3iJAHsw3RkEdnXtiB1KOrvO5Tdsny8k0t8jHmQSMjFyiSSAC1WVKNKrt1NybzUSs9AGTYAiYJtrTjPJuL5EWCt7JsDV0CAAIWQXNg0+4NcoAABxat0UibasEQHP/Y6gfr85dh1ScydLr2nDOu9qQDhj1gB3rKkfWTAtQpQZDe3kAQPW5dKAtoV1gmdTbZC5kxXDWlDmghUM2ZjlPkJkloNqVnbJRXb/c8ha+rAUuFawYAPS8ai/1ZnZnZqUuZGNGVmEZ4dYlANfehjrxnNXfmQ1myCro6xH41YetXpV8GdrLb7B6ZCsNgOjfzPoqAEDefvKKw1UKACB+F9LTMpDyLBVhT6IYO+XcySto2qI+Bo/gvh9F3Zhw4I1xMPgPhb7GLMnppXQ+jGoXxugxlG5vBj6qQ1ZA8/BzNibZDFo2qVIjdc6/Q8LSKFXckTzNIbYZYsOQBWhycoqJIUP9SCeDxD8/Wf6uqfyH/s67gkye+bZJQJNYOcT0IWHQmQvHMxYBtdSUdGxYtQ0DhvREhYq+ILbBoo++Zgn4a2++xJhH1AgoIEbAd1/vYCwESsSpiQEAcueik39iAU2bPYIJiPKNxiQRz/lLp6C8ny+2fPsLWxdpnxAgwDdFA6Cov3nKfP/1CCgAwH/9CVD2XyQRYCfF10dBlXw1dz5SdfZ+DobKo2Ao1YZTRM5OZImMOvx7IP0J9I2/h9EtgLuG6MwEAjD/ZCOoflpfewEMFV6zfrmJPwntzfFMmd7g9zr0tT+VZAs4kpRauhowNWc6UZFo5gCAbV9m/sWLDeUoAGBHF8Hq1NuGdzd3ajwDMGRxu3Lyhr7SCBj832b/zXyxn26DOnwLjF7NYPTpCM2dD0ziXbIdBuyALTS1dbz7QV9/hfX9tgA47JUuCJkIjJFSbRoM/iOA7HimTM48tOsuk7yvlpaA7KVSosREbBBTEk6xpRO6ElXNuple9quMhT5gOmNaqB+vgir+OFS6VHMxSV7T4NkN6Ot8ZvZ9YIJe9z9myb++7hdM7EzzcClIE8BI7I7AXzgrNRojqC/7fgrHyNIbMfBgGM5GpYvGQswGsEh+UJRJ7EZAAQDMQ8RrSfAUceGnQrq43cAWcAf2HX24BPq6S00gndgUUjofPGBr+bvL/9vDSu5yfjPJTYWJE8afhCrtAfs31VKYl/079Ggpt57yfdlSHJlDTnjEhC6lVPAtxT758QkwIBvNGXNHmxJuEsu8fPEW0xCh5Jp3FPnw03fMQAUagwcWuvVsaxLhlBIBlDMXCYDu3r7fykJQuK/KAX6YP2MFer7SCZ3/18YsVIoGgJwnR+mjRKDgIqAAAAUXS2UkJQK2I0AnxrcmQxV3yL61FCVgVenUfqr5mMQmeLQE6ifruDpJgXe00aM+S+Do5F8dux/QloK+5hzTS4zV4pjH9GHmwU6nraxR4k013X6vWftZk3d76AaWiPHJMRMkrL8SRrJzE/FY5hWVGWBBjIFyvdiLlZlXNvk5p95lSTcpufONvNoNteZb+z8bsqGKP8qsmshlwe66KZFm6vUDTPtk6270jbhVF92noP6ivtKmxZGVFbO6+xDq6F+huTXVBAAYyr4AfYN15h7djsY6ZyIrG0nPhtA32gCjKyfmxhqBRpE72UuqSUGcGCa1FzH1bjGvcPIz19yeyj1DFo1q5XUNN9hV/DazBFQ75zBSrMEoy/E1d95jz6iwWTIyCCCgkhdV+mNApYGxZGPo661gtF5V0gXuWSrfD0bfHtDcnGC2D7MXegLNbk6AOpa+c3oYvVtAHzCNlSsQOEZ9DbU+hubmOM7GMacJARRbYnIKAGD7J+/v/FQBAKSjT3Xg899fwRJEaq+/9TKGjOSS3aJuXMK9zIx5I7YGMZFO6mepsWO6NsdFgTELAqZz9p8RZM9YhwENRq/m0NziKPhCrRGx9ciag2xGZbaCAADS0zOxbMF6uHu6Yfz0N9nM36zazkRGa9Suwv43n3xbsgros7iYBHz07pdMX4N34ZACAOTMRXsS6pLwoSBtk6rV/TF+2hCo1Sp8OG0Zps0eaUXzVwAAmQ+P0k2JQAFFQAEACiiQyjBKBORGgCmSP14DNSUyJEZk1HGXkk2SawUYy3SHvtJI2wkYnfiGrocq+jcuCSYBOqgArQcTNzNUHMJpDNDppkgTq3W07MYnUuSdbvK5t7FJMVq9JQBgutypFKNrq+KO5tL+pcYWsAEcWbdRYJllCQAIpxI7sVc9uwnN/flQJV8DdMm51lhki+XZCPoqY01e2JJ7pBfL6jNB+g180iq1RSl7SIqP9vook/aD2bqrTIQ65jfQqZatJsUGYIJWDz5jZQbsGVS7wuDTkQE6ZgCNxODk2a29OgzQJcHoXhu6wF2AUymz3u+eicLm4CR4OqnxQ5eKaOlbQu7XpNj0KygAIFVnwF+hqdgfmoKLMemIy9AjU88BYySA7+mkQSUPLdqWd0P/6iVRp5QLfaOLVaM9nItKx7GINFyJy8Cj5Cw8yzaY9sEvtqSzGh5OatQr5YJW5dzwYiV3VC3pXKT7KY4AQGyGHn+FpuCvsFTciM9AUqYBFFO+uWhU8HbRoLaXM9r7ueOlKh6o7CH+G56fB8OSDSCkgedn3LxcyzO/DFXG2ywBkAQAcoRubTGv+N8qQ+nnOXBWpTbpq9Ca7QIAMubg9375wi2sX7kVEaFReLlfF7zxdh+UsBDWpGSZ6PsUd15001EGAM1HlqGrl/zA6PUkAki1/YNHvGKi1vMMgDdH9kXvAebWi5FPY/DR9C/R+YXWrDyAGgEA+3YfZjae3qVyxQHlzEU0f3IREVp9Wj4PJBI6Z9oXbD6+7IDvwzMSPlgwTtEAyMsXSblGiYCDEVAAAAcDpnRXIqBEQIlAcYpAUGwGBh8KB9WrF3R7JcATq9tJ2E3ytPnECzBUfQf66u+bTU/Jzqv7QxGcxJVSDKrphcWt8+5jvvfxM0w4EYlsA5c057VRsj29cRlMblRa1hD5BQCuxGZg5vloXIvLgCNL93HVYHidUhhWxwtezhpZay2MTgRS7HyYjLW3EvAgOcuhPQjXQ3v4X2V3jKtfGjW9chXBC2PNNGZxAQD4+H11MwGPnjkev3JuWoyrXwpv1vIGAQQF0YoVAJBTcmV09bcpQKuR0vngr/duBV2TLeJMtMhd0Nyextg/hqoTWAgJONdcepX1twcA8GVhRhtz0Jikr7B04QacPnbJdJvERO0IALgWdIcl2iW9PFjfvAAAcbGJmD9jOUhFn8Zp3Kwu6jasYZqb/9yzpAcT++O1AqjD7ev3sWTBesz+ZIJJXJAAgC0b94gm8fbmovIDEjOc9uFIdOj6nOhjSvFZPH8dAysmvj/MBIyQJsHenYfw9RebFRHAgviCK2MoEZARAQUAkBEkpYsSASUCSgSKawToNHb40QikCU4SC2qtHf3csaVrRfHheDeAjDDoqI7fo65Zv58fJGPa6SjojFzCTknfzhcqoYxr3pLZLcFJmH6GE0PMbxtRtxTmtxC3jLQcO68AAO16451ELLgUY3VC7sj66SR9WmMfDK/rDW2OiJcj1+e1b0q2AStvxLM90H8XVCMAhlgBnz3nixqFCAT83QBAQcePgIB5zcvi5aqe+WZSFCcAgOrwtUGvMfs/o0c96GsvhNGrJStjU0XuYlZ+0JZkwqBUEmWp8wH6Hbo6FKrE08zWj8re6LeIMe2efAWD32Co9CmM7m/0bAxdo2+gyk6AOng+sy01OpUy0yHhGV2sxKvmXA5QkDEHacFQs8cA4EX1HgaHYt7iycyCkxpZA1JZxsIvpqFZywamrxtPje89oDv6DOhmEvLjO/y26zDWLd/CqP9jpw6Gk5PWdC0l1gd/P4WVn3+H7i+1Z84ApX28EB4axf2tZztWi0/igNR309qdOLL/DOYunmwCBYTfe1tz0TO1ZukPuHjuOoaOehXturSEq6szYzqcOXGZzeXuUQInDl/A4nlrGSNh4NBecHNzxYUz1xARFoXd2/aj/5Ce6NmnE1T0Q6E0JQJKBAotAgoAUGihVQZWIqBE4N8YgbSsJHx9bBwydGkY33EtvEr4/q3bLEwGQDd/d2zqLA4A8PaWhrI9rIQJKfkdcigch8NTTbGh5HV52/IgVkFe2j+JAUD7X3Q5FnTqm1/GAh+rBqVdsL6DH6p46DqDmAAAIABJREFUFjwlXHg/aO17Q57ho4sxiErLKU/K6UDv5PVLueC1Gl7o6OeGiu5OplNporLfT8rCwbBUxhh4kpJtky1Ap9l0qv1uEx9WLlDQ7e8CACh+39xOwNKr8UjKymXlCGPXuaI7/D20JkAnJkMPYooQ2HIqMk3ymaExCJRb3a58vlkhwprtv7MEgN337ARogudBHfMnV3JF2jaulWCoOpGVFdnU+aDrSevj0RdQP/0ZyIrldEPcazJWkpF0UEg7595sqCO2AoZMGN1rQF9rIdO/YSVUOSVpRs8GnLXr1begSrnDSr+MJZtAF7iHsw60NYeMB1hoA8h3nzD9Tdy4dg9CccaO3VuZHAKE15A93uxP3jE7yX8aHo2FM1dh5DsDrYT+aA6jwYhL569j68a9zPVBrVajRZvGjIZfvVZllvyTNR8p+POaEHSdmDCkvbmyMrNw7NB57N1xCPfvhjBw43+9OuDlvl3gXZorKSCgIej8TQY2UB/SB6C1VK7qxxgE0ZFxqF2vmhk7QkZolS5KBJQIOBgBBQBwMGBKdyUCSgT+2xEobADAYNTj4O2NiH4WgsHPLZQVbDplf5qqY3T7a3GZLAGTSzcmIbthdbxZvXEpFw3KldDKohqTq4U6/gR0jTeCqLHCdjshEwMOhLE6d2HrWcUD6zr45fsEkxKm1GwDrsdn4LcQqqlOkTxlp6SpTXk3TGpYGrW8XVDWQQaCowwAuhcLLsbimzsJeabLS930Sh5O2NTZD3W8XWQ9F452ooR1/IlIHI1INVs7xbC7vwfmNC+LqjIBCHoGPjgXzfQObJU+1PJyxlftK6BuqYLd098BADx+lo1JpyLN9kyxa162BJa0LieL8UDfGYrb70+eScatWkln9hxUL5n3UopiBQA4+qAq/ZUIKBFQIqBEIF8RUACAfIVPuViJgBIBJQIFG4H70Rew4eRUPBfQG680nZ6nwekUcu6FGFlJ6MSGpfF+0zIOzcOLapE6v1jd7WeXY7HierzVmBXdtawMoKCFzXixQcsJKfmiOvq5LcrmGXRwBAAg2vd7Z6Pwa4h08uZQoEU6ExNgS1f/PJdSSM1/PT4TI45GIDSFBEVzGwFE81qUxRs1vRyOIT2Ha27EY8nVOJtlEFQWsqZ9BSaAWFCtqAEAuuczzkZbnfrT8/dh8zIOlW/wLIIFl2Il2QD5BYMUAKCgnjRlHCUCSgSUCPzzIqAAAP+8e6as+J8YAbK6S7oATcgqIDMC+iZbrO3tCntfZEUX9SvUT75mFkjMjk9pxS4CsSlhWHF4GJpWeiHPAABtipJROoUnarGtRieTlNzJbkSnvTEK6tiDotZ/luJ/wnEpIZ8TWBaj6pm7BcieW6KjlD5AIx9XbOtakSmr57XJBQBo36OPReBMVLppKhK+ozKKPgGe7IS7vJvWlEQ7SpnnB6UYjqpbip3GF1SjE/+xxyPNklcam9wbVrWrwPaQn3YgLBUTTjxljgFSjeYiJgDR4wuiFRUAQIyPRZfjsO6WeblHQYBPG+8mMiBPqowkP2CQAgAUxFOmjKFEQImAEoF/ZgQUAOCfed+UVRdlBKg+8cGnUEfv42z7SDDHuSyMpTvCUG06jK4SImmCNfJWR/QnKcu3wtySimwDg141WcZZWvalZSXj0uPfceHxb4hIvAe9QQcPl1J4scFYtKnejy3tUexV7Lm6DOGJd6HTZ8FF64Yavs3Rq/Fk+HpWZX0S06NwMWQfLoT8hl6Np+B48GYER1+Ek9oZbWr0R88G4/Eo7iq2XZiHhLRIlHT1wUuNJqF5lR6m7ed3DCOMiEx6gBPB2xCWeAej2q2Ahwun+B6XGo4TwVtxM+IERrdfjTIe/lTlifCEu9h9+XO0qPoyu797r34JiolXibLoWnc4nq/RH6qc1I0f4/bT0xjVfiV83Ln7T+OExt9i896JPI2UzARo1FoElGmCN1t9Ck9XH7MYUoxLuZVn8Wvs39W0f1sAAI25K2gRrkccZfdI7Hrhc0RJyfxLMTYp2MNqe+Pj5+TrGKgjd0JzZwarsdU122FlGWgp/mf5XLet4IYfO1eEcwEpmtP4VGtPYnvCRifX33T0Qwe//J0qywEAfEtoMPLYUzxM5hwPHBXuoxNfsoebfT4a4anmdfdivwsFyaQgnYaxx62Tcye1ijEn6PkoiGYvmaU5KrhpsblrxQIpcSgKAIAU/umebb2fZPUdIyCDnr/8KPdn6Y0Yc/wp/gxNEb0F+QGD8gIAkIDdjSv3sH/vMVy/chcJcUnQajWoWScA7bu2RKfurU2q9raeGaoVv3LpNg78dgK3btxn4zg7O6FW3QB069kO7Tq3MNnjiY1DavIpz1LxJOQp7ty4z2rKm7dqyETuqD0MfoKt3+3FhdNX4ezijEHDe6N3/27Q6w1IS01HZEQMQh6E4drlO+z/vz9/DCpWKo+M9Ez88esxJoQX8iAUOp2e1bE3bFIbL73aBfUb1pQUp7M3tnAfJJiXmpqG0JCnrC7/ysXb8CnrjfHT32RxoPX9/OPvuHz+Jsiuj1qlKhXQun0zvNi7I8pVkM/Yopr7mKh4nDkehItnr+HurUcsduUrlGX3zNHxCuK3QBlDiYASgb8/AgoA8PffA2UFxTkCpFBMCsOpd6GvNgOGCq+x1arjDkH9cDGrfdbX/ljWDlTpIdAEDQDUzjbtjmQNlsdOvMKxvto0GAKmslGo1nzd8XdQxqMS+jefxRLaTF0aDt/ZxBL052sMwLlHe7DnyjJ0qD0IXWq/Bb1Rh/031+F48BZ4uviwRDg5PQbfnp6OLF06S3wbVuyEPk2mwd3ZmwEHpx/sQL0K7VCrfCu0DngF8WkR+O70e0hKj8aItl+yRPlu5Jl8j3H24W5sv7iA7c3PuxYT6nNz9jIbm5LxiZ03MgGklYffRlI695JVuXR9dK4zFI38uyAh9Sm+PTWNxWdo689R36+d2RgEDrzT+VsTALD32nLQ3AR8BFZ+ERqNE54mBmP/rXUY0PxDpGc9w7enpmJQy/moWKoOIhKD8eO5WWb73315CYupsBEQ807nb9gafzg7E/X92qNPk6nQG/T4+dLHuBlxHIOf+xiN/DtbPRUkxEZWfLaSylblSmBbV3/RhFwdvhnqJ2ugr/0ZjKWehzpyBzTBcwF9mujpPyUsgw+H4+TTNMknlHQGfu7uzzziC6qNPvYUJBIobHRqTaJ5+QUa7AEAI+t6Y3NwEogBQAlZ+wruWNm2PMjGz9FGNfi0l+M24sd+fwqISXEnMRODDobjqYXYH81REAmscP8Ecnx4Phrf3km0GZb8nGoLBy5sAMBWmU1pFw22dvNHw9L5f8apNOP1A2GIl7D5zOtcjgAAvJAc2bSRpdwrA19A3QbVWYJMqve7tv6BiLBolixPnPEWWrZpbKVWT/eGAAQSu/tu7Q6W9Eu1KgEVMWXWcAYICJule4HwMxKte2tMPwYGLProa5bk8m3o6FdRr2FNzJjwmdWUvuV9mO2dk4sTln+6EVcv3ZZcFwETpLTvXYoTtOMbb+FneSE/dqWqfqaPhHEX9ifhv4nvvYWrQbexYtF3kvEhgGDomH7o1a8rNBpp8UxK/B/ce4IfN+xG8N0QDBjcEy2fb8wAm5tXg/HjN7vZPfPwdMfYqYPQsWsrRXnf0R9spb8SgX9wBBQA4B9885SlF34E1KHfQHN/PvTVZ8JQebTZhHSqT433Fba3Gv4UnvoJfYftXVeQn6ujfoHm1lToA6aa1v3nzbU4GbwN4zquZQmzZYtPjcDqo6NQqVRdDG3zuekknE68fzjzAS6H/oX2Nd8w0dXXHh+PsIQ7LGnlmQH8qbavZxWM6bAGWjUnXnXm4S78fOkTDAichVbVXjFNnd8xUrOSsPrISKhUahMAQIPTmtceG4+IpGAGABADgNqp+z9hR9Bn6NfsfQZ4mF7swo/g+zMfoEfDcehU+032Z50hi7kApGenmMZOTIvCisNvo6ZvC7zecq7sW8aDFa81/9C0fx4EaRXwiimmBMisOz4BtK8JndabGA0xzx5j5ZERqFy6Hka0XW41LyUpo45FYN9j8RNEusC3hBa7XvAHCYtZNs3NiSzpt2zGUm2ha7wJ0JQw++h8dDpT/7dF9aYL8qI7IBXUxEw9+v0VhlsJmaYuBXX6TwPaAgCEa6Kk/K3a3uzUPD92fQQkvHEwDDfic/cjtndK0H/oUtHhunx+LIrbwIPhuBZnXSJCpQvfd/ZDC1/z+yv7wZboGJmmQ/+/wvAghykhNd7bdbyxoKVvnvdG4xY2AGCL0TCwhheWtimXr/XzsZHzHR5U0wuLW5dz6PbIBQDoxJwU28mnvcuLz2PctCEm/3Z+wvi4RJZ0UyJMCeak94exvsJGp/bLP9vIEnRKyNt2am5iC5AK/ckjF5kHPQ8MEAgwZ9FEVKgozk5KSnyGTz/8CteCuISdnAwo4f5k9hqz5J//rPtL7Vg/SozpNJyU86mRCv1LfTtjx49/oG3nFuy/y/qWBt08Wtefvx7D1o2/IiuL08bo1qMti4GLq/XvpeXYlPjPWzKZnbZbNgJD1n65Bb//csQ0btlyPjj852kMHtEHz7VtAncPN8ZaIIu8777ewdZNTSrGpmfGaGTjrPx8E2rXr4bpc0ZxexI04T2TenBonxQPpSkRUCLw74uAAgD8++6psqMCjABLgKJ/g77eMhjK9cnXyMUVANhwchIS0qLMEmXhRoOe/IHN5+agb9N3zZJj6nM9J0Gu4RvIKPXUdgZ9hqthh8wSbFLOX310NGMU8P2oL5/svtJkuhkAkN8x+PloDp4BwO+JwIXwxHtm6xNLxIXrEybj9HcaIzkjzjQ2L9xHJ/NCIMPygSGF/+Co8wh6sh8PYi6xkgmi8osBAL0aTTLFm8oy1hwdjUql65nFz9Y++bntUfKl7PmYHVZQf6jSn5htw+hRB/rGm5hNl7BRokJUchJDs9ealHHFT938C8T+7VJMBgYdCkNyVm59eUGWGcgBAAqi3lsYswvR6XjzcIRVTb6wDwE2BNwQgJOXNv9iDNbdFncqKCi3BrF1fXc3EXPOx4Bq56VaQQA4hQkAkFAigU6Wgom0n4JYu2Vc/niSgrEnnoIYNmLN390Jv/yvEvzc5T8LcgCA9PRM5u1+6I9TqF6rCkvILRNJfj13bj7AnGlfsORbLHnnreYosSXbN2JfWbYrF2+ZJfAEFFBfsWbJBiAqe8jDMNY/8LmG0Ot0+HPvcWxYuY2BA+R3zzfLE3sCDqbNHokGTWpZrYuS+oO/n8LKz79jjIcSbq74ZPm7zKpOrAnHtmdnZ8kGaNWuKSsD8CljXXYjvBc0b9MW9TFz4TgGElg2WsOCD1YiIz0DHy2ahMBWDUXXev/uY8x770vExVqzcho0qY0P5o9lrA6lKRFQIvDvi4ACAPz77qmyowKMgOb+x1A/Xg1Dud7Q11sBqG14cBuyQSfs5EWsSg5iNGnqbyjdEfp6y6EyZLI6fGr62p8wXQHVs+tE6GX0an3dJeZ6AlLaA35vQF91stlaVBnhUN+dBXXi2RwfZS2Mrv4wVBkLg98g5qtMTYwBYJnMWoaPT44tT8epn1hiSjT2y6H78wUA5HeMogYApIAMYSyplGDjqensFL9Z5RcQWKUnHsddZ4CJGAAgBEWEpRGW98fVyQO1yrXEGy3nM10GyyanDED0BDE7AdqbE6FKOA4YdICTNwy+PaGv/gHzzbZsUtZ/Yl9HV40Kazv45Vtcjsa2rP+nsUm4rkdljwL5JZADABTkiS8tmtK8aaejsO2+NE2aSgwo6cuLFZwtWrkUIFQgwXRAnDK/IE5hAgBSLhcUIypt2dHdP1/Ck5axjkjVoc+foQhLNXdo4Pvl5Z7JAQCOHTzHTvapvTmqr2TiTp/TCf/i+etw9sRl1p+Sbv7Unf73s+RUrPhsI954uzcCapiDh/w+6LR7/Yqt+HXHQfan9l1asnFcS1iXUuiydViz7Ed2Qk+NqOyUEDdpXs8UPhpvw6ptaNM+EA2b1jb9/fGjcMyZugwx0fHsNH32p++wsgWpZm9vwuuEY9sDAGjtRPenZg9goT4P7j3Gh1OXITEhmbEdqHRBWF5AfYhZsHrJ9/jrtxOoVrMy5i2eDJ+y4qKrwr4UB1tgQUF9/5VxlAgoESgeEVAAgOJxH5RVFNMIqFJuQ3PlDdDpPbQlmYAfiZ8ZSzZjoAAlRazp06G9NgyqlJvQ15wPgy93aqGO2Qf1052MLq3KiuGE+DKjYCjTBYYaH8Lo7AvN/QVQh30HY+l20DX+gSXr7PT1+iggO4mxD4xeLaGKP8bE1yjZN1ToB33dL7i+yZehuT4acCnHgAY6mWVCbffnA7oU6AMmwRAwjVuPSAkAAQAkXidVAsAzAJpX6WlFbw+Ju8b0A2qXb4WhrRexOfKbvBfEGEUBAFBN/vhO6+Eu0Bdo4t9NsgTgp4sLcS38MMa0XwP/UnVYrGyVAAgBAD7OVXwamDEA5Hxt5FCICyJpsZUUia0zL7Rly3HoRHTgwTCcFSjvFyS7gOazBwBQAk6aBqTwX5DtWEQahh+NQJpOXDk/PyfNUraJtP68nCY7um854pT52R+tp7AAAFsuFzTva9VL4ovnyzsaEpv9xZ5zywscndceAEAnzssWrMepY5fYVHMXT7aZJFMf4Zj/69UB46YOhtbJse8FUdeXLFjP5rSXQAvnoxr6STOGiVLzLWMVGhKBD6ctQ3RknN0kmb9WONfrb72MISP7it4z4dj21k9J+peffsvGoZr+kRNft1nXz7Mo7t56yICLT1fOQP1GNc3WQaKBH03/ErQOe/PThXt+OoC1yzndGdJRGDa2f4E+u8pgSgSUCBTPCCgAQPG8L8qqilEE2On6w8+hjjvCuQAYc1S66XSfTuNrfQxV3GFob4yDwX8o9DVmia7eVAJgNEAfuBNGlwpcv+xEaIkZYMg0aQNo6DT/6c/Q118JQ9kXTOOpYw9Ac2M8O/0n/3WjZ0Norw6B6tlN6JpuhdGjbm7f0A3QBM+HsURl07hiAAAlplSLL6zjF26AxOq+OjYGztoSGN9xHUq75woakdr/zqBFGNLqEyaSR41KCp7E3zJjAPA18qQBMLrDapOOAH+y/Xz1/kwNn2/5HYOv9U/OiDUl6TQ2uRfQXmJSQvNdAiAsI+BjpFE7YWyHr1CupLl4Fb+eZ5nxZiUJvPaAPQZASmY8Vh0ZyQQWCXTgnQfkfk3slQGUdFZjcxd/BJZ1lTvk/9m7DvCmyi78JulugRZaupll7733EBeILEGUIcoWGYIiIENRZMgQ+EEFQWSoIKKCDNl779UCBbr33kn/53zhpjfpvcm9aUsL3PM8PP9v8s1zv6Q57/ee9xj/6DTJ7SYFeRJAu2imBGFhKNmbsg4KSxyPvzlLAMCIWm6Y26zwSvJxc0el5+DNvSGGygKmD4bEDVe388bLMpkOlhgh7b2dmIBdfoK2VUdDsJOlNXCd5Aa1/MmKCgD440EyJhyPEE1hkF1WU6JbJ56IwLZ7SaKtG7s7YFt3PzjbiAvD8TtbAgD4gSyJ3s1bMondUpszfjBp7vbe3BjWUujNBeWm88kJ0rm+UgNlOWPzAQApwbcpE2HBd58YMRtorXLmp/Zy1yDxuCrNFA8oHijhHlAAgBL+gJTllTwPqFKDoA7dAFJIpxt4bZ2VQPp9aO4vgrbWYlGtAHMaADbnewHZsfpAXW2vBwS06cZAAbmCmAYXekOVelfPDHCpA5tL/RndP6fJnwaqPzXlqg6otKnIabQNuaXqCjIAiMa/monaJbGSfz3qjIKdxgHHgrYyNf921Qbiz8uLcTRwKyqVq4e+jafD2zUAQVHnsfnMLDSs0J0F71Qmjwt0qdTf8NaLUMOrFXuAVJaPhARJfZ+7NafXOQCgeaXX0afxJ6xtYYxB4xCIcDviFF6r/yHaVxuI5IxYHLm7mekWZGSnGIkUHri1Dv9c+w69G33M2nLGra++b2cMajGX7TEzJxWrDo8CiSMSIOJVpipb82/nv8TpBztZcP5Ws1mo4tEY4QlBOHL3FyYiSIr996IvMsX+Wt5tcPHRvzgWuA2P4q4bzcvpCdT17YBBzedArdKryRNIQ+kC5Zz90LfJp6jq0RgZ2ak4HvQrHGydGIAjZlICrplNPDC6jjBV1NKn0PRGl27hKSgedigMsRlawe6FEayT+v6005GGEmyFASqYLtYSAFBUAZ+UW19r5rZ0+05ngM5CUZoUVgrNXxA2QlEBAEIVJzhfFZS1YM7ni6/Egv6JmaeTDf7s4Y8KLmbS1HidLQEAlI8/fcJC1oPy/j+ZNxp+Fbzh5OwoekvNp7RLuX2mPP5HwWGsFN/dW/dx+8Z9FsBygnuWbvUt7UHMV3KDZBpHaqAsZ2ypY3L7MNU9sAQAiKUJ8P3CBzamfzGWiTMqpnhA8cDz7wEFAHj+n7GywyLyANHx1aE/swoBZJoHS8yKBUoFANhYBACYMgWe7ENzdTjUsYf1AIBTAGwuDWCpCaYAgAEsyHhsFgCgYSk/nYLL+zGX2S25jcYONTxbssCUAloSrzsauIWVBqRa9GR0m/9y3TGs/BwFxkJ56hSU2tk4gAJszkiZf2Cz2WhW6TWcDd6FrefmIjdXxyoQdK/9PjafncVuujmTOwYn+kd7ojKDEUn3oVapEeDRFAObz8HWc7MZMEDWukpfBMddZVoGnImVDnR19MSr9cbht4vz862vd6Mpgj6iUoFdag5Dm4B+IMV+bj0ErBDQ4mRXGsTAIOMYGOR/Kg94NfQQ8wuxCTjlf1r3vzdWsyoLulwdaHyqTtA2oL8BKBA67hRwkTo/1XwXM2tV5VOydei/PwSXn9z2Uz7y3OYeGFLD1eKcBcnzFtpTYaQVmPrHHADgaKPCDx180MnXuUi+ZQobfLAEKhAos7i1F6OxF7WZgjdC81nLcqCxigIAsJSL7+GgwZ8vV0ClUtKCcDk+3hyYiCmnIkW7uNiqsb6TD9p45dcBEepkKXjmB6dS10l5+N6+HlCr1Sx///U+XYxSAEhQLzI8Bv/9exInj1zAg6DHTA+gWav6aNCkFipX9cej4FB8Mv4bNqUCABh7XgoAQFoL82esNJQznDZnFDp0bSH4CPnjkf+prWmJQ6nPXmmneEDxwLPlAQUAeLael7Lap+wBouLnujYTvNWnMoCaBwuhrT4fYIJ986GrONZyCoBAGUAhBgClHuTUX4dctzz1Ytq+zaWBUCVeQE7dVYBjRT0DQGULbeNfketYKc9DT1ILVNlxyGn0K9MuMKQAVBoHXeVJT9mbynTF6QFLAZe1t637Q1Ix8kgYMp4olFcrY4ftL/nD3UEDS6kHpWzVrJRdcyvKzd1PymIUeaLKkxVkLHPPxVwQXpQ3vrSmIQdDQf4VM7kMAFOfmY5b1Pvhz0dlG6kkYLxIfXuurbWMhKIAAA6FpmLEkTCk5xSeGr/U7wRLAIBcMEoOACDlJtnSPkhTYNP3O1g5QQII+r/7Kl7u2TGfyjw/BUABAOQDANSDqjZQyUWqWlC7fjV8Om9MvsoCBMZcOHONlVIsW84VM74ax6o3KKZ4QPHAi+EBBQB4MZ6zsksrPaC5PRW5pRpA5/u28Qi5OmiufwBVym1G21fFHWYCfUTFZzR++/w1mS0yADLDDUE8CQCqo/6Bzm8otDW+5AX18bC58CagcUZO49/Y6zZUqi35KrTVZkHnP8LQlgQMCSzQuTaHtt5a9joHAJBIobbOciu98vx1o5uQ1NQ0PA4OR+DtB7h8/hY8vd0x8qNBsLMr/Nu84vCgpeDPmttWulF+/0iYIUilG+TpjT0w5kkqgSXBNPKDtbf2plT2grAJSioAUNhBrKX8dTd7DRM0JFHIojYq29h332Ncj8s0O1VHH2ds7io/MCls39EiLdHwC0NMU8wZlgAA6icHELIEAPDF+MQE56SeEU6Nn+jmNNb4qUPR9ZU2gqUAFQBA3KtSGADUm/y9c9s+bFjzOwMBKB2DSirWbVAdGhsNSEyQ0jW2rN/FSgSOnDCIVRVQTPGA4oEXxwMKAPDiPGtlp1Z4QHNjLNRxR6H1Gwad33Cm+k+BNYkCqpKu6lX3y7YFtKmwuTiAlf/LdakNbY0vmHK/OmYvVBE7oK25EKrMcBaQ52ocoSXBPt5tPTEAKK8/p9Fm5JZuBFXCOdhcGwHkJEPnPxzayhOZor/m7mdQJV6Etu4axkxgQT0p/t+eBqjtoK08CTrfIfoqAjcnsHXxa7arg5dDc28BdJ6vQ1tnlZFmgBXueea7UK4plUza/8/xfHvpM6gHho/pL/gj9VncOAXrgw+G4nh4mujy5QbjZ6PSGc0/OVuvVC+Ug2+pOgCfMSDVr6Z7obSDxa090a8IqOvFyQAo7CB23oVoVjZRzIqSwi40pyWGA/WxNqgubN/RWiyt19q1Sjn3TxsAuHE1EJ+OX8ACSDLTsn5S1sy1Iar/rMlLWL15oppTrnmp0sJpMwoAUHAAgEbg0i0o0D964CyoOgBn/hW90bRlPXR5pS0qV/GDipDbAlhObi7OR2Vg2bVY0HcxsboUUzygeKBke0ABAEr281FWV8weUJHq/oOlLOiHLoMFzLl2Hsj16AFtlanG9dApDSBwDtTR/wI5Sfq2Dv7QVfoQyIplKQJ8I+0AXaVxQFY0E/0jcUEy7nUCEzR3ZkGVcg3QZQMaJ+jc2kJX40vkOhj/gWXrDJwNVfpjfZUCmzL6IJ9Xs52BDInn8pZg62bQBihmN5eI6Sl3cvG873H25BW2HimqzCVi4TIWQcEfBYFiJjeAMS0n92G9svikkbvR8BeiM/D2fyGgG18hsyZ4N1X/twZEkOq25wkAsKQp8LQBAEuABD0jueJ23HMtbABACmOB/EdVISgfn6xOWXuUdzQug0exlqejDew10oIuCq7CU3OwKzgZX16MMXtsC5Mc/6bUAAAgAElEQVQBQMH63GnLEHg7mM3ZpkMTTJr5Phwd5bND+HoClmj9UgEACnDXrfoV2zf/y9YnB6DgC/VVq1kJcxZNtJj7LlWwz1oRQCmAs1QGAHdIsrNzcHjfaez8dR9GffQ26jasLhvQpvO34XYi1t6KR2hqNhva3cEGnXydMKFeOaZ3wf+sWcvYkfp9rLRTPKB4oHA8oAAAheNHZRTFA4oHnnEPEG3y++VbsOv3A88tAGAp71pOOUDTygLlHDT4tZsfapnQx6UwD+TS902p2ELAQ2Edx+cFAEjI1KLvvhDQGRCzpw0ASLnVtnZNhQ0AWBIALKzzZu04BKQta+uF3pVLWRwiJzsHq5ZsYjRwMiGwkwLsbRv/xsa1O1gbS9R9c5Py0w3MAQBZmVnY9MNO/L55DxvOXFvTYJho7L36d7O4d2pw5+Z9VuGAyupJ1TeQCgDIGZv8u2HNdot75TYlBwCICIvG/779Bdcu32GMiyYt6kryDb8RKV3MPheNbfcSMbWhO0vXolSx2/GZWHA5Fg4aFf7XXl/OmPvb0qCcg1UpO7IXp3RQPKB4oEAeUACAArlP6ax4oHg8QD/OKI+Pbkv+2n4Abw3piUbNahfPYkrwrPRD9/HDcBzefxqx0fEY9/EQOJi5weL/UH0eGQCpOToM2BeCi08U+4UendRygIsux2LptVhDCT5z6QOWxADFwAOh9ZlWHZDT15qj+rwAACS212dvCG4nlBwA4EhYGt47HIa0HGF2CD2vkgIABCdno9eeR4gWKWtpzdkqzD7ElPi5sy/qlrV8Q28aSIp910VHxWHutOW4d/chWyqp/H/06TC0atdYlDaekZ6Jv/84iIZNaiOgRkXWj18ekG7cZy2YkE+ULi01nQXDly/cYqUA5QIAcr6v+SwDqQAAP1g3d1svZ2ypwAh3TlJT0jB/xipcOneDvTR/2cdo2DT/331+u0pV/RjDgUo5yjWOvTW0hms+Zhd9ds9FpWNKQ712APf5qFNWAQDk+llpr3igODygAADF4XVlTsUDBfQAn2ZIQwnVAy7gFM9Fd7k/sJ53AIAeqiUhMynlAE3F/crYabCxsw+aiaj5SxEDlHqLb6o78GpFF6zt4ANphGr5x/p5AQCkBLDWBtvyvarv8SwBAJbYM9b6QKwfpQq42mnAT88mkcbKpe1Yl4outqhaxg4NytnDx9mWASVSTSoAQONdv3IXi+auRVRErGH45q0b4M1BPVCtRiU4OjkgV5fL8vsPHziNv347gOq1KhulC1AawWcfLUJKsr6ixStvdMLAYT0ZCEAg7eULN/HH1n3o9kpblHUvI6kMoJw9mPpFTpDO9ZX6t0TO2FLH5NZAoP/nU75lDAYysbSH0McRmDX5W4SHRjHmxojxb6FLj9ZwdpFWIpKbj2PoSEktUQAAqZ8+pZ3igZLhAQUAKBnPQVmF4gFZHuADAITsz10ySSnhI+BB/g8sKTmWLwIAYCnoklIO0PRGX0oQbomSLTWPn687QBTUNR180M1PWFBM1odKpLECABSGF4XHKEpQwtJ5kxLU8Fdt6XNDbeVqaBSdZ8VHplSnoDvB+GrmKkNQT6XiJk4fDh9fT8Gb/YcPQhmd/MqFW2aXTBVTKLDv1a+bEdOK5ty28S9s/ekvg6ggfyASBhz/8RD4+HsyVtu0cV+zt6tWr4ipn38AH38vaDR6XQUyAg3uBT4y2kO9RjXw4bShrKQdgRJCRsy5lOQ0/LZpN37/Zbehydgp76Lry21g76AHV4SM/7eB1vXJ3FHw8fM05NTLGZv8QcH50q/W4ebVQDYdMRGoXF9AjUpGe+WvxRQAeL1PFwwd3S+fLgPl/v/y407s2PKvoL+F9kfPrm7DGuj+Wju0at8YtrY22PMoBaOPhaONlxPWtPc2aFsI9ecDAFMblsOEExG4l5TFtC7eqe6KKQ3KGfU/H52OOeejWRWQbF0ufJ1tMbOJO16rmJfCQoy1n24nsCozX7Uoj8mnIvEgKRs/dvRGay8nUIrCX0+0MUifwFatQg9/F3zdsjwIlFZM8YDiAXEPKACAcjoUDzyDHuADAFIpjM/gNgu8ZLkBvdz2BV5gMQxgKRfcUjlA05x+qUG46c296daljGPKJGjo7sB0BzjRtaJw54sEADjZqPFjRx908JF3U2it3xUAwFrPye9nemMuNoIYlZ5u+R8Fh+H44fM4f+oqSNmfqqi4lSuDgOoV0bZTM7Ro2xCly7gIB9+6XFw6fwM7tuzF9ct3WF9ffy+82rsTXnmjI+zs9cH3pXM38fmUJfkCV2K5EbNg2YL1TNjOkpmy4vjAglhfsb+lVAlhzdJf8M8fh/J1JX81bVnfAFpYGvvAnhMMgDBnYtoHxMIgBgABMqZmul8CJOh5LV/wE25d0wsMS7VBw3oxICddBww8EAJKBXC2UaN2WXsQUNvK0xEdfJzhzmOdcJ9ltUqFwdXLYGRtNzbd7PPR2BaUyAQD+ekCww+FYXlbL5ayQqKu445HgHQ2OCYZH8Br6+UEJ1s19j1OAaV87ezhDwKqCRA4EZGGVe280dLTEQdCUjHxRARqutnjly6+koU2pfpFaad44HnygAIAPE9PU9nLC+MBBQCQ9qjlBvRy20tbRclrRT+Stt1LEl2YuXx+uo0ZeSQMGVq6fwGaeDhgS1fLQbgUMUBLTAI+84Co0bOaeOCDJz80i8rLzwsAEJWegzf3huB+UpaoqxxtVPihgw86+RYdo4I/uRQAoEppO+x4yS+fmr6l510cDAAp7BlL61beVzxQUA9Q8E9pF6uXbGJDjfxoEGrUqiLI7iBgKCY6jlVT4EQhSeth7uKJqFmnKkhzZcOdBPwSmIjwtBxkPvnep+/fNyuXxsJWnizQ5j7LJAK7pZufISWLE88MKGNnVhxQKN2AhGZ7/fsYWl0uvmhenn0v0d+A1yuVwunINIw/HoHpjdyN/gbQ535rUCLWd/JhzAXFFA8oHhD2gAIAKCfjhfdAUdSwpT+Sh8JSsfRqHAi9ntHEuDRaQZ3OpwJKLWNU0Dmfxf585Waih/bo2cHsNvhiVXJEpZ4133DUTgrKhUyMykytPzgShn8eprBuckv4FUQM0HRuX2cbbH/JHxVcbIvU/c8LAGCJ+cE5US41viDOlwIA0A3h7939QRUq5FhhAwBEZ37j38eINSMC+LQ1FOT4Q2n7YniAdBaoksLunYdQq14Aps0ZxdIiLFl6eiaWf70eRw6cYU2HjOyDAe++lq8bfY/sDE7GkiuxSMjUYXFrT/SrWlpUBJD73qFymJu75pUvpt9dJ8LTsfNBEk5FpjNwgVIB+N8/XF/67G/t6scqEHBGIPZfD1PyMZbk6BZY8onyvuKB59kDCgDwPD9dZW+SPFDYNWxNf2hTXei5zTwkrUVqIz4AUKN2FabyK0a9NB2TqJwP7ofg6IEzuHj2BoLvPWZ0S8oBrBzgj6at6jPBIE9vd8k1g+nGIToyDqeOXsT501dx5+YDJvjk5e2B9l2b4+VeHdl4co1UqA/tPYXjh84b1kmU02at6qPrK21Rp141UTVqmosPAEipEy1W6olKKhFtk6irVFWAjHzVukMTljsqZ2+Un3n98l3s/esIK9EUH5vIhJqq1azMfNWpeyvBZ0k+JqVsevZEv711PYjRZfsOepmVy6L3KUd364a/cfPqXZQq44IJ04aheZsG+dxuqaSZWDlAomr23x9iCIKk5u1zC5ByCz25QTnQP1MzndscS0HuOTPX/nkBAAhAGbg/BEfD08y6pyi+r8QmlAIAkL7Dhs55gYPUZ1vYAICUtUpJoaDnQHnPM89GoX/V0lCpgLnnY5CYpQUp+ZMYJqmu80UtCXSgfOkDoamgvy+U61yltC2mNHDHKxVdkChQ4pFfj33tzXgkZGlZKTcy0/KLcp55LnIRkXgPZx7sxJXH/6FJxVfwWv3xUh9LiWuXo83C3agzOHX/DzyOu4HBLb5EQPmmxbLOhPRIXAs5hBP3foO7ix+GtV4MjdpG8lrob8Bf2/9jeg2kgzDzq/GCVQLEBjx78gpmf7yUvW0JAOfA3KE1XdnvGzERQCEAgMC09w6FgSqTvFG5NPpUKYULMRn47EyUIABgCh7Q+sS+l+mzQWkCxEzo8pSYTJIfkNJQ8UAJ8oACAJSgh6Espfg8UBQ1bIliPflkBKOu0Q+6wrDkpFQW5O36bT9TZzZnQiWCODEnygns2a8bOnVviXIebsjMyMSt6/fwx9a9TGGYAtIevTpi0NCecC1bWnQa+sFx7+4jbPrhDwTeCUb/wa+ygJP637gSiE0//oGwkChWPmr0pLfRsWtLswE7N1FCXBI2/7QL/+05gVd7d0abjk1YkP04OBwHdh/HoX2nGGjR5eU2eH/8W0YBMwksUYoEtdnz5xGD8rTQJtp3ac6UlLnSgKYAwNBRfUE/iiiPkgJ1ISPgZMiovujZt6uoeBP1I+Dlwtlr7MdZqdIu6P3WS6hVtyrbBwXyO7bsYb4igIPYCqS0raLoAGBBP1/9mb8OWj+pZ+/bfQwrF240yp2l+s9tO+X/MUtByDv/heJgqF6VW8iEygF+fSkGy6/FseZEAZ3e2ANj6uhzPaUaX8RPqI9YXv/qG/GYdyGadSllq8bPXXzRXKTqgNS1SGlXkgGA+S3kfbfQD+z1dxLMbru9t5MRhVeKj6xtIyWoFgOELM1pCQCQ6zspZRTpM7G4tRcGVBX+zuQozZFpOWz5dNbp8/NqxVIIScnG8MNhuJeYZSRsScHSkINh8HO2wdI2XnB31OC/kFTQ5ygxS4fZzTwwrIYr6EZ1yslI/PEgGcvaeOGNynoxNa5sJv1/vl4GjdtvXwjG1yvL+gsZBcfxaeF4GHcDIfE3ERR9EZFJ90Gvc9a+2iD0bjTF0uMoEe+nZSUiNiUU92MuIyjqHB7H30RSRixyc/VlKO1tnDGi7RIElG9WpOvV5WqRkBaJyKQHCI69gsCo8whLuIvMnDxwrqZXK4xsv1LWOvjl/6xhBvJ1EggAsO/anc0/qFqZfOvgRDHp8zm6jpssAIDOLrHQKFWg3pOylUI392LsAVrMyCPh+C809alqlsh6GEpjxQMl3AMKAFDCH5CyvKfjgaIoYcP9gSR0XOgPqNydUXBIQSCV+LFk3r7lWQ4fiSyRUaB+9L+zWLnoZ5RxLYXpX4xhN9imlpWZxeiDv2/ew94idsHkme/Dr4J+HL7RmAf/PYkV32xAjTpVMGXWB/lqDcfFJmDB5/9jys5iNmbyO3jtzc6GddLt+OIvvkdaagZbp2mdY5r3wO4TWPHNTyzYJQVpojm6uul/dP+y7k+mgCzFBg59He+8/6ahKR8AoDW5lXNlexw2ui8aNa/L1JYpkA8NiQTpBRDjgYwAjwmfDGOAhJBxNa7pdoba0J5pLL7xfWVuvJBHEZgzdZnhHJD4EzEUOH/wxzRXHpJyOqedjoROOAuAiSrxaZcUvPTZ+xihqfrgxVoKvjVigFwQczkmg83d1tsJmzr7GlFCpTxva9qUZABAzs0t+2xYeObUxtqce2t8a0lZX8qNuti8lgAAub6jdJm3DoTgdGS62a1SMP1li/Jm2/x0JwHTz0TBFITgUnOmNXRnQRV9NEcfDceF6PR86S477idh4slIJsr2e3c/uNprDGUVR9TKq9u++1EKPjoRgRxdrhGwQDe4FHQRkCYkonku+G9sOTfbEByLbeilOiPRo85Iax7/U+3z44lJuB562OycpRzK4cPO69nte1FZTEoIlh8chuSMvLKKQnNZAwDwy/+JCQma29fl8zcxfcJC1oTA40d+1RjIRGfR1FbdiMePt+KxtZsfO4OWGAAcjd9Wo2JMJBJ05c4tjc19JvgpABxjjNK8+OkD1J5YLXMvRGNc3bL4pJF8dmFRPV9lXMUDz4oHFADgWXlSyjqL1APPAgDAdwBfBFBKCgD9YZ8/YxUy0jMw46vx7HZZzExzAU0DbK4fBfXzPl3Bxvx8wQQ0aVlPcMigOw8xZ+pSVifa1Kjs0KdzR7NbbzJunZQ+MGri26AyR9wtOL8v0ehJlXn3Tv0POrqppxsL07Z8UT+5KQA0bst2jUAloqhetamRn1Yt/pmxFMgaNavDAAvTWsv8dlQ+ataCD/MBJdzYt2/cY/Wbaf8VK/uytgTm8M2UDdB7QHcE3X2IYaP7MaGntLQMbN2wC3/+uh9frZiGOvWrCT4XS3XNiXZJ4msUEPJ/cHGAgbUUfGvEAPmB4tMS/6M9UxmqAftCcPEJ8GDqyKIWzSvsIJbUvN/+LwRJWfobTyETS/8oii9gS1oUclNM+GssbN/R2FIYFI3dHbCtux9TTRczsTxl7pwTYEzAMZeqQ3R/vrAajcsFR8lZWvz5cgVUKmXLgioC6YghQ2uwVakw7HAYGpVzwIa7Cejq64xv23gxYGHYoTC8WsGF5W9LsXvRF7DuxGSkZRmLhw5oOhMtq/SWMkShtrkScgB/Xl6C+LQIuNi74dX649Gici+ojJInhKckBsPu66tw6M5GowZPAwAwXREBAmuPjUd08kOjtxr6d8OQVgtk+SwiPBqfT1nKGHBif4/EBiRgfdvGv7Fx7Q7D3569KXaYfzEGY+qUZcr+pPpPZ+yHW/HYFpSEb1p5GkqwcsBug3IO2NzNl+nDkHG3+PR3Y/tLfnCz12DIwVAGpH3XzhudfJ2w80Ey1t9OwKWYDMxrVh7v1dL/veV0N8rZa/Brd2MhUBr3rQOhuJOQydZGVQaI+k9g2cY7iZje2B1eTtLTJ2Q5WmmseOA58IACADwHD1HZQsE9ILeGLd1ILroSiy2BiUjO1rE/PBPqlcV7tdwMPz+EGAAkdPP7vST88ygFS9t44ue7iewWhkQDhcYQ25kcAIDy6OdOW457dx+y23JC9kuVNq/yTSkCMyYtRnqa/sbVNMCmAHzloo0sx75KtQqYs/AjlkogZPy2dLMtBhZQesP8GStZigMxF4jBYBr88sfn5yvWqhvAgmViN/CtIACApWCd/UC5+xAzJy1BQnwSq+M8b/Ek+FfyMVoDiSoRC4Ls3Q/eZMJKQqAGvU/+Xjh3LU4fu8TaC4EWfJontSFfzfhqHPvRxllqSjrWLtuMvm+/nG89XBtLN5oUaC9o6QkK9E1v4Mvaa4zom3I/gXLFAPlpA9YyD+Sukf/jlcASMStK0bzCDmJNn6PYnoTSP6zxn6U+3K2fWDtrQSYar7B9R2NyaV1irBlqIwVAkQoAiCmr0zzc55dSBjgAgF4ncbR9Ian4rbsf+9ySWNvaDj6YfCoCxKAh4czUbB3TFPhfe2/GHJBiRJ9feXgko6rzrTgAgKshB7HpzGfI1uZ9LilXfmCz2UyTQIrdjjiJ9SemIEur/xtHVhwAAM275uhY3I44ZbRsa1IrCGxeMu97nDhygTHi5i2ZBPo7JsXCQ6PY7wRKE+TA93tJ2aC0r5OR6SyQp78J7g426OrnjE8bubPfLEKfNT5zh5/2wr3u52KDD46Es+CdcvanNCjHziF9z5MRO4fA1RVP0s249Zuydkg349urcdh+P4np0lA1Akphou8vqjqgmOIBxQPiHlAAAOV0KB4ADPQ1KTVs+TmZK9t5M/ok/ZFcdzsB0xq5G3KiTQEAvvASBTFUooaQ6yYejrgdn4lpp6NwMSZdUl61HADg7x0H2U01Wf93XmXqvmIBKHcY+D8k6DXTAJt/0yCFgUC30WuWbWbDi4kLXTh9DXOmLWO0frp5/3jWB0zISMz4PqB2pHlAa+FbQQCAPoN6YPiY/mZ9xb+NJ3DD9Mbd1I+zF35kln1Ba+evmaoWjJk0GDa2eTcZpvW8pT5TIT8uvhIL+idmnX2dGUWY6ivzS/9ZKtdn6UvFNJ1AqD0XhJoKFlJ+Nd1iPg2Topz/LAEA5DO+joOYD59WioW5G/WC6jzQLSOVrBQzuSkANI6pEKXY2CTkZ46WLBUA4M4+qZ+blkLk2ClR6VpWF93HWf8dQayKscfCMa95eVyNzUDV0nasTBppA1AqwGeN3ZkgoKudRlYJTcpPX31kFB7GXjfadnEAABtOTcPlx/vzub+OTzuMaLtM0lfDnYhTWHdyCrJy8lI6igsA+OPSIhwN1P995MwaAID6Hjt4DgvnrDFo5Ailm5k6iFLU6DfCwb2nRFPUJDlVaaR4QPHAM+MBBQB4Zh6VstCi9ICcGrb044qUtElQiWreknGBAiHkXMkqIQYAd2sTmJhl1J/G4IIiQsnplobodmImFQAwDRal0OC5OflBu2lwK3V+biwxdX3ufaIfblizHb/+/A97iQT13v9woFlRvdjoeHz+8VLcD3zE+giJHhYEALCkgkxzmt7Ym+bc8/0k9UaG73dTkUKa0/SZTpn5Pjr3aG3Vx8NSDjalARBtk4JGrvSfg0ZllEts1cQAu+2hnHQx48QAKaCZfDKSiZwV1txS1/w8AgBSgli62eN/v0n1l5x2ltIrCgpCmNNuoHVaAwBISV+hsSnopht4MQqyVACAm+9MZDq+be2JN6vk0fW5vxek9k+K55xxoIGrvRoEaK/t4M1KZXLpAfQ3iv6bAAK5JTSFbqqLAwD44fgE3Ag7lu+4yQEAiMmw6vBIpGblfQc9DwAAgc5rl27G3r+PMv+88kYnDH7vDUExX/q7G3g7GD+s2MpEhbu92hYjJwyCk7OjnI+y0lbxgOKBZ9ADCgDwDD40ZcmF7wFLAjZcGRou75ICEb6ADa2IfnDeiMsw0DHFRACpHY1j2p/GIGXb05FpRpROod1KDcBNg2Q5AABfEIjWwA80+fOLUd/56+YHtULK9BnpmVj61TomVEjWq183DBzWE7a2NqIsAKLdkygi/YAhE9pbUQMApsG4KQDA96FH+bL4ZN5o+FXwZj+wNBrhHOF/dx1hVQfIhNgVluaU8+mwFOBSHufYum7YFJhoKP1X0MCMW58UMUDKESWa+PEnpevEKgTI2bOctlKU3581BgDlf39wJMwA6Ij5w9Itthw/CrU1p0FREPE/bi5LAAC/TJ6cvVhKX6GxKMj+qF45TGmYv5wlvU/U5q8uxRjlO9Pr3N+MVyq4YFlbL5ZORpU6SAiQ6M2zm3qgZ+VSiEnXstv8pGwdNnb2NQKL+RU+TFMoOPaHtakVJQUAuPBwNxMo1Or0gqRkclMAhMT4vMsEYGyn7+Fsl1/1Xs4Zkdu2MBkANDeJ+f6xbR+2rN+FrKxsVoWnVftGaNGmIRydHKHT6Vj6GpXXDboTjEpV/TB8TD80aV5PUpUeuftT2iseUDxQ8jygAAAl75koKyoGD0gFAMyVrSLRp5pudljXyRceDnmKzKZVAMwBAJS3+u+jFCNKp5A7+AG40C0x14ffjl6TAwBQOUBSBOZ0APh9+fn6NC6p8Hfo2kLwyfEDVjFBQXNl7swdB/+K+mC6dBkXjBg3IF++Ox8AEGIImI5tialg2t5SMM4fT+qxph9r3r4eUKvVoGdLQojmUgDMKf1LmZNyhim3WczoXNNtLRlfF0DK2ObaSLlNrVvWngmhxWVq2VBFHZSarrcoy9RJ8V9R5LHTvJaYH9TG38WWgZT0v0VhnIq3UD59z0qlsLq9twQ5N/GVFRUAwN2kE4vLnJWx02BjZx8045WqFALcarvZ51PxT8vRwdvJhv0dIP+fj05nKWJBiVnI1un1YkgocHzdsoIK/sSsoZKZBA7wS2WSCOSoo2Gg1DVrSmiWFAAgF7ksBeCvK0utEgGk5yYEAPi4VsfYjmvg9IwDANy5pNK1509fw/FD55hQLFfKlkR3/Sv6oHHzOgwUqFDJRwn8i+JLThlT8UAJ9oACAJTgh6Ms7el5QCoAwNErSehJ6Aafv2LuR/aMJu4YyquzLAYA0M0NlccpZadmok16DV1h4wf25sr9FAQAMO1rSjUn9ftlX69nuYa161fDp/PG5FPLJ4rhhTPX8NXM1ShbzjWfWB23O1MAQAr9Xsrp4AMAUgLlogQApDAlpOzJEuggZQx+G0tK7Py2hS3AZy4INN3H06ClWwMAWEMll/qMiBH018Nk0eavVyyFNR28pQ5naMeVl9sVLD42gT0f1HLDrKYesse31MGcGCGdMSotRjR6a80Ss4XGtZYBQH2pBNr8i9GiJTS5dROAtbmrn9l0Lmv3WBz9SgoAUBh7L0kAAFUj2HVlqdG2rNUAKAzfKGMoHlA88Px7QAEAnv9nrOxQggcsAQBcDVsaavDBUFyJyWDiaOZuUUxLOnHLEAMArsVlMmruwpaerM65OZMKAJimAMgJrPlzCAncabU67Ny2DxvW/M5AAKKrk8Bg3QbVobHRgIJ6orMTDZFKBFJuIQXBQkaMAhIAvHk1kL3d5eU2GD91COzsCnb7WNwAwMF/T2LRvO/ZnoR8KOFo5mtS2ACAqcieuTVZSx0WG1OKGCDXt7BSD+T4nCtDRQrTYlaUAEBR3WLTXh6nZKPvvhD2v2ImdIstx39ibak2/bhj4cjQEhSRZyT8Rzf/JD5ZEJMCALT0dMTWrn4ggT25xpUgI5E9S1anrD02dfaF53NQkkwBACw9beveP33/D2w7P8+oswIAWOdLpZfiAcUD0jygAADS/KS0es49IKeGLeUjv3c4DE62aqaoTLdwZESjfpSchRlN9DdmRMOcdjoSg6u54quW5Q03+vSj/mh4Kl7yd8GXzcuzH4ZUE3fl9Th8VL8smnpYFuChUj2zJi0BlfgzxwAwFakzly5g+oj5KQBipf7ohj8yPIYF+kcPnAVVB+CM6PlNW9ZDl1faonIVP7MUQ8pTXPHNBhCrgEysrJ+cY0hrW7fqV2zf/C/rJoUBIKVaAX8NloLxG1cD8en4BQwgIZOTgiG2V0tzyvERtZWaE15QVXaxdVkSA6R+pEWwuLWn5Jrlcn0g1l4KVd7aW3gpa7QEABQkiKX5ufxyKmUqZoV9i00U+gH7Q5iiPt+oHNjsZnFiDDcAACAASURBVB4YxmNLSfGRUBsp2g186r0180jxHTduldJ2+L6Dt0E01pr5hPoQcD33fDRs1Cp819bLKjBDzlqEctWLQwRQzprF2pYkBoACABTGE1XGUDygeECOBxQAQI63lLbPpQdM82wt1bDt4OOE63GZTBn9REQaMrX5czJNf7iTJgBXq5neuxSTAVJppts3+uFLN15Uc92c8j/f+dcu3cG0cV+zl8wBAPQ+vwygHBo6CQTNn7GSzdH7rZdYSTwh4brs7Bwc3ncaO3/dh1EfvY26DatbLDModJD466Tb8s8XTGDMAWvNmkCZzxiQwpawNEdsTALmTltmECps06EJJs18H46O+uoR1pipYKIUYMPSPBxYZa6+eVHdwFsSA6S1+znbWtTFsLRHa96Xkh5Bdae3dPMrUL662NosAQAUWJqWh5O7z/V3EjD7XDTLLRez7v4uWNPemwnRFcRoBprrx9vxRvR5Sjd4r6YbAwAKNoN+dVK0GwrjTC26HIul12ItpgLQmujvCokCjqjlygCtghjpDyy4FMPKHNJzK2hZTqlrUQAAqZ6S164kAgCk0TLqaDjORafj586+IAFWcya3vTwPKa0VDygeKGwPKABAYXtUGU/xgAUPmBMBlOo8PgBA+fcULJcqLUybDQ+Nwtxpy0GsAbKho/qCgluVmR+hRO//fvkW7Pr9AHz9vTBrwYegG31TiwiLxv++/QXXLt8Bqfs3aVFX6hbytaN1zpr8LUIfR7D36jWqwcQFSTvAGrOmXF5hAwDEQti28W9sXLuDbYGAjfFTh6LrK22sAkloDFO9hNkLP0Lz1g2scZGhjzlFdrbuIryBt1QOjuYv7NQDKc6iYJXKD24NEi9VSONQqbdt3fxQrYz1OetC65Hil8Ioi0j7nHc+GmtvGQfl/DVRgN7NzwUr2noJis5J9ScFratvxBuBDZzWwMymhRP801qkKPWT76jKBCnuW2sE/k4+FYmdD5IkgQA0D2kcjK9XDgOqlpYFqNBch8JSsfxaHCj1gMNrioqZI+ST5wkASM6IxYpDIxCd/NCw1eISAXyWAAAqx/rdtXgEJWUx1glnCgBg7beI0k/xQPF4QAEAisfvyqwvsAcKAwDgU8vF6Pl8F/MF+4gFMGfhRFSs4iv6FILuPMScqUuRmZmN6V+MQcOmtfO1TU1Jw/wZq3Dp3A1WRmjOoomgUnfWGgXLf23/jwEKnFFlAdIOcC2bV/+aPz5Xx5jK7b05sAcLsA0/SEzSCmicXv27mV0eHwDo2bcr3v9woGi5PhqI7wP6b6FKA5SmQQAMlV0iI5X/jz4dhlbtGoumRdAt/99/HETDJrURUKOi0ZpNAYDCSCugH29vHQhhqShCVhi3peYcb04MsMBBrjYVqvRHUKXchCrxvP5f2kNoa8yDznuAYVmU152QpafCX4vLwF/BKdj7OMXszTjXmQTrSJW9iYcDqGQoXZR7O9sU6KZXSh47zU8pRO/VdEVXP2d4OdrA1T7vMyD1s0ggwHfX4rDoSqzZ/VJ6EoEAFUvJ0+ag4HX2+Wj8fDfBKFAmRsGUBuUwpm5Zq2/+aezI9Bw27v2kLMbK+vluIkho0JIR42pIDVc0cncAsSkIjPB0tJEdmFOZvn0hKZJBAFoX7Z3m7erngs6+TvmeHT3/hynZOBaexlI1iDVGezW1omLmCPnueQIA0rISsfLwSIQl3DVsVQEALH1iwD5fww6F4a2AMqAKR4opHlA88Gx6QAEAns3npqz6GfYAAQA34jIMKQHWbIVy7T+fshQk1EfWZ1APvDWkJ5ycHRAeEsUC6f7vvAoq90NGN/p7/jyMtcs2s3z0ipV9MXX2SFQO8M83PQWsi+auxYOgEIyd8g4rRSfEFqCberqxp5t7CrxHjH8LXXq0hrOLeQFDc/tNT8/ExjXb8edv+w3NaA+9B3RHh24tGRuA0hDodv/OrfugnP2LZ69jxpfjBNMF6PZ9w5rtbCxiMnw0fThq1w1AdnY2Du8/w9bduUdrg4841gO9YCm1gtpIDcavX7nLfBoVEWvYF93avzmoB6rVqARHJwfk6nJBKQOHD5zGX78dQPValQXTBaTOKfdcLb4SC/onZEV9A0+B25t7QxCVnlfXm1tHQXK11Y/WQBM0D8g1CQbVDtDWXgKd5xuYfzEGq27EyQrepPqWaLMkNEcionJNKgAgNi4JlP7S1RdUxlGqUVUAKjeXmCUueuhiq8bE+uUwvKarpECZSthNPBEJElTkG92EL2/rjVaeljVPhNZP1RHGHYuQBNBI3T/XjkCUTV180dgC7ZlrT7eiCy7FgoAsc6kUctdhrj2BFQTILGrliQAL7JOUzHicvLcdFx/tQWxqKHK0ec/CwdYFLvauqOLeGG0C+sG/bG2oROAYqQAAjX/+4T/sX2jCXWRkp7Ct2Ns4wb1UBTSu8BJaVu4NJzthYFeqn3S5WoQnBOLMgz9xOeQAOtYYjM41hkjqXtQAAOeDU/d3IDLpATJz0ti6yN/lXPyYD5pXeh0u9mVREhkAYk7k0mt6VS6tAACSTprSSPFAyfSAAgCUzOeirOo59QD3o55urKjGs7Wlriig37bxL2z6YWc+T1GgO2XW+0yVn290W37x7A2sXvIzwkKimMJ+z37d0Kl7S5TzcENmRibOHL+MLRv+YnWBR018mwEFYka5/7/8uBM7tvxrELmz9NhozroNa6D7a+3Qqn1j2Nra5OtC45IeAFUPSElONTskVRwg4KFazUqCIMXjh+Hs9p1LK+AP1nfQyxg84g3Y2dsxgISAjKVfrTNUIqhavSKmfv4BfPy9RFkApsH46326YOjofoI5/pSCQeyGKxdumd0T+WjgsJ7o1a8bHEy0Agj4uHT+BhbOWQsSeCTr/FIrDB3Vj6WA2DtYT0MXy8V/GhRjc0KEhaKyn6uD5vZUqMM2633PAwBMNUAsnWE57xcEvJCSx25uLdbO/TA5GxNORLDa8+Y0IRxtVGjv7cyYDwR0kM4JGd1S09r/C03FlsBEPEjOMhqHNE+oDwmoEphgrW0OTMSUU5HWdjfbj68DI2eCvx8mY+a5aESm5Qey5IxjqS393fimlSdIBNKcmgAF/jsvL8aVkANGQb+58d2cvPBmo6mo69sxXzMpAEBw7FVsPPUJ4tP0qVxiZqOxQ5uqffFy3dGwt7Fc9YEC6MT0KDyKu4l70RdwP/oSYlNDoNXl+VqOIGFRAQAEShwN3IJ/r69BZo75v18atQ3q+XZioMtfV5YZuYqrAhCeloPf7yXhn0cpWNrGk7Fb6Oxz2kMT6pXFe7XcDOeAvkt3P0zBoisxuJ+UzQApArS6+jrj86YeoHKqZARa/XgrAd9djwNVOaHv+WblHdnnspabPUiskz6/W4ISsbCVJ9p46YF9MQBAqL2phglXetNUXJVALPpOINYOsZBoXhImpbWa7s/SZ0N5X/GA4gFpHlAAAGl+UlopHiiwB4QUxQsS3FCgfOLwBRaAB90JZgE9UfUpIParkJebZ7rwrMwsXL5wC/v/Poab14MQH5vIbsL9KnqjUdPaklT7uTEJVHgUHIblC37CrWtBsnw0aFgvFugKCQvSQKkp6bhy4SYO7T2Fe3cfsQoD/HW279oC1WtWNltdgMYhnYJff/4HJGpIgIKXtwdLBXitTxdotVqsXLQR+/85bnbtYmwAutH/fMq3Bn0F/iBC4nx0y0/+On74PM6fuooHQY9BFRCI5RBQvSLadmqGFm0bonQZ47xkU6BBbLFyRB5NxxC7cX5aFGMSNBt5JMyoNJy1gZiQf9TB30Fzb77+LR4AsPQqUd9jioQBQAr6v3f3t4oBEJGWg957H4MCcmvMGgaA4XMN4K/gZHx+vvCCWbqxpgBgdlMPizfWUvZbkhgA/PVSYLbudgLL1TfHpJCyR34b8l/lUnb4pJE7XqnoYjbwp8Bzz/XVOHHvd8mBP3+ul+qMRI86I/Mt0RIAEBh1DhtPfYqUzDjJ2/MuE4D32n6Lcs7iYLPQDbnQBMUJAOQiF5cf78eflxcjMT2vGo5kR5g0JAAg3eV9A8hFjBkKwgdXp1QjR9yOz2RsnYsx6Zje2ANj6rixii6ks0EgwaymHuhTpRQSMnWYcTYKBE4RKLi5qx8TGyYByz2PU/BTJx/4u9iCSrLOPBuF4TXdWIpPrz2PEJ2hZSDd+k4+bG4hsJSC9JXtvDH+WHi+9nwdlXnNyuO9Wnl6PiGp2SCAYFhNV1b5gxhCQw6Gwc/Zho1H85LQMn2WpjVyZ/tTTPGA4oHC84ACABSeL5WRFA+8UB7g8u9XL9nE9j3yo0GoUauKYEBON9cx0XGsJB+VDCSjXPi5iyeiZp2qL5TfSvJmJ56IYOUsOStK8T9TP9ANUp+9j0EK55wVhso9N5Y6Ygc0tyYDukwjAKAkP4/iXhvdEtJtIqWG0A90c4wAsbVSgPBm5dIYXceNCSa+KEa++y8kld2ykpK6UP6+FF+UsdOgRwVnjKlT1qLQpGkQqlKp4edaA+2qDURNr1Yo5VCOTUm36UTNv/hwDy493ou0rLzPPPV5q9ksNK/UM9/yzAEA1gT/3AT+brUwqsMqONnpU9bMGe3xTsQp/Hx6utG6qU9xAQBRycHYdm4uHsReRS6xjdQ2qFa+GbrUHAr/snVY6gOlBIQn3cO5B7tw4dGefGs33TPHAOD0Weh78ddufkalJClop+9MAkq3v+SPB0lZePdgGIbUKMOAIs7oZn3ggRCmI0HVht6oXAoD9oWgQTkHfNmivKi76e8B6U9wFYyoIXeRQTf2phoAQu05Zll7Hyes7eBjAK52P0rBD7fisbGzLwv2xx4Lx9HwNKM9cqA0gV/WAqmWzpPyvuKBF9UDCgDwoj55Zd9PzwP0g+DWZKgjfoPOuz+0tZbo59amwubqe1DFHzd+/emtzOqZ6Cad0g927zyEWvUCJKv1U47/8q/X48iBM2zuISP7YMC7r1m9DqWj4gGpHlBH7oTm5iRAl6EAAFKdxmtHP8YPhaVhf0gKLsdkIC5Ti6QnoonUjH6kl7LVwM1ezW4aqbRpJ19neL9AQb+YWwkMuB2fxUQlSWiTFNRTsnSgSg+ckf9c7TSM9ly/nAOIeUMlJqX6j26dN535DPeiL7IglPLricrfuOLLojn9NDcFpkeDtmDvjbXIykmHnY0jhrdehBperfJtRwwAsLNxwG8X5iMzJx3VPVugXcAAVHZvYAjoiW5/+fEBHLqzETEpj/ONS6BDrwYT0aH625JOphB939y6hQYtjBQAovvvvrYKRwJ/MTAtfN1q4t2W81G+VCXRvZj6XKghBwDQe+aEg0ceCcfpyDQWpG+/n8T0TH7o4MM+e3yj6hvzLkSDWIdzmnngnf9CmaBfRRdb9A8og0EBpfMJiNKN/58PkgQBgBlN3DG0hnGFHqH2BGC8fyQMF2MyDME9vfbOwVB08XXGB7XdmPYLacCQ4Ovv3f2M1lEYmkmSDpXSSPHAC+YBBQB4wR64st2n7IFcHdSPViPXtQVU6Q+hSroMbXW9KJng6095edZMx1frJ/G6mV+NF6wSIDb22ZNXMPvjpextKkc4bHQ/a5ah9FE8IMsDCgAgy11K42fIA0S5/9/RcQiNv81WTcHw0FYLUMu7reRdnAv+G1vPzWHAwfjOPwoGsEIAQHXP5rgfcxkONi54u8Vc1PTSi6oKGQXMu658i6OBWxlIwbeqHo0ZC8BGbVnHhEQFvzv8gWG/3J7FgAuhtRQUAKAgfuPpT3E97IhhLxT8j2r/HRP2k2LhiUFYf/Jjo1KEXD+pAAAF3f8+SmGaQv+7GY9fAhMEAYA9j1Iw+lg43q3uym7uSafikzNROB6eZgCiKM3g2zZeaPsk398cAEBjEAuAb0Lt6X0uvYuCfWImECtgzvlo/NjRh7GCzOmdkIhpTTc7rOvka9AZkeJbpY3iAcUD5j2gAADKCVE8UIQeUD/+AeqY/chptM1oFnXoJqijdyOn4RNRssJeQ3Y8NLc/Aezcoa3xZaGOzi99R+J7VP7P1U26mvO1S3cwbdzXbE0KACD90RDwEhkeg907D+NRcCio/J8cv0uf6flsqQAA5p8rd76oWghpW4yeNDifFsXzcDJI8PPm1UCmnVKjThX0G/yq2VKfJX3POboslnd/LfSQYamN/LvjnVZfmb35N90XifetPToedJs/vvM6wZx8IQCAxvEoVREj2n5r9tabm48o/D+f+hSXHu8zWkIZRw/ReYWewZqjY3E74pThrafNAPj3xv+w7+YPhuDf2d4Vo9qvgp9bTVlHhqoy/Hh8IggM4JsUAIBy7AfuD0EpOzWj1y95UsllZhMPlnLDtz8eJGPC8QhMqF8WkxvoU0E4I3bPzuBk1p8qSlDlEjuNiuX8//EgyUiwmEsBEAMATNvTHJSC0H9/CBMbpBt+Eh6sWMrOkNcflpqDN/59zLRSTBkAspypNFY8oHhAsgcUAECyq5SGigfkeUCVGQnNxT7ILd0Y2jrL8zpnJ8CGXnepY/y6vOHNtiZ2gSbwC2irfgpdpXGFODKYoj5X/k9KqTzTyS+fv4npExayl6d/MRZtOzUt1PUV9WCkZ5CamobQR5G4H/gI505dRTkPV4yd8i4TYixMo6AsLjaRCQb+88chJvZIZg3wUpjrehbHUgAA4aeWnJSKsycuY+9fR0HlKskKIiZZEs8GBf1UMvXw/tPYv/s4Ez4lo/Kpw8f0F6wgUhL3IbSmG2HHsOHUVGRrM9nbDrbOeL/dClRxbyhrCzEpIVh+cBjTCRjbcY1gPr4QAODq6IkP2q8AiflJtbCEQKw+MgpUpYAzqgQwou0SBJRvJmmY4gQAhNbfqsqb6N90hqS1mzayVAZQLAXgWlwmPjgShoUtPVnKCHfTXqesPbZ09TOqskGCer8EJubTEeCvheahVJSfu/iyXH0CAKjiAN3Ud/DRVwGwBACYtufGpxKZlIJALADSIljaxgsVXPR/LyklYPDBUFyJyWBzk4CpYooHFA8UrQcUAKBo/auM/gJ7QJV8HTaXBkBXrotRoC/2emG6igt2tJUnFToAQGr8n09Zyn5QN2pWB9O/GANnF/2PA0tGAe22jX9j49odrMTgrAUfwttXXITI0nhP+/31q3/Db5t255vWGiBEbO0EMATfD8H509dweN9pwRKGVOKRmBem1QKetj+epfkUAED/tPjn6+SRC6wShak96wATfc9Q5Yw7N+/jxOHzOHX0kmBJ0eJkIHEU8hthRzCAJ7pHdP4fjk/E47gbRq8LfdboNn3Dyam4EvKf4W0f1+qiAby5zyvdRK84OBwuDuUwruNaVq/e1IQAAP5NtdTvA2It/O/IGKZXwJncG/ziBAB+Pf8FTt3fYVi7taALN4AUAOBoeCpe8nfBl83Lw9PJhmlJrLweh4/ql0VTD33ATEKTI4+G40BIiqGtu6MG2+8n44sL0ezmn/L26cafSmiOrO2GRh4OrC+1+eZSDCv5R/odXGlWEgH8X3sfdPPTawqQbsCwQ2Ho7u/CyhKSUCyZWHtuj5zI6/2kLIyvVxZTG+aJFFIbSkV473AYnGzVrBTh6xVLsa4kSvsoOQszmnhIPV5KO8UDigckeEABACQ4SWmieCCfByiHP3QD1MHLocqMAtQ2yHVrh5xaiwF7T9bcKgCAqPv3voI66h8gOwFQqZBr54Fcn0HQVvoIUD+5Yc5OgCZ4BVTxx6CtPheaO9OhSg+BtvZS6Mq/AjEAQJURyuqhk/AgqH6ynTt0ZdtBW/0LwNZY0EfsqZOQ35J53+PEkQuMgj5vySRUrV5R0iEJD43C3GnLWdm8URPfxut9ujyTt2+mYoZdXm6D8VOHyGIAUEnAlJQ0VqYw+F4Irl66jRuX77Jyh5bMCADQZUOVFgRVyk2oEs/r/6Xdh7bKFOgqjAa4MxW9h/1/0p+Ayga5du7I9ewNLTFEbCWWWKJzH7UL6pCfoEq+wYQsmakdkOtSCzq/odB59QFUluu701lUP1wFVfQeqLJigNwc1o+d97IdoasyBbkO4qXB8vlImwr14/VQh22GKiNEPx6ty7EidN792OdSc+tj6SKAumyoI7ZDHfozVKl3eXu1Ra6tO3JLN0Bu+deh8+gOaCzXMbf0TAv7fdPzdffWfVw4fV3++SrshRXyeDnZOUhKSsHj4HAE3n6AKxdu4c7NB4IBv+nUxQUAUPB/4t5vaFLxFVY6jgLIphVfZUJyQq+LuSw6+SFWHBqB5IxYQ5OG/t0wpNWCQvayfjhLZQDlTFrQAL6g/a3VACBfk8/J95wR+2Fsp+/hLKGKgZCPpAAAdGvuaq/G45Rs2KpVLEgnRX8q6cc3otsvuhKLX+8lsUCf2tYra4/ZzTwMQAHl/w87HIbAhCyW/0+3/lVL2+HTxu7o4e8imJNPJTw3d/VlIMO44+EgTQGqClKtjB27zR96MJSVAeSMa89fG7EQaF3buvkJVrS4HpfJSv8RyEDzkCAm6QyMr1vWiM0g55wpbRUPKB4Q9oACACgnQ/GAXA+Qev/10VAlXYK25jfQub/EFP41dz9HrlNl5DT+HaqkK0z5X5X+6Ak2bmYSmzLIabSZBeOaax8A2YnQ1l6C3DLNoYo7As3taaBgSefdF9pa30Jz8yOoI35nA+aWbgRoHKGKPwk8GUdzdzZUieeMJsx1rARtg3XQXB+HXOcAaAmoUNlBHfUX1CEboK23FrlPgAsp7jh28BwWzlmDnBwtKPgdM/kdODram+2alpqOVYt/xsG9pyT3kbKW4mrDZwPIDSQol3/uJ8sFb1+l7IdjHDgm7s5TtjfpqK06HbnlOkFzYzRUqcb5pUZN7cpBW2M+dOVfNzu1KmY/NHdmQJUVgVzX1uw85jpUgDpmL1SRO6HKCCPYC7muzZBTd40BCMs3KAESgbMZSMWCfc832GdIlfEI6vDfoUo4CeiyAY0LtAGfQuc3zLxLKFAP3QBN8DIgKy8QytdJ4wLo0oFcrcUqAKqEM+xzpsp4zFJ4dJ699EKeiRegij0ENQFo2jQ2Bfm5sNNspJwBc20Ker6eFYYJMRi+nrWafQ9ZY6Sj0f21drK6Zuak4s/L36K0ozt61Bklqy/XmPLHibL/ev0JRv0P3tmA1MyEfK+LTXLx0R78cmYWSFyPM2tu5KVuojABgIKOVVwAAGktkOYCsRg4q+PTDiPaLpPqxnztpAAApJSv5Mdb7WKlo+IBxQMmHlAAAOVIKB6Q6QEKmDWBs9jtqrbqJ4bemhsfQh39D7S1l0FX/jXZDADNnc+gDv8N2joroPN4yTAuiQhqro9lt/8kGkg3j6qUW7C51J8FM9oqH0NXvic0IetZOcFcxwpQB38Hzb35RsGJKuYAbG5NhLbaHOi83pS5a+PmdAO+dulm7P37KHvjlTc6YfB7b8C1bH4xQKLjBt4Oxg8rtrIc426vtsXICYPg5Pxs5/kVBACg9ImZk5cwsTVrTCjlgAQnNUHz9MGz2hY69x5Qxx9Drm056OiMuHdhN9UEBqiDl7GbfNaWzK48chqs1wNKpqbLhubOp1CH/wqo7aCtuUB/y883AsWuDNEDUQRMOVeDttGv+UAlFljfGM9u6HPdWiOnwYZ8t+d0606gFwuwVTZ6JkOlDwXdZAAlKFB38Ieu0nj22SM2C2lwqMK36m/wGTjBM7UDA9l0nm/kG1eVcA4210YA2XFsPG2VqfnnzoxkbQgQKIkAQEHPV+361fD5ggkoVbrkMRv4D2Pf38ew9Kt11nyEWB9rAICzwbuw9dxc9G/yGVpW6S17bu7W/pW6Y4z6J6RFYvnB4ehee4TkcYWC6L6NP0GbgP6y1yWlQ0GDdv4cBR2ruACAf2+swd4ba4zcVVDQRQEApJw+pY3iAcUDhekBBQAoTG8qY70QHtBcHQ517OF8AYRp0C0rBeCJMCC06dA22Y5ce+88X2rTYXOhN6Mhc0ELJzBIt6Q5Tf5gLACj+IYAgAeL2U0/F+wTK8Hm8iAGGhC1WldpgiEotObBZWVm4Y9t+7Bl/S5kZWXDpZQzWrVvhBZtGsLRyRE6nQ737j7E8UPnmXhdpap+GD6mH5o0rwcVcQ6fcSsIAFDQG1pBAIBf5558q7JhgJC2xld5qSP8GPjBYmgeLNNT5QF2056vYkSuDppbE9nNPGtTcTS0AcJCVwRKaS4PYoE3MQEoHYA/niGwzopmwbq20RbkOlURPAUMDAv5ibFniJmiJeDLpZbxGTesXwtd+Vehrf2tMBWfAIygL6AO/SkP8DADABALRx31N3Id/KBt/CuIPSNkekBtEkvBEQISKCd23vlorL0Vz3JtSZlbqlHd+PNRGVh2LRb2GjV+6uTDuhIt9lBYKpZejWOluqgWt5AVxfmSuvan2a44GAB3Ik5h3ckp6N1wiuRAne8Tsf7WjGsaBNM8A5rOtGpdUp5bQYN2/hwFHau4AIAfjk8ACS/yraA+lwIA3IjLwJ8vV0ClUuaFZkkXIiLxHg7cWof4tHB80G6FoJ6DlOf9NNqQ9sSxwC24FX6SiUmWc5aR9vU0FqjMoXjgOfWAAgA8pw9W2VbRecDmfK98FHs2m8qG3TxqA2aynGM5AIAhoM/V5QcAAJiCDob2tuWQ0/TPfJtlYMSDJflBishdUN/7Oi9HmnKuSzeCtu4qFpRZY6SoTYJ1xw+dQ9DdhwaFbbdyZeBf0QeNm9dhoECFSj7PReDP+Yh/+yg3BUDMz+lpGbhw5jqWL/jJbA6zEABAKSk2lwYBOXqFc9KC0NZdK56PzwFLyVdZ+9wyzfKdJXX0XmhujNXfxhNLgIJ2k0Ccvxd2TqP/1Y/nVAXaxgRmeTLdAQKfVHF6xojO9x3GJBAzYhLYXB0O5CQxMEFbdZoRC0AduQuaW5PYuozmMXOAifVAnwk9Q0KYAcB9rkhDgaXNmIJxvPEZ4HHlXegCPssHAFDwvzUoEY3dHRGaBroYjgAAIABJREFUmo3LsRmYVN+49Ja5zxqpcR8O0+srcLm0lM/bd18Ibsbr1d5H1HJj9bzlGJ2vKxdvYeXCjYiNSRDtWpiilnLWVxhtSfsgMSEZ27fswfbN+rMoZkIMgKjkYPx24Ss8iLkEXa4O7i7+LD+fbubJxAJ1CryuhhwE0fvplp/6epWugreafY4KZesYllDUAEDPBh+hU413C8OV+cYoaNDOH7CgYxUHAEDPeM2RsbgTedrIN0UJAHCf+8j0HKNyfGIP+J9r37Hgn6yqR2OM6rAKNmo79t93I89i/ckpqOvTAW+3mFckZ0TOoHzgg6pPfNh5Pdxd/OQMobRVPKB4wEoPKACAlY5Tur24HrC5NBBEZRajEHOekQMAkOAflQakXP+c+usYPZpvbM7EC8ihQN29K7tlpRKDkAkAGMbM1UGVch3q4JVQR++BrsJIaAM+e3EfqhU7LwoAgJaRkZ7JaM1H/zsruipBAOBJ1Qkm9Ke2hbb6fOh83za7M5a2wulJOAcgp/F2wC4vqORuw2mQ3FL1Bdkm/Ak4Fgx7jdgp3HlNOA2bK8P04ISEtfEDcTZ32Q4MfGBGwMXFflAlkYK4Sk/T56XiiG1YShUAo3kJJKB0BxIQlGnr7yTgRHgafuiov7m3xji17X5VSuPLFnmVMkgVe/LJCHzRvDxT9JZrxNZZ8c0G/LfnhKzzJXee4m5PQqOzJi1BdFSc6FJMAYC41DCsPjIaraq+iY7VB0On0+L8o924HX4SQ1t/A6Ebd04ALiTuJnZfX4VhbRahjGN5BEWdxy9nZkCjtsXYjmtR1tkH10MPY8elbxCfFmHRPVKE5YTWU1A6urmFFTRo549d0LGKAwAQEg6kPRUVAFDWcwxTxk/L0RlcJwX440o6+rpWx8j2Kw19ixMAIJ2KA7fWgwC2wS2+MKwpIzsF3x3+ADpdToGEFC1+oJQGigcUDxh5QAEAlAOheECmBzT3voY6eAV0voPN32I+CchynQKMblY5YMD0dX2w9U8+6jQFdDYX3mT05pzGv+lF/9KDobnYH7D3lsUAMN0qtxZthZGiedYy3fPCNC8qAIA0E9at+tXs7WXPvl3x/ocDodHkqe1zz1IPAIjnuPMfkCboS6gf6n8gmt6kmwbhOo8e0NY3n2+tDv0FmrvTn9yy2xtSUKhahuYe3fjnAjalBUEuo4OTj53QBDlN/mRsBiN2AA9ksHTwpAAABiAu5ZZ+OI0TSy/Q+b+HXJe6kqobcDd2rb2cZN/Q8/cQnJyNXnseoVfl0kbjmKvDbckH3Pti5Sy5959lBgC3h4T4JHw+5VumPyJmsxd+hOatGxjeJlG9XVeWYkzHNShfSjj1g7u1lBL0UZB7+sEfGN56EWp4tWLzFDUDoKZXK6OgT+qZkNKuoEE7f46CjlWSAICCsi4spQBIeTb8NqlZiVh56H2UcfQosrMgd01BUefww/FJaFG5F3o3mmLUnZ5lUkasVeUr5a5Daa94QPGA3gMKAKCcBMUDMj3AAqNL/VkQTuJ7uqpTkWvvC1Xsf6AASFdtFgumOPp0rnMN5DTZacjDFnvdkCOdkwyd/3BoK08EclKgufsZVIkXoa27himssw/uE7p3LqUcEC3bJE9Z/Wg1NIFfsMBFW202C1woAFJF/gld1c9YJQDQPmjs1EBoG26yOgVApvuem+ZFBQCQgywFaEIpB9YAAPwb+3wAgEBKgY5KUZJyv0jFCHXEDlb9Ajo9TZ0TyKM0AnXEH/pnb1MG2loLketUFQSCGUpb8k8GpQxcoFSbC+xV/tq4s83ABHtP5JDYoHM1i+dKEgBAFQ0fLIHmwbf6agF8U9uykoJU7lPn2ZOlTAiVOxQL3C0u0KRBUQIA/+46wtJMxOxpAQAJcUnYtvFvVKleAV17tCnUFKGkxBQGANy5eV90nwu++wT1GtUwvM8F5462LvBxrc5U/v3cakKtyiu1RsHaH5cWspv+ml7GTC0q43ct7DCuhvyHBzGXWVBjq7F/qgCAR6mKGN/pBxClurCtoEE7fz0FHas4AACxFIC2Af3Rp3GeILBcvxc2AMAxFUo7lCsxAADHSmjk/5ICAMg9IEp7xQNF4AEFACgCpypDvgAeoOD53lcsyOdozbllmjIaPZUN41OrmTdUaqYNQLXTOco15yU9k+AbfbOki9DcmQVVyrUnpdCcoHNrC12NLw010TW3p0IdusnIyTqvvtDWWW54jcqXaa4MhSrltl5IrXRD6Hzehub+16zMoL5Gui3YmqvNRW6pvBzVkv70tFodbl4NxInD53Hp3A08fhjOlkwihCQ02KZjE7Tv3BykQSBmVDs8JSUNEWHRCLodjMsXbiEzIxNTZ49iyucUPPz5235QoJScmII2HZti3MdD4OySJ7ZYlACApQDtaQAARgGz5EOhAmxcAJWGVR/Q1lrEyueJ6maYG1dtqxf1U2mgc+8Gba0lrLVR2gJfZ8DCGqUCAKQRoLk9BVSNgLQLRM2mFCsPqK36KWDrZmgmFLiTJsDt+Eysu50AqnX9cxdfQ/3uRynZ+PFWAvaHpGBzVz+DyJdUAGDWuWj8cCveMH9tN3tWLiwhS8cYBFxtbn5dbkvq+UUNAGRn5+DwvtP4ac3vTDOkKMoOSkmlMQUAKMA7F/wX9t5Yy2j6uSSCqbZB4wovM9V/G40dGABweZFRUE/OD4w6Z6D8t6j8Bhr6d8XxwG04E7yryACA7Re/xvGgX42OqJ2NY761Sf74WmhY0KCdP3xBxyoOAIDWv+HUNFx+vN/IU6a59nL9fejORsY84ZucVA6+boVGRee1B+7FXEI5Zx8DAEAU/AcxV7D/1o+wVdvhvbbfGqZLyYzDvps/IDE9Cl1rDmd71OpyML7zjyx1JSUzHjsuLmDgFr3u5uQFYj008OtqGCMtKwkXHu7GuYd/IyzhLmvnYu+Gl+uORuuqfSEVAKABVx4eycbgjPOFKVAihYUj91ko7RUPvCgeUACAF+VJK/tUPCDTA9cu3cG0cV+b7SUWKFCZwCXzvkfbzs3QoWuLfGNkZmRh2YL1LAgQsrffewNvD+9l9BZR429cuYtVSzYxkS+iwbfv0hzOLk5ITUnDpXM3sWPLHoSFRMHOzhYDh/VEr37d4OBobzSOWPDDBSGZmVlYNHctaP+cNWpWB9O/GMPm4kwOAEB5yMu+Wo+LZ68b+hPY0LFbft9QA0sBWnEAAKYgk5zjZAQA2Lohp9E25JaqK2cIQ9siBwCezETsA/WjNUzwU5UVLQoG8EsekkDf6KPhuJeUBR1F/QDKOWgwopYrFlzSl3zkAnRXew04Oj/l+Ho4aIxUvqUCAFQxgMZefSMOA6qWwaLWnuBqbISn5eCt/SFo5O7AXrdR6d+xdL6KCgCgyiEkGEopLvQ55axlu0b4eNYHcHRysOpMCHWy9B1DfUwBAP44FDCFJwSCyr6R6Ns7Leejnm8nQQCAasJ/f+xDJKRFYUzH/zENALKiTgE4EfQrfr+Y/zu6a6338Gq9sYXmS26gggbt/AUVdKyCAgBc2UVSyueMKPPjO68zq0QvFKwT24JYF8S+sMaEgBwpAAAxTv6+toKxTQY0nQVv1wCExt/BjksLWLDPTwfh+7uOTzuMaLuMLZXvx2aVXkNYYhBC42+D06CgQPzn09NRx6c93mg4CVqdFr9d+BI3wo5icIsvUd+vM8vrX3t0PBPM7Nf0M+a/zJw0HLy9AcRCiEp+hKOBm41cQ+AAAQyUamOaAkCAw/fHJiA8MdAwB9f5Ssh/+O38F+jT5FM08u9ujbuVPooHFA8oKQDKGVA8oHjAnAfopvz2jXtY9vVPCH2sF66iGuFTZr0PL29xBfJb14IwY9JiNG5WB5Nmvg9HkyCcm5MUu2n8+TNWMlXyXv27YfB7vY1u2qkt3frv3LYPG9b8jlr1AjBl1gfwKF8239Lp5n71kk04cuAMe48Ciw+nDYWrW+l8bWnuzT/twi8/7mTvUdDzzojeTICPH/xz702YNgz2Dno1ZTKpAEDIowgsnvc9oyLXbVAdg0e8gToNahjl75suzlKA9lQAgKi/obk5gYnukeW6tkROkx1WfWBIw0KV8ATs0ThCW3sZdOVfs2osI3aNXTl9CoCZygTcJJIZAEKr0qZCHX8SqsidUMcdB7Ji9HoGzIyFCMUC9/hMLfrsDQFVwKQbegIAmF8BDNwfglvxmVYBADQGsQj67H2MMnYao7FpTBIRW9rGC83L57FXzp68gtkfG9848rfdo2cHjJk0GDa2NlY9I9NOdMv/396T+Ou3A4KifEUBOBQUAOD2QGkBm87MxOAW81gevxADQCznmgK7s8F/CTIAWlbubUSF5tIPTF839wCCY6+ywCs9O9moGQVVfCCiUB4igC1nZ+Ns8C6j4ay9hS1uAIC7kU7O0ANzZFKU6LnnlJWj/15k3wAqNXo1mIgO1c2Lrgo9BwqUVx8ZhYexeeAwtZMCABAARADVB+2/g79bXplUsfNIwfyqwyPRpOKrRmePy88v7eiOAU1nwLN0FZAeBtH1fzr5MWi8cZ2+h4u9/m8uVblYcWgEKpStzYAEWsPxwK1MO4NSZ4TM3PkW0gA4F/w3tp6bg7YBA4zWeuTuL7j4aC/GdFwNexvnwjrayjiKB144DygMgBfukSsbVjwg3wN/7ziIVYt/Zh1r1Q3ArAUfooxrKcGBiN67Zukv2L3zMLvR+2LJZBa0ixkBC7MmfwsnZ0c2rmlgTzf/B3afwIpvfmJzfv7NRwioIX7TQkDCVzNXsTQBsm6vtMWYye8YBe/cWviBduPmdWFnb4tqNSqhZ79ucHJywM3rQVg6fx1q1q2K8VOHMGaBUF+hgJzWff3yXSz+4nukpWZgxLgB6PRSK9hKCKpKAgBAZe5sLvUHsvQ/kKWW2xN6zlSyTx22lfu5nK+sn5wTyXL07y/Sd5Eodsia8vUJZPQTWhsb6+4MkGggGZ8dIQYAcOKA1J4PANB/U9k/0zrfUhkA3Po+PhWJXcHJLL2AC/ZX34jHobBUbOrsCzsNxwsAA7jMsXsKq6wlrU1KIN5nUA8MH9MfqicMBTnnQaytlHlNGQAU3EcmPUC32u/Bya4Mo0RT0Et5/ENaLWApABQAbz03l+kDUDsVVOCUzFMz4hm1msr/HQvaitP3dyIhLQLvtvqa3aCScYFNyyq90bfJp6y/udfN+YJjHpC6O98oIKWyhbTGwjShqgMlBQCgPb/VbBaaV+opacvWAgBEl//u0PvsnPCNbswJdOGCZEmL4IlC8gEF6msJAKB0FWKdkM7EuI5r4WDrYphSTANAjIbPvV7Lqw0GNp9tGIcDDPzL1jbSEuDGp4ZjO67B5rOzEJ8WaVbEjwMAetafgDYB/Y3cIwQAcH62t3FifqVgn877mqPjWBlDa8AWqc9Eaad44EXwgAIAvAhPWdnjc+cBynv/4tMV6NGrI3oPKHoa3OPgMMycvARREbEsqJ+/7GOWtytkQXceYs7UpYY6473feon9uOcr1vP7cbeRFKS/9mbnfEPyx+v+WjuMnfKuxSCaGAALPv8fG8vGRoOPPx+Jdp31Aop8O37oPGMfcDZoWC+WOsBfK62PwISho/oa9TXHACB2wYE9J7By0UYGfoz/eAh8/D0ln0NrAjRjEcA8BX5zk5oTATQut0cRtN2TsngDJO+Da6gO3wbN7WmALou9RDoZXEULuYOpYg7A5voYQJvCuhKTQFtvrcVhNHc+gzpkvb6dCABAoIfmyrvQBXwGnecbZsfUBM5hKQJsDTwNjuICAM5GpeOd/0LRs1IpLGzliZRsHQYeCMG71V3Rr6oxA8aa82XRwSINpFS1KEzAgb8MS2KapgDA4bubWA11ymem/H8HW2dG+3+j4RQ42el9SIHJD8cn4lHcDdYmoHwzjO6wCveiL2LL2c+ZdgC17dtkOoJjrhqozxQoXwk5gNsRpwxLpPHpBvXArR+NXqdgdmCz2SBKtiWjvOst52aznGu+0djvtvwatbzbWBpC8vslBQDgABeiqvNNDhhhLQBA8/1zbSV7ZnyjZ9a+2lvo1XCyAdSx5Fii8K85No6VjDQ1SwCAOaE/awEAU4E+IbYDt04CHKp7Nseg5nMZS8CSir9Y9QsaT6wKAPn5yN1NGNLqG1Dawv2Yy/j9wnwGslGagWKKBxQPWO8BBQCw3ndKT8UDxeaBpw0AmN6mjZwwiNH1TY2o+pTfSwJ9dOudkpwKX38vzF08Ed6+ebXMuX7U/vvlW3DjaqDg7T833h9b97IupnW7xR4AsQDmTltmKAEmRjHmB0Llvcph3uJJ8K8krXa7GACQlpqODWu2Y8+fhzFwWC/0GfgS7OzzUgekHBprAjTTwJhT4Dc3n1kAgOLkR2ugCfrCoIhP1SO0DX+RXzHiSSlLVeoTXQWVDbSVJ0BXebIUdxi3MR1L4wJt3ZVMKFDMVGn3obk0ECSOyUwMAHhSulNbaRx0FUabXVue71RGjIbCBgBeq1gKX7bI++xwugEzmrhjaA1Xwxop4O+/PwQx6Vrs7OGPwMQsLLkaiw2dfAzpBlxja86X/AeV18NSID5kZB8MeNdysCt3DZbmNacBIHeu4mpvLoh0dfRkwRJVMigM+z971wHeVNmF3yTdLbSle7A3ZZa9hwwRQRFkya9sFGSDyFQQB4ogIBtlyBaUoShT9h5lllFmJx100N0m+Z/zpTfcpDe5SZtAKfc8z//80nz3G+f7kvud95zzHiEAQMxQNTSuEJlez+DP83mHhZ7nDFw+URy1MwcA4LzbFN7OCT8v3Zi+KOd9+dERDOzhCxFGElhEVQHEhDz4u0J+xLG7WxiQpC9ilQU4EISeJS88RaxwQmkNFKLPJwGkzzjQo07gGzpVCwxFBnApJmU9ahqtJkDnIvzpTZNSALrXnQiKfuELPZ+cEYeRbVfBmbcOMvhXHR/Fqm1QBA6ljZDolxEU07X0uaQBSQP5NSABANKpkDQgacAkDfC96s1b1xfM7X8QFo45U39m4fJHDpxhefIkhrz7CXGJ+GLST2jRtgEzAPRDgInsb/bkRQi9Hsb6MfXCzgELu7cfZM8R+EAgBIERfOEbQsRt8MXcMawKgCkiBAA8ehCJJT+sR+yTBEyYPhQ161YpUFhzQQw0fdZ+UwAAvlecSkkq6++A2t7v+fKVabC51BOylCvav6ld60NZc7m2KkU+XRGL/oN5QEY4lDWXaj+myhUsbD4vCgAKJygrfAZV6SGC5fToQVYVI+w7KMuNgrpUy+d9ha+G4u5sTTULiihwCISy1gqoS9bLv3UEGFwdrCkpyNqrxQGA0oOhKj/e8DEgdvjrwyCP3cvAEFaK00kTEcMBAEGlHLCp/XMvFZfrH5uhxI5OgXDP4wDIUqrR+0AEHqRkC3IA6PfDAQD9KrtidkNdHo6VNxPx9aV4zGvqgwtxGahY0g7DajyvUMAtqCDny5TvhKE2Yoa4qcCeuXMQG9fU3xNzx33R7aOTwxgXQFLGk3xDU+j0mzWHo1XlvjrlDPUbkkF6P+4S/rq6mNVq1zfSCpOrLqSPwoAJhgAAUwEEmo+Qd9ucCgpUfWFnyLx8kRcEArSp0h9v1RppUN8E2uwM+RGn7//BvOiVfRphzxUNKR8nfAI/Q+eJ0lNCIg5gQNO5qO7XQtvsasRhbDg7DVSdYHir5xFunKEf4FZF5++GuAG4MHxKTyDj3JDXfduFOWwtxsAgsQiAyKQ7GN1uDTxdArXr4FJc4p49ZlEAe64uxHv1PoO/m3jZ1xf9HZTGkzTwqmlAAgBetR2T5itp4CVpgJ8GIOQt57z1xMhPYfpXL4Zi1uSFyM1Vok796pg6Z2Q+45pAhdWLt2D2j+NRvlLpfCu7d+cRZoyfj6TEFPaZORd2fik9SgP4dvFkBNXWvTjwDSFzicj4AABVJKhQuQxW/7yVRT30+l8X/G/oe0aJ/oxtY0EMtAIBADdGPy9LaYCdX5ZyGYprwyHLjHg+ZYUTVN5doAr8CGqXWqykpCwtDPKojZr+cp/lTxcgo/n2FMijNmsNdyLQo6gCVemhUHt2gNreByDCvYSjGgb+lMtQl6idP12A+godB3n09udkfDQn/35QBXzI+mT9PNkN+cNFgHMVqLzeBAEeUGUCcuEUCVniKdhcHcTWQ6U5VV6dBbdJ/miphoeAyntWmwuVbw9tOy4Uv46HAzZ1CNAy71ODjw5H4khUOqYGe2JwdTfmrV8Vmoh/HqfiWY6Kee7JaCfhDP1gT91+Nt5NxuQzT9C/shu+beKtZfynZzgyQDuFHG52cixr5YcyLs95K7hJFuR8FeZnR8wQlwCAwmhX82xo9EmsP/M5MnPSBDsjhnsy7GsGtIVfyYqMz4AqHcSnhiMk/CArf5iQFgkbuW0+5nXqkCOWI7CBL3VLd2DeWXNFCAAwtS+a5+LDg5jXmC9iXnN+22uR/2H96Sksr5wTG7kdPmz6LUv7EBMxDz6VyqM8derL3dmPpQUQQHMl/CCIyO5Z1lPG0dCu2kc4e38ntl74SmfIMqWCtLnvhuZC7P+rT4xlHBUfNJ6DSt4NGIhDXBaPnt6AXCbHx62XgiJBSDiPemn3GuzvcpmGiPRWzCmsOTkRZT1q6fydPiPDnsgsPZwDGWcFgQp0xggAcbB1YkY/AQjLjo5ARk4KK/lH67JTODAeDAJEqA1HNFgzoDX6NZqlHZsDc1IoAqDNSvi6VtRZLnFmbL0wG4Hu1VlJQqrGwfFmiO2R9LmkAUkDhjUgAQDS6ZA0YEQDFPp+O/Q+Du09iZ4fdEZ0ZBxWLd7CGPHJm9zno7fRpmNTraFH+a737jzG7xv2shr1VPaqaatgDPzkfZDRzEnS0xRs2/A3I7ejNsGNa6J95+Zo1ro+a0I1rMl7TbXoqQ59jdpV0LZTE7zRqRkUCgWio+JYjXp7e1tQyTxO9McnY5QM6/ZvtUDnbq21JfGoTN/xQ+cQH/cUnbq2ZkY4he27l3IF5ey/9W6bfGHr+mkAk2d9rFPijwAC8v7TZZ7y3p+lpLH8+isXQwXz8IkskHLkqbSeIY4AfUPFHABAP79f6FlLAQDlKgaCQv+JI4GEAIc+A7qi94ddCwQCmGugyTIeQx72NeSxe56fBdcGUFafrzGGDYgOoz7l+FecAlWgxgDmiyz9ARQ3RkH2LMRgOTztGSSPeNU5zKDPJ2oV5I+XQUFGea4uc3m+tnJbloevrPwlYJvfiw2KNCBAIXobD1DQ64VC/cuPharsp5DH7obi5ngNAECwgXtzFrrPKggoNFEf8siNUNyZCuqbgRMOfhpgwrUB8/DLnp6EPO5vyJ5dg9reF8pq86D2aKMddOb5OKwOTdSZxKhapTClnif7G5UHHHY0GreTsqCQydDUxxELm/ti3KknOBKlMdyGVNesld+Pk40cv7Txx4qbidp21Ea/dCD9bdzJGGy9l4IPKrsyLgAhoUiVmePnCzLyU3tL5+SLAQDEKVK3QQ2D57SgH4iNa87vSUHn8CKfo5Dt9ac/zxeabs4cKNd6QLMfQMYwCRlo6dnPcOHR3yzvXZ9rgJjziXyPmONdHbwYsCAmhqIJuL4qetUHkb/pC4W2U8UDKi9H1RX0Q+cJ5KA0AO+S5QXnQkY7ETtSCcDdVxawUnn6UtWnCd6pOx6OdiVYOUdjxiYBKHuvLQFxR+jrxZgOiCjwg8azWWg7iX59e/obcQpU923GWPB9SpaHm5OPYEQBcVEQW35Myn1m8Ff1aYo3g4Zjy4XZzDAnIZ1EJ9/TKcXHRTucuPc7rkce0ZmufioF8Vb8e2MZIhJvQaVWgfTctuqHLNWBAxEoLYKAAgIZKMKBzgHpsnu9SSxygP5GUQlXI/9j+0ZronluPj8LfAJE/SgCLp2ByDQ5LgCx8yV9LmlA0oC4BiQAQFxHUovXVAN8jzflhXfs0hJ1G1RHhUplkJ6eid2/H8DmtbsxZFQfdO3xBgv1pmf+2LwPQ0b1Zqz2keFPWFk5Bwd7kMFM4eVkGBMz/FvvtkXDJrWhUqsReu0uy4OnMHiORZ88ymScy2UyPH4UhcP/ngKR1JHXnPok6TugK/M0k5Dxf+zQOQY+fDK+P2rUrITMrGzs2X4QG1b/idYdmrBQ/O0b/sbmtRpDkQz17r07oXGLupDL5Tjw93HG9j9sTD9BQj6+15tfKoy8/5t+3cmACX65PH57/bQBLl1g4oyhBqsEFAYA4D9r7QgAMpjadGiC779cATKuSAoDApgKAOh7/Q19VQ2lA9iE/A+yhEP5HjPE+E9h9PLI9ZA9PQFZTrzGUJbJARtXqF2CoAroB5V3N4Mh/dqByDsftQnymJ2QpYcBuUTopwnNV9t7Q+3ZEaoyww2nGfBmTOSH8gcLIKcyg4yVn/qxhdq5KpRVvoLarTFrLdcra6jtgrz4lWaw8VjUQMwfkD09DlnaLciy4tjfuFQDAgoo3UDl9z6LWtAHSorCT+WBiDR8duYJVrbyQ0Ne6T/+3Pi/bUJzftEAgLUM8dcNAKC9zMpNwz/Xl+P0vR3IVmrALlOEjG/yWLeo9D5jXCfPK5ELCuWnG+uPjMNR7X41StJmiMRPv19inx/RegVCwvfn85CbsiYqScflx/9ycnw+Q9eUPmoGtMHg5vONNiUggYxwMoLFpLxnHeat54fTc5UljOnanPQEsTm8ap9TigFFnnzceolU+u9V2zxpvkVWAxIAUGS3RppYUdHArm0HsH3j3nxh6pwHmwzZmXPHwMPzOSEXf+5kBG9as0tLMEf14CmKYPo3nwrWp4+JjsO82atYHn3Z8sJMt1zuPIWeEzM+SXRkLMuXJ89z6/Yao4eEAxRoHl//NAm16lVlIfVfTFyA2sHVdMpvZaRn4ofZK+Ht44Gho/vm816ztU6Yzxj+CaCY9cNYeHi5s7G//Gwhho3qg/pNamnH5pPx8UsCElixdf1fuHf7kSCXANeV0uZaAAAgAElEQVSBfgqAOaHCfCPaFA6AwqQAcAYT7d3Cb9ewqAdOCKTpM6CbaOUC/pkxFQAoKt8RaR5FRwMUOXAxLhNLW1HYsbBIAIBGL9YCHorCaSCPa0jEQVwJP4CIpFtIzUpkXlgS8i472rqwuveUax5cpjPI2JZCqwu+cxRdwFV9IECA8ue5qADyhrs5eqNphR6Mi8GUKImCz6R4PUlnlggjawe+YVJVjOK1emk1kgaspwEJALCebqWei4kGyHAmRvdZ88ahpOvzWru0PAozX/3zFh32ePKGk+EacuEmLpy+ijuhD+BWqqS2DXf5JiObiOcoEsDLuxRkcs11nSO+y87OQZXq5fFu747wD/TRMcZTklOZAd/5nTZaAIDmQoz6s+ePzwcccKX2OAOae54AAEpP4IQL86d/8z353OccQHDm+GX2py9/GIuGTWsbNOY5Q3/9yj9Ye64kIAEQVMbwvb5vCpbn48bjgI77dx+zP5lTL5yfAtCkZT1MmjmMlTDki6VSAPgeU9LtsvkbWKQGJz37dUb/Ie+aXA1AH/jQ/ypZ2kNbTL6qr/0ybiVlYfCRaHzZwAsdAg2TWRYlAIB++4R+syyxmQTerli4yWBXxRkAsIT+pD4kDbxsDRDXAPEQUKlNSp0wRyjV5OKjf/Df7fV4o9qAfMSW5vQltZU0UNw0IAEAxW1HpfVYXAPGAAAyIH+etx6z5o2Fr58XIh7HYNF3a5ihR3n0NWpVxtmTISxVgCsxR0bxzWth2LxmN66H3AYZ+i4lnNFvYDd07dmeGfpU5m/D6p2MR4Dy+O3sbNG15xvoN+hdODraQwgAoHlu/GWn4GWaMyiplj1FDBQUACDl8i/VFIHwdo838NWUxRg8shcaNauTT//8qAGOPPDRgyj8/edhQWJAfgf6ZQCr16zEygW6upUQ3WeKMKByfCSGqhAQSDN1zA+sjSUiALhJEcfC+hU7GIcDJx26tACVT6TUEDF50Qaa2Hykz4uuBhKzlPj0RAzG1/bAomsJjFtgeSs/2CkM+f/BUpVmTJiv5azQX52lAabfVv2hTTvSH8vc8pvm7AQ/BUnoOQkAMEebxbNtUpYSfQ5Ggspobu8YCF8nm+K50FdoVURKePbBLpaSsuHMNLxRfSCaVtCkOpoq+pUizCkRaeoYUjtJA6+yBiQA4FXePWnuL0QDxgAAIuK7deMeY72nHPpfl25DTFQcxk8bAmcXjaGnnwLAn7RapWbh9NTPvj1HmUe9YpWy2iYEFpCxTt5sMmYnzhzKjGzOgO/UtRUoF5+E83hTH/qGOKUdkKE7bupgVnKvMAAA1xdFAxD5XZ3g6nh4P8KgMc+lSnAlAYkhPzEhGX6B3oKl//Q3lfQ7c8ICBoRQXv2kL4YbjRqg5/mRClSBgPgX3NxL5jsvfAPBUJSAoUPGBxiEwAMidyQQZ/umf7Rd0BijJw8QnAt/HEsZaHR+niYkI/RaGAOiCAiKeBTNKjOQuHu4onRZf9SqWwXBjWqicrVysLEtWhdg4sygMpDXLt9C6PV7LN2Ezg8nBLx5+3myNdQOro5K1coxkOxlClXCuH83HFcvheJayB3ERseD0kM4IcDPL8CLRfhUC6qIug2DUMrDtUAlI68mZKJvngHTuYwL5jbxhqudht3bkFjqfJmqY2OG+KsAABAQScSvl8/dwKVz1xH+MFpnP0uX9UOZcv6s2kmDZrXh4+OpjegyVUdSu5ejAQkAENc7gSOzL8bB28EGE+s+JzMWf7JgLQ7dWoO/ry1haSqdgoahZeW+oukpxH2xK2QBSjp6sioEnJD3f/eVnxgRon5py4LNTnpK0kDx0IAEABSPfZRWYUUNGAIA0lIz8PMP61gIP+XVE3M/kfP5+HnqhNWTcb9l3R6dNAH96dKFfP7Xv2D8tMEgwkF9IYN91mcLQR58GkvIgOc87UToN3zsBzo55xSO/sfmf7VcBYUBAMi4+Wb6UhadwIkhDzv3+cUz17QlAe0d7FCypAsDO4RK/+mvnS7fW9fvYcY0CaVNTPlqhEHOBWpDKQ+UYuDj54Xp335qkEuBb5hUrVFBMM3D0NHiE4wZih4g8GPL2t063k+aPwE5ZLhay0AjnZ347zxLzXh4j1e+T+R7QoZpu05NWdoJnWMitnwZQuDJpXM32Jm9fkXDZG2qEEjUsFkdBi5VrlruhRli3Jx3bjuAm1fvaEEWU+dNYBp53okskyKIrClFCQDgc4lYes2FjQCg38mdW/fjrz8OMwDSVKEKMZTuRFwsHBBs6rP8dvSO+e6LZaDfT0uKIU4UoTGeRMdj9ueLQO+Xwsjb77XDsNF9ixzAWJg1vS7PUlWRCadi8H0TH/Sr7Fokl80RKfaqP03H0OcqLEgAQJHcNmlSL1EDEgDwEpUvDf1qaIC7RJKh33dgN2Z4kteeGPM5rykZShTKv/j7dYiNicfEmcNQysMNF89eYxEAd0MfaA1eSht4EhOPlm0bgoxhuuRtWbcb9vb2rP+o8BhcPHsdFDJOJfLIsPh3zzGE3XqITyb8j3k3yQtKXvFGzWpjyKd9mJFDRh+lFWz77S/0HdAN3d7vACcnB9y8HoaVCzcxUIIrtRUX+5RxCNRrUEP7PO0GxwFAJe0oZ57G1xf9vH667M7+cRzoUmlI+CUBqQ2lIVDUhK2J3mZ9bzrpfcyUgYw7QV/ookoARU5ODtuHmnWqGJyXtQEAGpjbFyKC5IS8nrT+Bo1rCRqohTHQaO8o7/nA3ycK/AUjI/rNd9qg34BujL/iRQmBaHt3/ocdm//V8fIXdHwqwTl0VB/4+hsGWwraN/ccGYl///kf/tyyzywj0dC4/oHerJRmUJ0qVgNgCnO+CqIvY4a4ucCbOeMXBgCg3xF+VQ9zxuXaUoTNgOE9WXqRqb91/HE4oJairiwp5kRdiJ0VU+dlboqVqf1K7ayvgaNR6Rh8JAqzG3oVWQDgdsxp/HpqIrrXnSgBANY/EtIIxUADEgBQDDZRWoJ1NUCXSMphrRpUEVcv3WKDtXqjESN10w8rJw4Aqm1PLPDE4D9u2mDmgeXK9lHOaVZWFtat+IPl4RJoQAZ0l+5tGWcAef7uh4WzUnyPH0Qxg4IukRTm/877HRgJof6lln+ZI4/zkQNnmNeKLrDk0aWQfwq754wgY89zAMCR/WcY78C3iz4TLNFHIMa0sT8wLyex3BM3AXEXGBPyotG6yLj8Yu4YnWoBpuwgGdKH953C2uXbmXFIeiEOAtoLAiooMuHgPyfZ2ikFgsozGqrMQKkXT58mM9JEKp1IQroizzzxDLi4OBn0HNOzUZFPsOCbX3Hz6l32LO0BRSVUqlpOUA80d5rXuhXbdTzDFA1AuqDykHwRu3QbytEmcsVFc9eCI2k0Ra/G2pCOKWWB9GnNaADSz5H9p0FkkQROcUJ70v6t5gwsK1Pen/En0DwIhCKgg74jdJ7/23+afZeEhM4xlbWkdBmxM2qOvgisII6HHZv+tYjhzx+bviMfDnsP7/TqWCDDUWwdBT1fYv0a+vxVAwAo6mTe7JUGORLM1QOlBhBgaSzqR6jPohABQKkrX0z8ib2vCiNiEQAX4jIw+UwsbidlMR6LRt6OmNfUB2VL2LJh4zOVWHgtAZGpuZhU14PxXlBbe4UMb5ctwYxTSn3hjNX0XBV7zslGjl/a+KO1vxP6HYzEkShNJEcNd3uW85+So8IvoUk4HJmGje0DUMZFM15argprbyWBymp+29gbE04/wYOUHPzSxg/NfJ0YZ8Di60+xNSwF8Zm57JkAZ1sMq+6Oj6q5woZ+pwBcf5qFGedi0atiSVBA1ewL8UjOVsLHyQaja5XCgKpurFoHtX2Yko21t5Nx6kk6pgV74quL8WyNJWwVmFCnFAZXd8e2eymYczEOxP1RvoQdvm/qg6Y+urwyCZlKTDsXi33hqchRqdm8ZtT3ZHri1rbudjL2h6dibhMfzDgfi1Mx6UzvpKevGnpr9U7tDQEA8akRWHR4IJ5lJmiPBudp//PyPBy7qyHg5JcwpFD9g6FrWI4/VaYgcXfyzStB2QtymQJE3nc14jAoFaBZxZ6scgIJVQQIjTmJAzdXo4JXMN6tO0E7rhgA0KvBdOQoM7HvxkqkZ6ewMbvWGYu6pTuIphcU5txLz0oaKKoakACAoroz0ryKjAaMcQAUmUm+4IlwlQoo2mH2j+NNCuXnohYo6oErH1iQadOl+MzxSwzouH3zgZYkkdIJGjStjTfebGY0fF3MK8jNScjIFqsrTs8a8nSR0Xr2RAg2/rqLcRi0at/IYK5wQQw0MpypBCHlKFtSyICmkpTt3mxmFRAgNiaBRSycPnZJO20ak6JhCPRyMCGfP+lpCjat3Y1/dx0xGHpPfX04vEeh+QEIALp47hqWL9iIqIhYS6o6X1+WmrN+xwU5XwVZKH1XidvEUhEd3BwIIPl28WQE1a5sdFpi33V9EkD6jhIx6LyvVlkkAoU/OQKEp8wZwbgCzBEO7CJw+cKZa9i/55gOSGasL9JT245N2W9S2QoBsLGxgb29HYs8M0cIoCPAjfht6Hec+DhOHbtkVEcEHnbv3RGtOzRh0XCGwDcyfOdejsdvd5Ixq6EXelQoiWsJmfj4WDQzSH/vGIjJZ54wQ5zEx9EG/au4YngNd9jKZZh9IQ7r7iShbyVX/NDUh7W59jQLfQ9EwMNBgR2dSsPT4TknxvyrCfj3cSo2tQ/EjadUNSMKBBaQQb7rzdIMAJh5Pg5UTpOkha8TnGzlzFim/na+WZoBDcOPRiEpW4WfW/iimrs9LsdnYvSJGDx8lo3B1dwxqLob3v03HE/SNeBAXU8HjAhyR5eyJRCRmoNBR6JwLzkbK1r7s4odm+4mY+LpJ6yts40cfSqXxMQ6mnz7USdimBH+TrkSaBvgjK7lXHA+NhMjjkfDTi5jQEbpPODiREw6Pj0eg/aBzqwaiFKtxmenY3EgIhU/t/TDxbgMLLuhWVtJOznr87O6nnC1lzMg5JtL8Wjs44gN7QIYkSgfNOHOTDU3e+zoFAh3ewVinz3E8qMjkZ2bjhFtVsLfTfOdpLKIx+5swoHQXzC0xUKU9ajFSiOuPTUZRNDXv/HX8HOrhMcJN7Dx3AzEp4ajVeU+6FBjKJYeGY6oJE3qFz90f8WxkbgVc5r9vVXlfuhebyL7b/7fuTn6uVbCyLarcC3iMLZe+AplSgWhXbWPWDnBuGePsPbUZ0jOiMWQFj+hvGddc74OUltJA8VCAxIAUCy2UVqENTXwKgMAcZlKRKXl4FxsBk7GZCAkPhP1vRyYR6Q4Sq5ajei0XNxNzsbVhCwci05jHpivGnmjd8XCh7K/KH2aa6A9ehCJn775FZYOFebOCHnip84ZoU0hscTZIcOGuBooYoFP6keGw8QZQ9lY5kQdkGG+f+9xLPlhvUEQoNPbrTBsbL8CgwBkBP22+k/8/cfhfGNQJA8ZWg2a1EJgGV9ttALpKjcnF4lPkxlgdXDvCQbScESMYrrsN/AdBoZYMnrB3PMlNkf+57SvlDdOpVP/2XXU4tERNBbxpHCVV4zNzRwAgM7PkYNnsGz+RqvMmeZJ/C1ESEoGcUGFgD6KTqAoLDExNTpLrB+hzykN7tsZS7VRUPw29F2g3wtTOF4uxWei/6FIdCnjojXgqa+Nd5Px+ZknmNfMl/1230vJZgZ1kLs9NncIZF5zktiMXLy3LwLejgpsaR/IjFYCFYYdjcKxqHT89kYAiyYgyVKq8dHhSAYyvJ/3PshWqtHnYARSsjVVANzsNWDB49QcvPNvOJQqNeY08maG9+/3UtC1XAmsu5WE1bcSsb7d877pmfOxGfjwcBSLSvijUyAqlLTD2ttJmHo2Ft809mbefk7+eZyKT45HY3JdT3wS5M7+TISEPfdHQKWG1sCmv3Me+K5lXbCgua+2DwIqCDjgIhwoauGDg5EsOoAPfNxPyWY6quNhj3XtAtjnPfZpuGE4Q57+m9NFbIaSzd/bUUMIy4ETFJEhxAFAhH3krX+//lQdtv5tF+YwY/+jZt8zL/u/N5bj2J3NGNJyISrwjO4H8SFYfWIsFHJbjGq7Gl4lyuJk2DZsv/RdPvI+qhCw5iSF+b+nBQBojoZy/bm/9wz+HM0r9dLq7tLjf7Dx7Ew2Z4kcsCC/ANIzr7oGJADgVd9Baf5W14AxFn+rD17AAcJTc9hlKTrP+8DvZmBVN3zd2HC+fgGHfOmP6Yd+8idk6OJi6qRftD7NMdD0w5XJe05pES3aNUSlqmUZ4SLH7F8Yb6Kxagqm6pFrR6kqu7btZyH/fEO4sEADre/g3pNY/P1agwZ2QQ1qjuPj0D8ndZZLfBQUrm8O4SAZT0TQaCxigRuEdDLj21HMeLSUmHO+TB2TSl9euXCzQMSNpo7BtavXMIgZmEIcJfy+TAUAhFJ0iF+kY9dWDNDxD/TRSQui9ilJz3D39kOcOHyepREZSkHRXxuljvX+sGuhAJ2w248w67OfGBeNMSEuCeJbsYbw08X4/Zv7HSZv9FcX41i4P9+45H7P6W8U3v/wWQ7e+ecxgko5YFP7AO2QnNFMf+Ab8Nzz3cuX0AILFEUwLyQeG9sH6kQFkJebgAT+81y/5CXngAUag4zs3vsjkJ6r1jGe6TPOgCbwmTPKDRnP+uuj5wm4oMgFSnfgz4Vb+zvlSzJdcEJ9EwjAjXUzMQvv7ydD37iO6HkCGvR1Rv8mXdx4moldncugXF76BY1DaQKrW/szIERfopLuYtnRj1HRK1hr7FNawPJjI/FWzZEI8m/JwvqpTXZuJvPMO9s9JxPMVWVj+dERCE8MxaBm81DVt6lBg54L9W9Svns+AODPyz9gYPN5qObbTDtFQ8CAoZQBa3xXpD4lDRRFDUgAQFHcFWlORUYDZFBQ+b3/9p3G7PnjDbLJF5kJC0zkYpzGw0J5hyRDqrvrXCKK8twLOrc1t5NY3iV5UuQy4Mc8L1JB++M/9yL0aYqBRuRifI9lQYj7KI+dqlQQr4IpBgx5L4nZvDAiVB6R64/ypDt2aWmW519/LmSYENfEgb3CJIgFNaiFDB4q2Tlz7mhBMkoxHZnjcabKAONnDC1w5IL+XEw5X0QaaqoQyeesyQsFvcGm9mFOO+L+GDq6r6gRbQoAULFKGfYbv2fHITaFghD3UcQD8XscOXBWdBmmkKaKdUIA2oqfNmLvziNGm/bo9yYGjehVqO+ToQGEqsFQ23d6dWDEsqZGrPDD7flj0e+2h70Co2qVYu8scwEAMsb7H47Eg5Rs5g2nEPnhR6O1ofj8sYwBAOQFFwIc9L30XH/jTsZgz6PUAgEA1IfQXEwFAIyB4ARkUDrDwha+yFGqzQYA+ECD/pmgcP91pz7DvbhL+KT1cpYGcP7hXzh1bzs+br0E9jbOLBJgyZHhUKtV+QAA6m/zuS8REnGgcABAyDzt89wcJQBA7NdE+vx11YAEALyuOy+tW1QDQgzMhsjXRDt7iQ24EEkKAyR5HQAA/kWITwJliW14EfoUM9DIAPL0dtd60Cm/mIxnYlQ3J2ye0welDsybvYrVOjcmhTVEhSoicOMRY//4aUMKVTaN60vMQ1qQsYQAAPL8U7nBguic5koA4/HD51lIt7GUAEcnB3yzcBLbX0uI2Pky93eOAIA5UxebFJZe2PkT0DXpi+GMR0NMxAAAqhJC5TI50sw3OjfH4BG9ClT5gs42pT1QxRWx9A6xsqli66LPQ6+FYfr4H5GRnmmwOUXtTJ0zMh/JqCn9i7UROkPmVBfg+v/xSgLof2JRWuYCANQ/hexTXv2omqXQpawLI8Zb2tIPvk6a0HZOyOiOSc/V8ehzEQD6AAAXAfDgWQ7jJyAyQb4QyHA0Og0b3whk6XbmRABQP4UBAAic/uBQBII9HXVAC/29NBQ1wY0vFAFgDACg58jg33J+FjrUGIJOQcPw64nxqObbVBt2z0UAxD8Lx4g2K+DvpludZ93pybgdcwbDWi1GOY/aBYsAkAAAsa+t9LmkAa0GJABAOgySBoq5BriXPYUHkkgAQP4NJx1ReChFDhCx0bp2/ozFWUhehD7FDDT+vCg0nAwZoZKI5hxtIj+j8onG6p0X5ILPzcFYeD4ZddO/HcWqDVhCyENK1TjIABSSglSi0AcAqMKEqQSYxtZEhiNVGdn2299Gl/7R8B4MbLCEiJ0vcwEAY3MyFCrOPfMyywDy50358n0GdCtU1QVjABd/LEuUxKOUi/lfrcLJoxcNqt/SwBF/IK6qi74OTakIw3+GfneJUO+NQGesbO2vze3XX1RBAAAKpe+xL5x1Rcz9rnZyfF7PM5++hMLeOaCXSAH5EQD08KTTT7A5LBlja3lgYl0NUR8JVQbodSACLrZyLYmeOQAA8RD03B/OItf4KQCcYd+jfEmd9D3q+7MzT7QRbtx6idSQoh64igb6C7YGAEAEfz//NxT2Nk54t+5E/H3tZwxoNhcu9s9L9RInwJkHO9GxxhC8GfSxdlpUGWDpkY/hYOuMoS0XwUZuBy7Xv1udsTq5+yHhB7Dx7AxWHYAjAaSOyNP/ZwEAgDeDhqNt1Q8t8bMq9SFp4JXSgAQAvFLbJU1W0oD5GngRBqv5s7LuE+ZEAOjrp42/s0neE2sCKmIGGqc9S5CKcX2Rgf77hr0sHcCYfPnD2AIZ6sQePnvyIhBhob5Q6UUKpXd105SpsoQQweCXk34y2BWV1hwxvr+WH0FsTH1DtnufTiy82tRQZ2P9U8nOmRPmG83pJl4Hyuk2pSqC2FrEztfrBgAUlBdCSM8UDTH3i+VGq3FUqFymUJVQuHEvnrnGUi+MRRxYEjjixhUCHwqa2kCh+sT4vz8iFW+VKYHp9T2Z4UpErsQP8GEVVxa2fzUhE70PRKJWKXts6hCgBWi532/O6PXT8+6vvKnhGKBSeNs6BuYzijmjnXhetncsjapumgoJHOkgpSHQcxwhHn12KymLke0lZ6swvo4HBldzQ6ZShVkX4nH6STrWtPUHMeWTLL72FN9ejmel9QZXf04CyL2j3irjwsLyCW7myPmeZmlI+IhEkIRAko+PRaGhl6MOASIHLvAJBok8kUgHSYffNvFGEx9HpOWosOZWMlxsZcwBQNxABIxQBQH9tREYQhUNtnYIQG0PBzb+1nspmHAqBhPreGJM7VIGQRoiAzx6ZwOIgb+KTxN0qTVS5ysSnRyGlcdGIT0nhUUJtKrUF9nKTOy+sgBhsRcwuMUC9ixJWOx5rD4xHp4ugRjU/Ee4OfngSsQhXH68D6HRJ9GkwrvoEfy5tv9zD3djy/nZDFjoUGOwtrQfzelg6C/oXm+StpwgPcRxADQq11WnH7HfTulzSQPFRQMSAFBcdlJah6QBAxp4HQEAzltErP1iKQD6+hEjSXwR+hQz0GirC5N/bujLQgzjZKTfu/PI4Pdp9OQBIOPZHCFwgUjviPRPSHr9rwvIUCloKL1Qn2L1y01lkuf65gMA5FmdM38CqtfSXFYLK2IRC9S/JT3lYufrRQIAphL6FUTHYikA1Ke5OeumzIPApzlTFhs0zClaxxKcMgQ2fDN9Ca5cDDU4rSYt62HSzGGgM2spod+HGePnIykxRdtlYdJhiJ3/l1uJ+PVWEgvFp/J/ZOh/2dALDbwcdcry0YD833T+7zHxBixo5qtl+Ke2xOZPxm7nMiXycd8I5cyTgexoI2OGO1/0I+fCkrMx9VwsY/6n+ZewlaNTaRd80cCLlQvUf09QX5QuwHn2+WMTaDGwmhsrwccXSosg439feKr2zzQOMfmTYU/ABlfSjw9cH4kissMEVg6RygBSysMnNUrho2qu2BamSYvQH4cjYOSX/SP+hSn1PBkp4cD/NMAARSc093XCZh4Iw/VFpfuohJ9MJtdyAeifOSobuOPSd7gfH4JcZTbz+tf0b4N36o6Hi72mGgIJ8Qr8e305jtz+jYEE9FmX2qPg5uiDNacmIjs3AyUcPDC63RoGElAEwuoT4/D46Q3GM1Desx6yclNBBIWcUNrByDYr4GTnCg4woLb8v1vqOyL1I2mgqGtAAgCK+g5J85M0UEgNvAiDtZBTtPjjhQEAxFIkXoQ+xQw0S4fMay9deaSXxsLRC2IcElv57MkLcffWQ8G9LmhUgbGDQ7nRP8xeqc3vFmpr7rjElUBAhq2tLcZOHWQxUj6am5ixWpj0C/21i52vguyxob0QSwGwRDi8obHFdGoNEI3mkpz0jAFpodfDDB7RuT9/bpHKDkKh+PxB3dxL4qv54xlgaAkRAvMseTYtMUepj5ejAWLzX3V8NJzt3PC/pt9qvfAvZzbSqJIGJA0Y04AEAEjnQ9JAMdfAizBYi5oKizsAYI2QeW4PxULnTWVg55+JE/9dYJ5KIbGW8UD52KsWbcbu7QcNHk9rhEcX9LtA4MLUMT8YJHWzpJ4kAECzS9aIPKF+TTl75oJPhs4VpdbMnLDAKIGnJc+5EJhnyXSYgn5/itVzyjTIMh5DlnQOsrRbkCWehCwrFsrq86DytgwPiDX0RV74NScnokvt0ajgWdcaQ0h9ShqQNGAhDUgAgIUUKXUjacBaGqAwudCYkzhwczUq+zRC19pjzBqKqy18LDqdPSfm4Tar8yLa2BwAgJbAD3vk51MKLe9F6FPMQLOm11QovJevB3PHzs3JxdL5G1i5QSGxZGi7fv/kracSb4aEWN9HffYR7OxsX/pJFktZkAAA87dILAKAOBU6vt3S/I5NeGLXtgNYsXCTwZaWGpvAhl+XbsOfW/YZHMuSaRb6vAOWIsM0QaWvRRP5w5+huPdN/rXKHaCsMR8qn3eLpB4oZH9XyI+ITr6HoS0XMiK/oiKFvUMVlXVI85A0YEkNSACAJbUp9fVaa4Dq3C4/OgKZueksz8zV0bvQ+sjMScPSo8MR/vQm64sYcQvCWMs3cDkAgAzZvY9SWQkmIkCi8kaUQ+npYIO2ATVwTygAACAASURBVE4YU8sD5UqYbhglZCqx9nYSK71EJEM5KjXrj8iXupRxwciapVhupJgkZyux8W4KtoYls/xNyq+kfrwcbdCtbAmMriXeT2EAALFyVPqAgTX0KQYAWLO+t9jY5gIAYoatuf2JnR/+52IGYI3alfHF3DFWKZNmzjyprVDZUX4fEgBgrkbF0yqotGLdBjXM79iEJ8TOnqUAAJqKWElAS3FWCHFVWINDwQT1Fv8mahUUN0dDHpPHm6JwhLLGwnwRANa4d5ij3JNh2/Dk2UNU9m6IPy59j76NZqGKTyNzurBqW0vdoaw6SalzSQMvQQMSAPASlC4NWTw1YM0XMZW42XrhK/RuMANNKnQ3W4H6AMC0YE98eSEOv91JYqQ+QmKvkOGTIHdMqutpkPWXniMW5R9CErD+ThKIzKh/FTe0C3BCVFoutoalMHZnMuJd7RSY28Qb3coJM73z+6H2hkSsH3rOFACAAA8CQKj0HzFMG9ID9dfKj0iPArV6sKY+aTwxI9ySOdr6eo4Mj2EhxRRaLCTmGuxUXpBC2w2JuWz85hx+MSOscrVymDVvHChP+mWLGGeBBACYv0Ni+2+pPHyhmR3+9xTmfbXK4KQtCQCYUhKwMCR93CL0q1W4lHDG7B/HoVpQRfM351V5IicRNjdGQfb0GCBTQOXfF8oqcwCZ3Oor0IkGsHVHbr2tUJeoqTOuNe8dpixw07mZOP/wL7g7+TIivzqB7U15zGgbIgqkkoFdan2K8hZKJSjsHarQi5I6kDRQxDQgAQBFbEOk6UgaENIAVxOXStkUFgDoWrYE89CHp+VgTK1SjDHZ2UbOjPQ9j57h60vxeJKey6ZhK5eBQuI/qOwquDGhiVkYejQa91Oy0bG0C1a08gMBB3w5HJmGT45F41mOymB/xNbfe38EK73Uu1JJfFLDHeXySiA9TMnG8puJ2HYvhc2RhECA9e380dDbUXBeYgAAzaXX/ghcScg06cAREDKjvpe2LR8AsKQ+uQFeJgAg5ok2FwAQC8O3JpghZgBa0qg26SAZaSRGlucX4M2MLSq3Vlh5kedLbF3mnidz1i62/9YEAK5dvo3Jn35ncLqWBABoELGSgAR2zZw7BhSyX1DRJxyk9ImREz+Era1NQbss8s/Jo7dCcWsyoMrWzNWAIW6NhZgCAFhj3Jfd5+oTY/D46U0tw78l5lPYO5Ql5iD1IWmgKGlAAgCK0m5Ic5E0YEADXM3a7nUnFhoAoCEaeztieSs/+OjVTKbPuBrHBBKQBHs6YGvHQAYS8IXfrmJJO/zeMZCVGxISKkn007UE5mUv7WLLSiHR/3PCGeyNfByxsrW/YMQBeeq/PB/HUgtIyPBe0dpPcDwxAID/kD5JorkpAJbSJ39OL9JA01egJQGA7OwcLP5+HQ79c9Lgd/t1BADIKH6akATyqNL/7oQ+QPjDaFC6hCGxJFfCizxfEgAgvKOWBgBMKQlYGOJB/f4prWDGt6OslkJRZC4DRTwCoMjoyYIT+fPyPFwO32dRAKCwdygLLk/qStJAkdCABAAUiW2QJvEyNUDkNfGp4aBctrDYi3i79mjsvrIAMSn34Wjrgk5Bw9Cycl+cf7gHe64sRFp2MrxcyqBXg2mo6FVfO/WEtEgcv7sZodGnMKzVYng4B0ClVuJe3CXsufITOtccwWrfHruzETmqbNbH27VHoVZAW53l03xCwg/gr6uLkJgeAzdHb9QMaIOz93dCPwKAQuV+v/gtHsRfhkqtgqdLaTQo2wUdawzR6ZPvsRYz1ulBqi1MNYZJvBwU2NW5jA4fAJngw45G4e9HmvrElJf/eT1Pg9t4MzEL7++PQGKWkuXzz23ioxNVQBwE/Q9FYnp9L3QIdBbsJ1upRp+DETjzJIN9Xs3NHjs6BcLdPj+vwIsEACyhT/0Fv0gDzZoAABkNsyYvxM2rz2sx649Hdcq7dG8HuVwOhUIG8nTbO9jrNJPJZHBxcYKMDo8JQsRo6WkZ+G//aSxfsNHgEy8iAoBC+yMex+D2jXusXvvN62FITEg2YRW6TSQAwGyViZZWLE4RAKQdsWibwnjs9SMMmreuj/Ezhlq0FKb5O1y8n5A/2QnFzfGAKtNg5IHQvSMrNx23Y87gYOgv7O6Qo8zW3jsqegWjT8MvYG/jiA1npiMs7gIUMhs0KNcF3etOgo1CQ95HxHkPE67i0K018Herwu4pG8/OAI0nl8lR3rMe+jScye45JHRvuRpxGP/eWI64Z4/YfcS3ZAU2VplSQdqNonbEaXT87haQVz41KxEKuQ0L9f+wybco4eABQwCA/t2InqN59QyeAie752lc5tyhivcJklYnacCwBiQAQDodr70GuNwwUoS9jRMal38HnYKGM73QC+/2k9OoV7oTqvs1Q93SHfEgPgS/nZkKhdwWI9usRClnf3DocnZuBlwdvTCq3a9ITIvC6hPjkZWbBrlMgQpe9VhOWzmP2niUcB1rT00C1c39pPVy+LtVZuPRy3XzuS/gVaIsY/u3UzggJOIAdoUsAJXY4XMAPE2LwrKjn6BpxffQpkp/qFRKXHi8F7eiT2FAs+919pUPAAys6oavGxsnKDwalY7BR6KQnquCi60ca9r6o7mvk7ZPCv3vdSACRPxnp5BhWUs/dC7jYvAs6XvZjXnvjR1IAiUInCARAia4Z18kAGAJfeqvubgAAGIEgC/7x6d0OX/MmjcWvn7P0zsKOycCPaj++6Wz13Hu5BWjXn1zxpIAAHO0pWn7OqUA0Hr1c/T1NVZQxn79soY2NgpGnlm/SS3zN0V6wmQNiAEAQvcOclosOTIcUUl32Dh+rpXwXr1JqOAVjBtRx0A5++5Ofqju2xytqvSFg60zdobMx7kHu9ChxhC8GfQxiFeA30cNv5Yo71kHzSr2ZHeSY2Gbse/GSrg5+mBEm+WM8Jjmsvf6UgxsPo/9Oyz2Ajaena5zT6L57Lm6EHTn6lZnHOqX6QyFwhbRSXex7+ZKtK8+GKuOj8azzAQdHbWo1Avv1BmPLRdmIyz2PP7X5Bu2nptRx7H5/JdsjcNb/szAC3PuUCZvhNRQ0kAx1IAEABTDTZWWZL4GuBeeWq3CyLar4GynyXnnXrB1Azugb6MvtR0TQn3mwZ8Y1Gweqvo2ZX8nY56qAGTkpLIqAE55fey49B3OPdjNXozVfJtp+/jv9nrsvbYUHzb9lqHY9DyBAhnZzxgowCHx9IBQ/tqlx/9g95WfMKLNCniXKGd00UJVAIw9wPfYO9nI8Usbf7T2fw4AbLybjMlnnrCQfvLAU/h/DXddry2/f33vvT6pnqk7tuluMiaefsKaFxUAwJSyimL61F9/cQEAxNZh6r5bq12rNxphzOcDQeHMBRW1So3oqDgWbXBk/xmj9dj5Y5Qu64fawdVQq141lK0QAPdSrlj+00bWh5AUVwDgZZJAFrcIACGWfv2zVBAyQCIEJWJQIgglqVO/OqbOGVkkqmcU9Hv7KjwnBgAYu3dwjo2ewZ+jeaVe2uWuODaSeeDp3kCefRLy2C/+bwgC3KpgeKsl2rbXIv/D+tNT0LDc2+jVYLqOyv6+toRFB7xTZxxaV/lAUJ3696Sk9CdYdHgQqxjAv0/pP0xzjEy6o5MCQFGR5JChqEn+eDTG2Qe7MKTFfJTzrGPWHepVOAPSHCUNWEsDEgBgLc1K/b5SGqCQsRVHR+JZ1lMd4z0+NQKLDg9kEQDd603Urolern+GzNMBAOhDenGlZCbo9CEEFlBbfVZa7iVMIfxU7o8vQvlr3N8I8acXOSH3ge7VWLSBvpgLAIh50KedjWXs+SRU2o/4BMq42MLP2QY2svxh2pQy0PdABI5Fp7NnCCwgHgA3gfB9bu4UNXA8Jh0XYjMRkpCJe8nZSMpWatn6jfUhNn++fgrLAWAKAGDOfGhuYoazNfPmLckBcO/OI8wYPx9JiSkv5PeAWMn9ArxYOgEngWX94OOrSU8pU96fGdoBZXzg7OwEe4eC16pOS83AqaMX8efWfXh4L8Lo+uzsbFGzblU0bFobdRvWQECgD2z0iNPEcuWLKwBgzbP8ukUA0CG0BhmgPvnf5Fkfo3X7xi/kO/06D2IKAGDo3mGI9E4ovJ5zgJR08NABAIzlzVN6wMpjo9CwXFft3YjSBq5FHcHViEMsUpLuQrYKe+09ibz3FBX5bt3xRrmM6B6VnBGn44zZfO5LFg3Jd7ro36MovYGADFPvUK/z2ZLWLmlAAgCkMyBpIE8DQsb7iwQAjL1shT4j0IJ4CSgUj7gCKHqBcuKCy3RGr/rTdCIILA0A8Psz9QBRdYAStnIo5DL0KF+C5fvzhUCCi3EZWHI9EWdjM0CGOQEE9Twd8EaAMyvFd+pJBj4/o4kAsAYA4Ggjw+rW/mgbIMxDwM3X0vrU12FxAQDEmNBp3dY0AE09m+a0y8zIwq7fD2DHpn+R+izN4KPuHq7o8FYLZiiRt1/f4Nd/UAIAzNkF09q+jgCAKWSA5hjwaanp+Gb6Ulw+f4Mp3Wg1gawnUISvgiz2L8iyogFVjmajFM5QO/hB7d4SKp9uULs2NF5GT5kGefgayKmf9HuAMu97JrMBbN2gcm0IVdkRULs+5+Ax6USoVZDH7wOx68tSQzW59SRyW6htPaEu1QqqcqOgdqrA/izLegJkPIYs8QTkyZeA1OuAjStyg38H7IynDcmSL0L+aCnkyeeAnERArdKMYx8AVUB/qEoPZf82JoUBAAzdJywFAHB3I0oLeDNoOO7GnteG/Dcu/y7qlm6PE3e34uzD3Vqj3VQiPqG7GP3tVszpfOqiO4+LfSn0bjCdOT9+PTURQmTJpo5t0jmSGkkaKAYakACAYrCJ0hIsowFLAQD6yLWpEQAcOk4cBPxoA1odF4rXI3iyIHJOZIOUR/fvjRW4/eQMy5Hjkwta2mDl92csFN/UnYnPVGLEsWiceqKJEOgY6IIpwZ6o7KrroeWnAFgDABBKdxBag6X1qT+GBACYenJebDsi81v03Rpcv6LJrxWSRs3qoEe/zqhRuzIUCtNrhUsAgOX38nUEAEiL+h57fc2aQwYYei0M08f/CCKzJBkx4X94+712ul2SYf14GRQPFrC/qzw7QO3zLtS2pSB/ehSyhEOQPbumMYKNldHj+nm4iBnnardmUAUOgNohALLMSMie7IQ8/gCgTGcAAgEKyurz2OdGhTP8786GLOMxo6wzJGT8K4N3QHFtGGTJ5/M14z5X2/sIdiFLuQTFrc8he0aAiZFxnCtBGbQM6hLPCfL0OzQHANC/d1gbAKAIA/LKf9Tse5QpVYPl7ielx2o5AWgt+ncfQymV+usWuoutOz0ZN6NP5IsA4D9bmDuU5X99pB4lDRRtDUgAQNHeH2l2L0gDmTmp+PnIMOZF5+fvc2Fu9ct2Ro/gz7WzofD9bRe/Ziy4jcp10/5dKHfNVACAiG8ofM1GbsteooRqk5Cnf+v52SzPjU8CKKQaesFuODsD/Rt/peUmoHaWNlg/OhyJAxEar4wQSaA525alVOODQ5E4FZPOKgQMruaOLxt6CZYClAAAjWat6TW3ZAqAKREA1swBN+ccirV9/DAK305fikcPIgWbli0fgDFTBoJC9alqgbkiAQDmaky8/esKAIgBiKaSARL5369Lt+HPLfuYsgNK+2L2j+NYpQ6+yB/8CMWDhYCtK3JrrYbaLX96gCz+IGxCxzEQILfeVqhL1NTdQGUabK5/Aln8IcDOE7lBS6Au1SLfJpNhrbg2FLKMh5r3o0MglLVWQF2ynuCB4Bvk1JY8/Crvt1kkAUUWyBOOQv54OagdzY2iE3Ib7HreF5UBvPQ+ZKk3NeO5VEdu8A7N83oij94Kxa0pgMIBytJDoPb/AAwo4MZ5MF8TeZAHDKhdamiiCWzdBeduDgCgnzN/7uFubDk/m0UDNqnQXds/GdJE0Deq3S9a7iAuBUAmk+PTNivhYKsh9DUEInB3kvTsFMZhlJWbgSX/DWUEyHwOAcZ/9HCP1miPSrqLZUc/ZsSAn7ReBp+S5QXXLQQAHL2zEbuuLMAb1QaiS62Rgs9Z4g4l/qsitZA0UDw0IAEAxWMfpVUUUgNU2o9eYFSSZlTb1YyFn4RYc9ef/pyVqBneeglkeWapEMEOsf0vPfIxiJ2fqgP4ulZkxvumszNZTtyHTb9DkH8r7Uy5PqgyQPvqg9jfqYTO/purUcW7ESPJoZI4R25vYCUJr4QfQP2yb6Fn/Sks1I2ef5LyAB1qDGaEg8kZsQyRp5y7j5rO1aYA6BPwWSJnnc/GL1TWz5ztICBh+NEoZCrVCHC2wY5OpRmfgJBYAwCg0oQ99kXgVlIWTIkAsIY+9dcqdoF/VQAAMpZnjp+PuNinBo9Em45NMGbywELl45tz3grSljgM5n6xnJXxExLy9k+cObRQ1QQkAKAgO2P8mdcVALAUGaA++Z8QgaAsMxwKMpAzHkPl9SaUtX81uCmK29Mge3qUedh1POiUvhY6DvLo7SwsXlllDguTNySypLOwuTYEyNawxaudK0NZb5tunxTZH7sHiluTgZwkqN2bIbfOOpaOICTyqM2g+am8O0MZ9JwIj9raXHhHGw2QDyDgdUapBYr7c6GsNB2qMppKQjpCIMeVjyBLPKX5s0wBZeUvoSo9WHhOJpQBFLp3UGdU1nj7pe/QqnI/bUQhRQoSUfGjhGs6pMRiJMh2CkeWt1+vTCdk5qThQOgvkEOOjkFDYG/jDM6BkpaZiMEtFrDyf8fDtuDM/Z1ISo/R3n3oPvT7ha9x5sFOVj6QHCjE5h+dFAYy8N+qNYJVEFh9YgwexF/B0JaLWNUkEpojzT065R6aVejB7j3O9u54GH8Vp+5tZ+SA9Kw5dyjL/+JIPUoaeHU0IAEAr85eSTO1kgb4ZQC5IcjTfiP6OK5HHtGOSuVyhrRYCCKaIfZ9YvEnqebblJXho9wzKgPIScNy3XAr5qROSRtqyyHk/HFLl6qBEa1XwN7WCcfvbsaBm78wMIJq2zar+D57Ca4/8znrn0CB0e3W4HrUERwM/RWEwlPkAs2Pwv7frTtRpyauPsmdJQAAvtFO623h54QN7QJYSUBzZeb5OKwO1ZT2EyMHtAYAYC5BnzX0qa+z4gIAiK2D1m1Jcjtzz54p7dVqNX7fsBdrl28XbE7Eg+QVrRZU0ZTuDLaRAIBCqU/w4dcVACBlWIIMkJ9KYChqgO+lVvl2z2c88zeG0gTkkZugDN6uY6zLIzdAcWc6oMqG2rkqcuv/YdArzvVHhr088re8f8pYqoCy6tfa4WTp96G43BcEULC8/TproHZrYvCQEWeB4mIPqN2bQFl9vk47xY2RkMf8yf5mFAAIXwV5xFoo622B2qG04Fhk/NtcHQTkaohRjelMLAKAXwaQG6xZhZ54+PSqtgwg/Z1Igt+qOQIbzk5jBjwnNQPaYHDz+ax03uLDgxjxnp2NY76cfSr3l5IZxzz95OXvUmsUGpR9S2d9xAFAJYyJj4juLT3rT2XG+bG7m1g7LnqRQIhjdzfj8K117I5DQn2SZ795pfeZk4Vy/amEIPc53WlaV+nH7jr7b67CxUd72WdUKamqTxNGmsxVQiKQwdQ7lKdLoOV/dKQeJQ28IhqQAIBXZKOkaUoaKKgGrGGwpuao0OtABELiNXmhtnIZC9sfWDV/WKTYvPnpCcYAgORsJYYfjTapksDFuEx8cCgCKdkqNvy8pj7oV1lT2lFf+AAARTP82MwXvSuWNDhta+hTfzAxw/llRgBQ6byxUwbBwdFw2UduPeQ5/2LiAty9pQnXFRIKJyYDmsKLi6Loe0H159h3QFf0G/SuWfn+QussSgBAj35vYtCIXgVKZdBfm9i6rHmWizIAMHryAFD6i7WksGSA+s+/06sDhnzaJ9855xupasdyUAZvNWj8Cq5VmaEJsacQfGYQ94QyaJGoWmRJZ2BzZSCQm8za6ufmK+59B/nDxZokOrdGyA3+wzjxYHYcbC71gMq3F1TlPtUZX3FjNOQxGgDQGAAgOmlqkDeOLC1MtD8xAMCk8QrRSCLOK4TypEclDRRxDUgAQBHfIGl6kgYKqwF9g5WM2wXNjRtbfAPaEDP+3sep+PR4NAvdJyGG/68be6NHhZKC+fvUJiw5G19fise42qVQ20NTe12/pOC2DoGo7q5rXD5Jz8XHx6IRmpSlNeqNgQVHo9Ix+EgU0nPFAYDHqTl4599w0BgkM+p74ZMg4ZxM+txa+uTvc1EGAMzx2BNx2A+zV+LM8ctGj/E3CyehboMahT3qVnl+17YDWLFQ48XSF0cnB9DcSSeFFTFD2Ry9i81F7HxZMi1DbF2vKwBgzXVz+y9GBti8dX2MnzEUjgJgHj+CgM75nPkTUL1WpXxHi+X2Xx8BKFPZZ2oHf6gC/ge1X598IflC51KWcgU2If00TPkAlBWn5jPABc8zAQcXu0P27KrmY4UjlDUWavL79T5TBQ7UiQ4Q+37of25RAMCclAITUgDMXYs57SUAwBxtSW0lDbxaGpAAgFdrv6TZvi4aINKgJ7sZOZHatQGU1X8s8MpjM3Lx3r4I3E/JZn208XfGpvbGWZNNMaDJ7J97OR7LbiQiR6UBAciDXrOUA0bXKoVmPo6sjB+R/FF5v5+vJ+JkTDoa+zjqpAvsefQMnx6P0fbRwMsRc5t4MxAgLVeFDXeS8UtoEt4tXwKBLrYmlQE0Zf6cQmmM3vsjcCkvmsHHyQaLW/iiua8TAwW+OB+HZr6O+CgvusFa+uRv8O2b9zF1zA9a5m39zbekh1a/bzESQHMMUQqfJxIxKplnTD4a3gO9P3y7wGfcWg/ql0DTH4dy/7+YOwYlShovG2nK/MQMZXP0LjbeiwQAxHRoTUN46/q/sG7FDoPqsCbwJEaAac11cwsWi14xZNjrcwgYBYTI2A75AOSRzyc2JVlIP6sK4PuOYGSAPHIjFHemaksGmgwAkM3PC80HZFBWptz7TyBLuwuby70AKuNnDqhg4KQUGABQqyBLvc6IDWUpIZCl3YaMeAu4soYiEQ9FJQKgSfnu+SoTif3GSJ9LGpA0ULQ1IAEARXt/pNm9jhrITmChiLI0TakxVdmRUFaaJqgJYmneun4PzhwPwfRvPoW3r4dOOzJu94enYdLpJ1pveIWSdljeyg/V3O1gY4CtXN+AJq/+d0284WyjW9aMzP4tYcmYfSEeFKJvTOwVMnxYxQ2T6nqwygGcEEDwybFo7I9IRR6OoNMNEQMuauGHpj6O4HMAlLJXYElLPzTxcQT1zQl56L+5HM+AA05a+zthfjNf+DnZCE5x491kTD0bqwUhuEYEaPSt5Io5jbzZGNbWJzeumPFgSQ+tvkIsCQBQ34f/PYV5X60yejbqNQzC1Dkj4OziVKS+8WIkhpasYFBcAQCx82RNQ3jNst8Zf4MhoVQWKolnDRH7Dltz3dx6cnNysXT+Bvy7+6jBJXbv04mle/BLVj4IC8fMCfOREJ8EGxsFA7nqN6llsA9Z+gMorg7UvrOEG8oYYz+F16v8P9CG4zPivHvfaB8xCwC4PQ3yiDX5npWlXIbN5X7a9ABz+hSau1kAAIH34Wsgj9kBWcZ9QK2E2s6LVSlQl2oNtUdbKG6M0pIKGkt5MAkAIACGiAWfXUNuzWVQe7Sx2HE+ff8P/H7xGzSv2FOnCpLFBsjriJwditAJULk3h7LOWkt3L/UnaUDSgIAGJABAOhaSBoqoBriLkbHLiyEAIDw1B+/+G47ovLB2Q0s0FA2g75XnnjfEkk9G/F+PnmFrWAquPc3CsxwlM+YJMPB3tkH38iXxvyqu8HBQCE4lV63GulvJWBmaiMi0HPYspRS8WcYFsxt6wdVO89yaW0mYcT42H1BAOf4BzrY6Yf+G1izEB0BAxt5Hqfg+JB73UrJZ/xS9QJwGE+t6IOIF61PMeHiVAAC+MWFoT4yFGL/Mr2fIhZssEsOQWNKIe5EAwI2rdzFl1Fzk5gqDdpY8XxIAIHx6LHl2jH1HxMgA9Uv70Ttl0687sXntHtZt01bBGD9tCJxdHI1/FVU5zOglNn3ydHMkd/kfkkHl1wvKGgvYR4UBAHSffR4BoGM4E4ju3ycfsZ85vyumAgCs6sDtqZrqBAonqPz7QVl2JEClAHnCrypQVAEAKsVHZHyccOTD1iDOMwQAaEo4ToWqwgQWRSKJpAFJA5bTgAQAWE6XUk+SBiyqAXnMHwwVV5afYFpOpEVHlzp7mRooTgBARkYW5n+1CiePXjSqUkMkYy9zH8RI5CxpxGVmZOGnb3/FsUPnBJdsyRSAF3m+JADg5QIAppABjpjwP7z9Xjs2Uf20gcmzPkbr9o3N/hrKsp5AFvsX5HH7NAR/yvTnffBY+fVTAEwlAcwHHvA4APQjAEwiATSyQlMAANnTE5rShMTur3CCstpcqHx7CPZqUQDA7J15dR6wufgeA5Ny622FukTNV2fi0kwlDbwCGpAAgFdgk6Qpvp4a4LwYyvLjJQDAUkcg6wlsQsdD9vQ461Fdsg6UNRZB7VTeUiNYpB8xz7MlPbT6ExYz2ApiiB49eBZzv1huVDeWKqdnkQ3I60Qsh9xSAABxJRzcexKLv19r0CtfEL0b0oUYAGDJsWKi4/DFxJ9AvANC8kbn5hj12Uews7O15NbBFP6J4p4CwClUjAywTv3qmDpnJOOy4LetXK0cZs4dAyoBWChR5UBxewrk0dsAdS4gd4CyxnyofN6Fflk8tWt95NbfZZyxP28yCl4KAKUXKIO3gSoR6HMAwM4bufU2Q+1SvUDLMAUAUFwbBnnsX5r3SqlWyK27yeAaJADAtG1gek84JAEApqlLaiVpwCwNSACAWeqSGhdXDcgyIyG//z3k8QeBnCTAxgWq0oOhLD8x30tcFn8AVGJIlh6mIS6SO0DtWo/l6atLBj9XUU4iFPe+hTz2b02fMpkmF5DCAsuNsrbTtgAAIABJREFUBeS8C69aBXnkOsgfLoIsKxaw84KqVAv2rLEIAPKuXrlwk+V4Dh3dh5VSo4tvfFwiy31t2bYhDcvyQB/ei0DNOlXQb9A7oAufjJf/n5aagSsXb+LgPydx6ex1qFQq1KhdBSMn9Efpcv6gcY4dOoun8clo37kZFs1di+zsHEz/ZhS7NJL3cvf2g9j1+wE8S05F7eDqGPBxD1SqWk6rj5ioODanMycuG2yjVqlx8dw1rF/5J8JuP2Trad6mPrr2bK+9hBJB1ZEDZ7Bt/d+IDI9hYxCJXHCjIONly5RpsLnUE8Q6zRe1Sw3kBv8uWnf6RZ59Mc+zNXPmrQEAUC7x7MkLjZYDJP0GN6oJ8jhaglTPEvsllkNuCQ4A+r6ePRGC+V//gtRnz2t068/fkkb5iwQAXiThIF9nYikV1Naa5JNiOrYUeGTKORcjA+Ty/MtVKq3zPf1w2HuMnJP/rtAfT/54GeSRm6AM3m6c9Z9+fxlr/3UdAIAx9vPKAMLWnRnPBM6Kic3lvpA91fAbEPu/stZKzSNqFWwuvQdZEhdNI4Oq3CgoK34u1qXg52IAAEU7KIi3J/2+Zi4ipQwtCQDIMsMhD/8Vstg9UFX+UlMFgcgHE09BETYbKu9u7O6heLgIyH0G2HlAGTgAqnLjdO42dAdS3PoMssQTgCoXantvqMqPgyrgQx2dsLsSAS+kd1U243WAcxVGdphbLw+AeXoUiscrAFUWcoN3aO46NKfk81A8/BnIioKS9phSIyh1JOEQ5I+WAnJ7zbs4T/QBADo7Npd7aytGUDMuRZK/R3yAqUAbLj0kaeA10IAEALwGmywt0bgGZKmhUFz5COqStaGs8jUgt4Pi1mSN4Q4Nuz33QqeXlOLBT1D599ZcJsizETYb8ujtzIDMrbUaareGoJcyeQSQk8w8HWrXRuyiQv3SC1Tl1xPK6gvYC1j27AYL9Vc7loGyylcMfGBhkQ9/YsCBIQ4AvqHG1VIv6VoCsyYvxM2rd9m8O73dCl3ea4uKVcoi9Vk6Vvy0EVcuhmL2j+NRvlJp1oaM6K+nLWE1qTt0aclKQtHl+cDfx1EruBojceOItIaN7ot7dx/j0D8nwdWDJ7Bhwde/oG3HJujUrTXUKhX+3Loff+04hC++H4tKVcuC5rr0x99YHWlPb3dGLrV68RYGSsycOxo0f5Ljh8/j1NGLoJBUMgIpfHXntv1o074xAyKorjyBDwGlffDBoHdha2eL//afxsqFmzFx5lA0amb40qhfrur5LYNXPqqIfFnEAABLGoP6Sxbz2NI+zJo3Fr5+XiZri4zcPTsOYfmCjaLP9Bv4DvoO7Jav3rjog1Zo8NuqP7S50ELdFxaIIb1QyP+Seb8ZNf5pbEvu+Ys8X2IAQGF1aGjbTQEArGmEn/jvAr6ZvsTgqbQEeGTqkae8fqrG8eeWfQYfITLEoNpVsOCbX1gb8vrz3xOGHmR5+OErNMafiIdda/jqGfny8NVQ3J2tiQ6ADKrAAaJl+2QZD6G41AuyzAgwD3+dNYxojxP54xVQhM1hJHxM7Ly072dT9ca14wMNaqcKUAbv0AE79A1TYwAAew+FjtPwBIhVAQj/BYq7X2rWwIua4OalM25eCoTaqaKmAkJe/2qXakyfKv/+LJye7iV0P2EpCn69WVeMu+DW5xoSvmpzmWFvc3MsZEmnoawyB6qA/syAVzyYB1n0Dqio2oJXF7A9uD0NssTjTPcUuaG4ORbymO2sX7VrQ+Q22KUZg0f2yNehDrji1gS59f9gIJG+oa/RVXfmmLG5OpiVesytsxZqtyYaddD8yIkTsRa5NZdC7aFJaZFE0oCkAWENSACAdDJeew2wMMKYHcit/SvU7s2YPrjLBbtYECKtcAQDCqhesXNV3fA+8jZc+R9kCf9pgQLWZ/TvUAYthsqrk1bHcooeuD6SIeLMy+FchZVQohrKufX/BBTPy4mZygFAdcrJIz5r3jiUdHVhY3Eh5Pplru7deYQZ4+dj7NRBWmOZwpyp7NykmcNAZGxCQiDBzAkLULZCAIaM7I1Snm4gIrGgWpXw67LfkZiQrFNPOjnpGWZPXoS6Darjf0PfE+yT85DN/flz1KpXFRxjdZXq5RkYISTbN/2D44fO6YSlchd9hUJhNJSYwjMVN8ewi4OO8OtHF5FvA0V0ENBhSCxpDOqPIWawUaWJr34czwAZc4TAG0oDIABKTPoO6Io+A7rB1la4aoPY85b6XMxQLgx5IRll/+w6gpULN7Gwfzf3klDYKJAQp6mHri+W3HOxdVWoXAazfhgLDy/3QqtSDFAq6HkSm5gYpwI9b00AQEzH1kzjEdIN/d5OG/uDwRQTigKg80e/pyQECIyc+KHod5AZdo+WILceee2fG+D6cyDvuII89pnhUHm/BWXNlc890ByTPXmfSew88ox1w9wDZNzLHy1j72bBfHuBiC9KD1DW/Fk3Uk/sIAHge+wFAYCsaCgu9mD3BhKKBOTuDfzu2Tv97iyNJ16VyT4ySgLIr5AgAABwfSuuDoI86axOqLz8wXwo7s+DssJEqMqP106D41xQlR6mqS6Uk6QBDHJToAz+XVuqkSLlbEL6sTKOZJTLo7dCcWcmlJVmaACBPOGMdbVTJa2xz3Ew0P2GAwCouSxPT+T44IMoXBqIyrMjlEGLtH0zvaeH5UsBYA6ayA1QVpwMVbnR2vYM3MhNMZp+YcJ2S00kDbwWGpAAgNdim6VFGtMAQ6Dj9kIZtERrrGtfVHQRyctHlOeh8UoKi+O9UKlv7qWqLlEXuXXWsTJ+ZGgq65OnwO/58HTRoTDItDuayADH8uwlSyCBsvp8nWmaygFAF00yJPgAgL5xzXXMGXfkZaULHoXxL/5+HUp5uGLgJ+8bVBMXbdCmQxMQWRsnZKx8Mekn1G9cU+d5ziindmMmD4S9gx0ovD/icTQunbuBC2eu4vbNB8zryQEA5A2lmt0H9p5gqQqUG1wnuDp7liQjPRM/zF4JB0d7bZ/cPChU++qlWzo6yLeYnERNqGnqTZ2PimIKgFjoeUG88Kb+CogBAGSofjV/PIsqMVcImPpm+lJRbzf127XHGyxE28lZhH3czEk8iY7Hjk3/oFpQRbR7UwP4GRIxLgZ6jgjSRn8+kEXOmCpJT1Pwy9JtLJKGhFJyPh73AQiMO7JfoJ66hSMAxAAmSxrlYikltH5aO+23sVBzU3XLtTNlXGt64cUAgCYt6xkFXc1dr1h7U8gAuT5MKf3HtVWEfQ35oyWg3H1lzeVQOwTknwoZ49c/gSz+ENTOFaGsu1FraGobEz/LtSGQJWvIQik8XFljMdSlWuTrjxmjt6cxry8zcMuOEFw+GaKKa8M1UQKcyO0Zo7wq8CMWmUdgPCMsfHqEpTKQt534AmBTQvuIGABADW1CyAlwSPOMzAYqn27MWKYKAMx5cO874Nl1qCpR6cJ1ppUBNBUAEMiVN1RFiLtXsJSJoEVaDgZm6Od569kS8tIa6L/JWCfPPtLvaXkWOOVwAIDKow27Q7Fn8zz4fFBAqE+WAsBrr/J4Ix8AgOy4fPcoWdIZ2FwZyNJEOK4F5rQJ6c9SPbjIBrHvhPS5pIHXWQMSAPA67760dqYBLvyQEcLRBcbWjb2sqZyRsuIUFnLG2uW9jPURdfYCSzwFm6uDGFpOeYiUD8guJ/oAAACG1iccYQAAieLmeAgR/b0IAIAz1L28S5kEAHR+p41O3WxjxmLpsn5o07Ep3v+gM1JT07Fs/gbExiTgrXfbom7DGoh8HMNKrHEAAOkiPS2DpQ8c2nsS5DkkIeOIPFEU3fDFxAUsWkFfKBy9XqMgDPm0t8EoBrZPlOcYOhGyRI3hVRRJAMkzvGrRZsapYEhov2bPH4+y5QUu24X8XosBANT9lz+MNZpuYWgKBPJQOsna5ZoQUTEhr/cn4/uDyMgKYxzSuGT4/7FlH/bvOcaAL1PYzcW819z8TQUrsrOyceTAWaxbuYNFzZBwz9K+89N39HVDOiCQjwCYwooYwESRDRQ9RPovrJjiiScCyKlzRqBugxpGhyMeEYp46tn/LVFiOg6cvH/3scE+uTQmAhUtLWIAgCWjLEyduxgZINdP89b1dSK6jPXP3mdx/2qayGwYWzvVu1e5N2V/YlUA4vYybhsy5nNrLMpXFk/bvzKNGfbyJ3/m8evYQu3WjIWwE7DA8s/DV7LcfrVDaVZKUO1mvEKBLP0BFDdGQJZyVZvSZ3A9Cpe8aILumibKNMgTDj8v7ccW5ABlpeksDZAfsSdLOg/F9WHMcM4vMqhdG0BJoekOAboRBSVqQVnjJ3Z3IM84J7K0MCiIsDb5gvZvKu+uUFWZnY9rQYgsz1QAQL9kos7cFc5QuwYjt+Yy2Fz5iOXeG0p/4BvvFgUAchLyjck4HkL6MT4flvrh1gSU8kFRl0WNz8fU76bUTtLAi9aABAC8aI1L4xU9DRAB38MFUESsB7LjNWR9DpSPPwtqXu1ZLgKAvAfK2r/qrIPLL2cMxvSyJEKgzEidtALuAZZPmHyR5anJVJksLJ3y6fihb+yeQTwAd6ZCWX6S0SoAdNH8+8/DOsaBqREAHABAl3RjKQCcN00fAOAMpCYt6hoFEOjiuW/PMZbvT8YriaE5cnqiuYVeD2NRAWSIEHkhhZC7upfIFwFQ9A5VwWcUF/uUpU9QuoYxsRaDOQEsBMxQxIUh6d6nEwaN6FWgPH0ilFy/YgcjjDRFyBvZuEU9xgtQvkIgZHKZKY+xNpRWcvN6GDMaz5+6og1/5rOeG+uMCCeXzFsP+o6JiX+gN97v34WRUbqXcoVNXvoC6fHxwyjGbfHPrqPa6AdivR82ph86dW3F9CjmsS5MugF/7qZ6gi3llecie7b9RpwqhoX00e39DujUtSV8fD2Z/uhZ4i4hQlD6DeH2kJHT/e9to2fh3KkrmDNlscGQd5qJJSMd9FcmVkHCHC+72Nkz9XMxMkCuH1PAMa4thfZTaDsRvCEtDDJlKpCbqjG2yaC1cYXaJQjKsp9A7dHWpKmyPh8uZrw5MnonEzcAv68yQ6H2eMOkSgFsQCKgSzgExeNVkKXeAHKT2d+Ib4A4dygSjzziqtIDtUY93+tvaNL66QBagrykM5pygNS/nSeUgR8+J91T5WgICvMiHbR9Ey9Cva2QJRyB4t43xvWklw7AAID4AzppGKYCANq7i0t1nQgA/QkwfWQ+1nA9OFfWfvw8AuC5977gAMDzKAIagMaEEABA96M8jgciKSTuJEpjULk3yxedadKBkxpJGngNNSABAK/hpktLzq8BeeR6FpanrPodI/ETEm3YmcJBw2DLIzxiL6P730NZ9RsWfqYpCfR3fjIjCkO/+B67ZBBSLcsm9uBezHOiDN76PCySCG2uUx97DZIAcnMk42TTml06edmmAgAcORSFBM/4dpRBDxznTevWs71OBABX4508/FwZKX3dceW4iPiPSwegNlx4NT8CQEjv5K0k72//Id1B/33u5BXM/nGcljjwVT7PlBZBuiMdZWVmMYLFv3YcxqVz10WX5e7hil79u6BqUAX4+ntBLpfD3t5OmzIh2oGBBmLs5fQYGWs9PujMiCBLebjBxcXJLMOczs3KnzZh31/HzJomVxWifuNaKF3Oj43LGdrUERnbxDVw99ZDnDsZgnOnrgqmG/DrnotNgM7pV1MWGwVExPrQ/5z2bvTkASyKgotsEAMAqA8yWAlkIJ4MHz9Plp9tiLeD2T1qNYuqoe85na/HD6Oxd+d/OH3skuiUySvfb2A3VKtZsdDnSyz/XHQyvAaUckFRIRzfCX1EQE96HmCV+DQZ10Pu4PcNf7OIIzGhdCNKawos68eAG9oPSjshUKYwIhZlQX0TaNR/cHcE1akM0rexvSzMXLhnTSEDtFjpP0tM+CX0kZSlREKWEiHxmTj9JANnnmTAVg783rE0PB0UL2FG4kMyACD2L21pRXrCZACACIspNU6ZabRUIsu7j9qkiX4oM1w7KSqpS6kbKs9OWieGUAolPcCiGkL6aKIoeESKhgADYwAAI1q+9D4gd4Sy0lQoHsxn0ZcUGSKJpAFJA+IakAAAcR1JLYq5BrS5bnIH4+FjZJSHjmOM/2T8K6vOYTmE8ri/obg9HSqPdlBW//H/7F0HeBRl1z27m0I66aTQe+8IghQF7IoNBSs27AVUbGDvigUbNmwIFrB+v0pRAem9954e0knP7v7PeTezmZ3M7M6mkeDc5/H5/y/7zlvuzC5zz733HAezf+568Y8iyX5sLW8GeQOYFbHsewKmvE2w9pjtBBocWsafi1I7a7e3xT9glkOviH47tgqIigP21sllAyvvCV/wmWn6/ad/RFm2xOy/ZsVmPPvoO3j+zalCWk0yqbz70vFjMW78GPGyy0wzAxwaAyMGV9aKCsHI37ZjK7Tr0BJHDydjxpSZGDZqgGDyl2dh+XLP60nkRx6BhMRYlJeXY8Oa7fBv5i/4AcimvnzpelHm26ZdIvbsOiiyqqwKkPbIjD9LtEeOOcPJMM/s7ZcfLRD7Yrn78aOpIjseHhGKSXddhU5dHSXKO7fuxYmMHI893Y3lUWYW9vnHZ4kqiLo2BucvvfMIuvbsUKOp9QAAWhMziHnhrYdEyb4nY3b95+8W4cuPFrrN0nqax5vP6RtWElx61RjBJaHHGDTNm/OLANnqwljNQhJOZfuGHgBAbX01n1PW8+WnPsDGNdvrYssuczBz/eizd+LMEf11z839zHzhE13Ag7tJed9umHyFk29h9/YDeOy+V0VLR10bf88kmdOazK0HANCat//gnnj0mTsRFFy3/Bdcj88EW01IPKlmeqT/auKPpnDNpL9T8OdxVi+4Wrdwf/wwNhHN/RshACCVw+euhbXLy87+d5INMjFBKT9ru4edB3JyAEQMd1QymsxCfpiEgeQrEgz/UecB5dmC3JEVEtZ2j0AQ+22dBNjLHC2LCTeCSREqGJFjwYXMsCyzsgoyBdaOz8AWz6rHdUKu0Jy7GnZLiEt7JNtELDvvriQc/Mn5rsNkCSs2Krq/B3vU6Gr3RYASqd+KCg5780EOBQPDDA8YHtDlAQMA0OUmY9Dp7gFz+i+OPr/ybNejsieww2OwJU5y/J2yf4dfFwy0ZM91tAu0FCREtvhrXXv48jfBsncGTCe3O/oZLYGwhQ+DrfMLrkRJlfI65uNzHKWJPiGwxY4TgIBlz2MOtuDK8kD2V0qmFjBcfs25yM7OcyESk7NNy/u75S+47K1loL1hzQ6RMWWm9cLLRuGCcSPx/dzfMffTn1z8oszas8T5p28XgdJXJcUl6NarE8ZffwH6DuguwAJmZWe/9Q1W/rMBIWHBIvsZGBiAafe8LOZlOTvBhY/emYdtG/eI/n8GawPP7A0ywrNfVjIG+r8tXCrIAtlH3aFzG1w+4TwMHdnfI2N1Y3mOaxrs6d2/p6oKd/N46l32tAdv1iaARVLID2Z+hZSkDE9T1/hzBq3nXTpSaJpT3sxbYxadMpZ//bna20tdxpPY8rZ7r3HJXrv7PutdTOnz+n6+atJ+smfnQaEkwt+Xmpgy+OcctQGrPO2hNqoLeiQI3a1fm7U9nctdC4he6T9PazT1z1kFcM2SZGzLcrRBNVYAQE0uj0TEsOaDbRSSyVsVXHr+KY3Yd75IaJjTfoT56LswFe53yA76RQm2f2ubB5wBuSl3rYNDp/iwo4XCtzls8RNFu6IjUVHF4C+kBfdOB8oyxPVMkNjaPwrLtluce6PEMQmRJdlAsV9ZewP3JN7L+F7E16829wvmf8kk7iW2WkhcAE392TP2b3igoTxgAAAN5WljnUbrAVH+f+QdUBbH1vJWZxAvZIt23g2SCLGvX2//YqM9qLGxRuOB+s7QvjRrGrr3qurT9Obg7FV/ecYHNcrKe1MBIN8TyfGWLVmHrz/5EeRAqCsjiDRq7BBcfeNFooy9NkYQgHwUvy6oZPr2YjICEMyssvJGS9qQ7QtvvzwHy5eu82JmiNJxZdVFfT9f3lYA8EAEe9b+uwUzX/jUaxBALfjnnGz1eOKB172eT4+Du/XqiKdeuR8hoVXSrHqu4xi2JBDMJG9BTaw+KwC4Hy1+Ar3SfzU5U1O7ZuKSZPyT4gCrGisA0Bh8qsYB0GD7oqoS2wB8w1DR+yv9nBANtkFjIcMDjdcDBgDQeO+NsbMG8ICzj4xIeKXcn3xZ0Ud35E1Rmk+SIMMMDxgeqD8PsNx+17b9WPL7v1i9fHONAzv2dZNcb/BZ/eq0jJqcDRvXbcdn73+PIwdl0mJuXKLW719/Hmz8M7Pa6ONZ83W3A2gF/55Oyiw8FQBY0ULi0Btvv8IrngpP8zflzw8fOI4ZU2eCvCyS1TUpYWGFDavSijFnTy4ySyowf3QiIhtpD73avXxibQbm7HX453QAACrsduzJKcO8A3n4/dhJvD4kFmcneA9uKX2lJgPYUN8N8f627RbY2k51Sjg31NrGOoYHmroHDACgqd9BY/+18gD1eckeaw9oUx0AILq85VrB5mtIy9TKze4vJkNz3nqYU+bDlLsaprIsIb/kNHMz2H3DhWQfyw0pMaXGh+DNDoXuc/pPMKd+J1osrL2/hj2wrTdTVB9LNYmMX4SWtKlgeyULtN0xzuQjiB/tAa1FL6M14XptKSytXZTnwpz8BcwZvztKMCWmbYnJOrADbC3GCR/J5am8OpStXDBvs8XFnL8ZqMh1tK9IZ/AJFX6i9BZ1ru3BPeot60IwICPthCB027f7EA7sPYqM9CynfB63xOx3XEI0WrVNQOeubdG5e3u0ahNfayJETz4jEMC2l7Urt4gWhuNHU5z7YiBFQrlefbvgjGF9RCWGn7+fpyn/U5+zGiAzPVuAACS8PH4k1Sn7yaoNkhwOGdEflKOLjo3wWgJSWYJ/1XUXuFUp+U85n2SZxaWY+dzHWLlso/PoQ4b3w5Qnbq0zwKypZ9BnrM/EJ7tzThsA4Jv9eXhotUOiMNDHjE9HxmNEfGCtH30tAr9aT+xpgkpOJlPhQcf7maXu+TI8bcH43PBAU/aAAQA05btn7L32HpDY9jMXiYDG2mG6CMwIDFj2PwVTwU4HsU7MxbVfq4Fn8Nk0Hqacf71a1R7UCRX9FgB+ka7XlWU5SH0K93meT4WvQPUiBswpc2E+8jZMJSme55VG+IY71BVkvYmaFxNcKDoEU9FBmHJWCiIj0eMoJJocppRy0r8RaYIanIN62RHDUdF9luB3cGdOaansZYCt1PP2yCFB/7R9SD9QwnuR/AUsh9929GzqNfJaENAg+aWl9tkkvcsa4wwPuPOAEgAg58h5l4wwnCbzgJLrwxvpPz2OlAMAw+MCMW9MIqHKJmOnMwDASoyfzmuJ9qG1ByYlTgHyCFT0ryLwq68bbT48U/ybbg8fCsvBl4UEIN/dDDM8YHjAOw8YAIB3/jJGn44esBbCsv9ZIaMjiP1oJLeJGg1bu0dcCfua2vmZ0c1ZKYh0TMVHqu/eLxLWDjNERtceUEW0p3lMKaDOWuwIFp2BtAn2iKGwtn8U9uCeHgNPAitUVOD/FXrRZn9BImRLuF6QH4pg0looFBMsxz6CKWd5VSZairuDOsDa/QPYQ7qrbldSd5CTIakNrA0AYDqxWChAsBTRa/OPraap7DKHRDh5/FPAWiR8ag8fDmvrO4T6hKiCYFVAxm8wH/9YSCwJXwozCZWJih6zPVcaUJpy+2TxnIjrCbDEjRf/2YM6O1QtWDGR/Y+juoGVAdTllu5DYDsXSSev/WBcYHigjj2gBABqQlpYx1tqdNORn4DElrT6kP6TAwAj44PwzeiERucDdxs6nQGA6GYW/Hx+K7QJ8a3VPRHyg2k/VM0hI/Cr1cRuLrZsmwSqBsAvBtZ2VCO4ob6WMuY1PHBae8AAAE7r22sczvCAwwMuzL8yp9jDBqJigPfyZsrgmuX5Ff1+0JUFFuzAe6Y5wRa7h0BehLMEDHbeWRnkyg7gF4mKrm+qSgRVu/el6fAh6JD1j8tHNQEAmJUXbMg5KxxsyMyER58LW9w1VQAGwZLCvTCdWApz+kJH9QTHSoFzUIfKagsVcjrudcdkISfJoNzuHwtrt1mwRwxTf6RZyXLgOZgJFsiD8/AzUdH7C+37Yi2Ez9YbQTZlmj2wPay9v3TbDmGiusWuB5z3QmR+WDXi6z27vvH9NDxQHx4wAAD3XlUqAdSH9J8BANTHk13zOeUtAHUFANR8N8aVhgcMD5xqDxgAwKm+A8b6hgcawgOVbLkM3uRWk+BXBOT5W+GzZSJQngOY/YT+ri3uao8nMactcAT/zGgz4GTw32eukFL0ZILwZ8u1KiBANCp6fiIy3p5MkDoefNHVB96AICyVP/YBLIffrDyDCfawAbD2eN9jpYjQTGa1wMldjrNrrCvAju23VVVsEOQQ5zvD/fEIAuxiRmahbJxJZPKt3d5UvdZy4HmYj37gyPxbAmHt/p4uMiX5vagpiOTpXv0XPt+fV4b3d2ZjSVIhXjojBhe1DvkvHLtBzjjng+/x/df/J9Z68e2H0WdAtwZZtyaLnCixYt7+PHy5LxdjEoPx4hkxNZlG9zW7tx/Ak1PeAJUn6kv6T55Bn9S5OV6o5zPpPrzOgadbBcCylCLc8k8Kiips6NLcHwvOTUS4v0WnN4xhhgcMD5xuHjAAgNPtjhrnqXsPMHhmlrRge6Uc4Mi6X6MBZjQfmw0GfELjV7Ialuwx02zZ/7SYS2/2n9lsn+23AmWZjtW5tgAOrtJ9euoQO+bIcrnGHtQR1r7fiUy5OxPB+/7nZaXy2oG42jzmw284Wh8qs+z25oNQ0WeursoHMR/L7TdeLioDbC0uEwG33KqDHCZHP3/nF3T5yEFqOcG1j9+HEklzYG8+uPpam66CqfiY+Lu3mXz2YloOva4JZOja8H9sUKnVLrTFv9qXh79TCpGtqg8lAAAgAElEQVRVUvVdJCv3xI5hujzCwO1kQSGOHUnFnh0HBBFh34Hdcd2t40CCwq2bdgsJum2b9ohxVCIYPKwvLrlyNFq1jXch1SsvrxBEfL/+sBQ7tuxFWVk52nZoidEXDMP5l4xAswB/XXvioJLiUmxYsx1//roMe3cdFmuT1K9Hn84YNXYwho4coGs+kgQmHU3F0j9WCaLA40dTxR5axEVjyPC+GHvR8GrnUG5SDgC88u6j6Nm3s+5z1PdAiZH9z+Mn8ePhAhwpKIOtsnunvoNlkmt+9v53+HH+n+KYWtJ/3OPSpEJ8ujsX27JLkF/mqF7yt5gQF+iDM2ICcGnbEAyJDRR/U5o8gL61azieHaguw8nvRHpxBQ7klWFDZjFWphVjT04p3hzaAhe0Cla9FbmlVqQVV2BtejHWZhRjY2YJYgIsmHtOIkL9zLpuX1pRBT7YmYOfjxTgRImjpYkB8YDoANzbMwI/HS6oEQng9uxSvLcjGyvTipBTahX3lf7pGu6PGzqF4cr2ofAxufqLvk4trAABQckHu3NK8dygGFzdPhQny22YtSMb3x3MR2ZxhZjT1+y4D9d3CsONnZsj2Nf9ueUAgF5VAz6SGzOL8d6OHLEv6TxcmzwCg2ICcG7LYIxtGYQgH31+13VzjEGGBwwP1LsHDACg3l1sLNDkPXCaAACS5KEU8En3hfKG1p4f6b9NdpvI/puylzuy/52ehy3hOvfXs9Sc2fvcKo1ze2i/GrH3umStnauaYGt9J6wdnnS7D7VWCL0ZbHP6L7DsnuKsXoAlGNYe7wnuAm+MATqZ9m3x18DadabLpZa9T8Cc9HkVQOEXg4q+80Rwrtcs226GOfMPl+G2xEnVQARWClh2T3USC+r1gzSxk/wppGeN2kj0nqepjssssSKlsBzrMhxBzdasEufLu/JMfhYTPjgrDudrBDzSeGVpu3weMt1fe/Ol+GbOL1g47w9UVMiAvsqBDMZvv3+ikEi0WMzIzzuJD2Z+jWVL1qq6uXXbBDz2/F1CWcGdEUT4Z9EafD77B3Ts3AYXXDYKHTq3BkvN16zYjF9+WCJUEjjfg0/cIlj+tUySCdyz86AALAaf1RchoUFCBeL/fvwb61ZtBZUWLp9wHiZOusRFYaGivAL79xwR0n9/L1otwAwtu2Liebj5rvFeKwx4+zxSDu/4yXJnsLopswSpRRUolyJ+xYTugmVv11Ybn5qcgRlT30Ty8TThx6deuR/9B/d0Gcrg887lqTiQX4az4gIxvn0Y+kY1w/bsEiw+Xog/jp8UQSlNDlwxmF+RWoTP9uSKAFjrjLyOWWgGr9PXZzjBD2kT7ljq5a0F8k33i2qGb8cmegxE88qseH1rFr7elwfuV83MJiDE1wKOpekJmAlgkGWf93doXIDwWa9If3Hfv9yXhx3ZJeKcPSL88fGIeLSu7L+XB+bKvdC3Q1sE4rZlKdiRrU0AGxvog1nDWmBYC1dWf56OYMrX+/Ow8FCB8zxqZw7wMeGTEfEYVSkNmF5Ugbv/TcPa9CJ0j2gmwIszYgNwtKAcS5ML8duRAvA3jlbfz2xdPPfGHIYHDA+4esAAAIwnwvDAf8gDLL83JzuInySzN0uEtd93QgpRj8mzzCSJq+i/0COTvTn1W0fpv62scgkTrO2nwdbmPj1LuoxRzXIzZA5oBWu/7922E9QYAFBpoRAs/n2+8VoGTyJOsrZ/HLY29zjPpgbQiAqDfgu9WkNeneG8xyG9UNH/RxepJGU7BNsxHAoQ6pk65Y1iS4PP1kmOygE+A4Y5PXDjX8lYnCSTsvTgm5rIcjG4fuO5j0VATBt//YUiUx4eESaC47h4x31MTkrHJ7PmO8cx6HvypXtFlv+jt75Bn4HdMfycQSLIListExl8ZohTkhxqEMyckyE+IlKd44Fa8u+9/qUI9CdOuhQTJl0iwAW5HT2cjOcfe1cEnZRunP7SvdUy8qxc+GfJGnwwcy7CmofgyZfuEYCB3Ji9njfnF3wzx8FbMuaCYbhr6vVC9pHBPvex+H/6lE8emn4bzj7vzHp9al/cdEK0eGjE+qpr12cwxcoKtkV8/qGDuE1N+m9PbimuXZKMzGIrZgyIEsGd0hgYT16WiuWpRS4AwKS/U8CqBj02JjEIX5xddX9nbc/GS5tPiEv1fB9YBXDNkmRRUUPzRDTILDurGd7YmiXK4McmBmNK70h0CfeDxWTCkfwyfL43D/MO5DnBDekc7gAABtnsr39qfaYAPJ4eGA1WcciNY55en4lP9+SIZyEhyAfzxyRWY+FfeCgfU1ano8xqB0HB8e1D8cexk2CAP6N/tMi4s5qAABKfKzmIoTbn9wfz8eCqNF3PH9f4+byWaBXsC7akTFySJECHm7s0F5UIyhoPgidPrssQ/rq5i3aFh55nwRhjeMDwQMN7wAAAGt7nxoqGB06ZB6SgDRV5VXswWUTm3NZqsq59UXrHfGSWCEp1XSevGJBW8AlFRa/PYA+v2Qu4ZfvtDtUGufEcHZ+GreUtmueoKQBA1mHLzrursv+oOYDBKgJzyrewdqTP73TuVS1wV6sS8HST6BfLrvsBa3HVUPIIsEVCVklQjQ+hBi0ZnvYifc6XRZa8v7UtW2SpnuwfpffSJjmuIQAAZTUAA/t7H7kJoy8YWi2rXXiyGDNf+ESU09NatokXvd+33XuNAAKUJg/Y+RmD7IsuP7vauOysXLzy1IfYvnmvajApv2DFX+vx2jOzRWVCv0E9BKhA0IHGwHTJ/63ErFdZ/QIBUAw6s7fqvSfwwTXZtsAzP/zUZJx1tiv/h9I3p6oFoCYAgDetIN5+OQjWPDvtbVElQVOT/nt4dTrm7s9Du1A/LDw3ETEBPqrLsOyemek3z2yhqicvz9TrATX+Ti7ErctSUFxh1wUAcFN6iQb5+zN5eSoWHT+JEF8zXh4ci8vaqvNtsC3n3n/TsDy10Bk4uwMA5uzNFcE9g/9rOoThjTNjVeUOWTExYUmSaFegXdImBB8Mj3MZq6wGYKn97d3CMa1vZLW2Ac4hX5v/e2rvSPGfmslJAD1VNHy0KwfPbsxEmJ8F349NFBUQapZSWIFxfxzHA70idLcvefvMGuMNDxgeqB8PGABA/fjVmPU08gAzs+bjn8GU8StsDDBjLnKcTpJpS/oSIqC2BMIe0gPW9o85CNvcfR42EKa89YK1nezw1j5fOTPXzHCbj30oZNmsvT4Xc0omZOf2PQVTCfu2zY71urxWJYXnaU9qwThfwPWW48sy4XoJBF0IAysPwmoDa/8FsPvH1ehJMSfPhWXf49WkAW3R58Ha6zPNOWsKAFSTO7IEo4LEf1Gja7R/tYvUSveVVQJ6FjMV7IDP5qsdBI2SWQJg7fZ21bPLp0fG4+AcR1nILq/CFn2+nqV0jSkot2H8oiRRAk+b3j8ad3avyioy2GAm6cFekbivZ4SuOWs6iJm1O5anYn1mMb46OwF9oprVdCqvrmMAsvBwPqavyxTZR6XpyXgqr2HQzEz9gm8c7R5avdzSdawUePrht5zTuJPG49xfzF6A7776nxh/3iUjcNeU6+DjWxUMcsy3X/6GLz9yVH940pHPyszBUw+/hUP7j4nA/YW3HnZWAcjL0nv374rHn7/bCQ6oOfrn7xZj9tvfiI9Gjh2M+6dNElUAkjUWAKDaPavsqWb2nFlcNatPAICtHgRPaGrSf8yqX7koCbtySj0SxR07WY4JS5Lx4qCYOgEA5MGv3u+DXgDg2Q2Z+Gi3I/uuB4zg95UgwG9HC4SvtAJm+uCKP48jubBCAAtfnZMgsvRaRs6B5zY6OHAIrBBgIdAi2cH8MhFQS9wg7gAFXsPfs2uWJGFNugPsdVcF4Q0AIPmVff4/ndeyWqWCtF/yQly56Dhu6tzcAAA077rxgeGBxukBAwBonPfF2FUj8YBLMKUIotivbcr6G9Zen4rMKgN3y74nhZa9LXYc3H2O4iQnG708kHYJUH3DUdH3WwcAQIb3vY/BnP4zrG2nwNbyVgEQUI4NJh9Y2Sce2M7tmtwTrXo5PgCdGfmqTHgxbG3uhbX9ox7vlGpJupfl5spFHG0A41XIAN2XsdcIACjPhc+mK8T9dZr83nj0gI4BZZmONQoPVA02+8La6UXYEq7VMUHVEFUAQIXsUbUahNOYzEIO0B41BrbYS2AP7uFVC4LWZqUXUGWAU1MAgD23j6xJx2N9ozDQzUu3fD+1AQBqsp58bRJoXfFnElhirTSSj7nLtGn5VE50N/n+ibh0vDYfxfEjKZg+dSYy0rIQENhMMON37tZO89n6649VeP25jx2BhUqQLc8mNw8PxXMzp6B9p9aa8ymD8hsnX4Grb3CAqXJNevb933bfhGptBPKJWXEw7Z6XxZ9YzfDM6w8IgkDJGisAIO2PAMCvlcGl0mH1BQDIKye4ppr0nxwAYBA+e0QczqnsCffqR0iRndcTdNcEAJATDWoFv+QzGL84SQTVDGi/G5MoCPk8mR4VAClTTmDBU8UE15OfkUSAbw9r4VKJcKSgHJf+fkz01uvlBZHvk/wCP4xtqUqEWBMAgHvUagPx5D/jc8MDhgcatwcMAKBx3x9jd43EAyI7m7u2KiCvDArtwV2qMbmLLXv6nHFWaSosG69wlNL3Yza8ksGeWfqNl8JUdMi5HoEGnx13whYx3IWwz3zkHVgOvQprhydgi5sggkjNPUm+lDHRy91L4IKs/O5MKr2nbJ8EOni6RY6S9/kuw7wlnKu2hlrAzEH+sY5S96COqtuqCQCgFlDXtoJBuTn1oN0X1rYPwx4pU53wCRVcB+7MlLcBPluud1SlSKam9qBRDVJtbrMv7EFdYY8YVitAQCrxfW5gTJ1ki1hmv+VECX4+vxXaVBJqeXoWa/N5bddTZuvke6mpLrccAHCX0edaJPx76qE3sXfXIcS0iMRzb0wRwbOWyYNsNQCAnz/xwGuipL9dx1Z45rUHEBldvV9cmp/9+x+/M08QAtIkEr6y0nK8/cocQSJI8wRkcMzBfUcxfcpM5ObkIzomAs/OnOLCF9DYAQB50Kb0f30BABvXbMcz094W90tL+o+EhVcvSsKmE45qHTLLT+gQhps6h6FNqJ9qabvW8+NtC0B9AQDyrLteokCeyRMAwL7+65cm469kB9fH4NgAzB+dKAJ3LWNlxVWLkgSbPo1yj8yeSyYHAPRWQcjP56603xsAQA5QkXOA5KR3dY8QfAlKBYPa/KYa1xoeMDxw6jxgAACnzvfGyk3IA6IEPGupS0beZ9PlMOVvht0/HvaYC2FreZtrEO/ucwEApMOy6QrhBRcAgAn5DQQADjjXsxx4Aeaj70FZEi4FtILJv9tbcLsnmb+dffzUf680TyR6psL9jqx7abqocvAEFkjzSqz38ttdawBA8lHeetenyENmviYAgOo1ge2q3bPaPM5qa9RmvmrXasg9VpNm1LMoW11C+8HW8mbYIs8BzL56rnJmvygHplfuzt3EfEH/+XB+gwEAdbGeFoN5UwQA/vhlGd55xdGz36FzG0x7ZjJCw0IQHBwIE2nUFaZsWZBAheLiEgFMSH3pdzx4LUaOGQx/fz+Xsn75dOQomDFlJjIzssWflT3+jR0AYBk4Azc1qw8AoLi4FDOf+xgrl20US7prF/l8by5mrMsESfPkxkCwY5ifkH2jPF+XcH+3gEBjAQDkfBwXtw4RVQ16zBMAoKzoGRIbgDfObIEgXzP4fVYzZYm/sjKiJgCA3sBe7zjuW0uZgJwEVC8YFR8kOAx6R/kbgICeh8kYY3igEXrAAAAa4U0xttT4PFANAGAAX3RYMNsz4wqbI2MCvxhYOz8HW8zFnj/3BgAgAJHmYG52MZMZ8AmDLfFGWNs94nFN6VpVJn0PJefmY7NBCT4wyO41B/aw/rpulAAzFIE6r63o/3OtSstJymdO+9F1Dw0FAHipnODJUXUGADAYtziI1WDyFcoOrCyxR4yALW68arBuyl0rWklMxUc9bbP653ze202BLeEGl88YOvx6pAAvbDqB5MJyoVfNwIGM0fIKAC1yQImx+90d2aJ0l/21LPN/ol+Us3xXKyAng/Vb27JAnW/qeTObRYIu9rIG+Jgxb7+D6fu1Soktbpz73XqiRMiXkayQa/Jll2uSqIsv9FrrsTXgsbUZQu7ParejTYgfrmwXKoixlHY6AQDy6gO9D054ZBhiYiNh8bHggktHChZ+eWuC3nnIIZDYOk6ABAktYzHprvEiqy2ZHABQqxDQu059jZMHY8o16gMAIP/D84/NEtl/tn88P3MquvbsoHo8fvee23DCyViv5QMSxN3QOQz39ohQ1aCXP+vKTLfanPVRASBvaeCaeloRpL15AgDkwbo3z0monxl+ZpPw2UtnxLrwJzQUADA8LhDzxiRqAjj8PZyzJ1fwFWhJJfLMlA68sFUInhoQLdorDDM8YHig6XjAAACazr0ydnoKPSAAgBOLUdH3G9hD+1bbCbP5ppS5sBz/BPZmrapJrql9bqrI118BIPTh51SrAHDnEk97UmPS15S2k5H/iWqDnh/pvhuqAEAdZNCrEfNxRw0EAHhaR7dzKgeqAgAaWXtv59Y13lYO89F3hDqBqTRFcE7oNnJQtL0ftrZTxSXUiab0FHtip/ePQjOLWfQ7k4iLwbk8wJEHCSQGJEEg7fUtWfj9+El8PioeLYN9QbKt6esyhNwUM1BSn6x8j5TeOlxQjn9SHCW5V7UPBft/KWVFzfG3hsaKkl321/Lle86oeKGxTXt+4wnBfP7UgChc1jZUlPHy2plbswQxoXSdcr07uofj6sVJuK5Tc9zerTmsNgiyv7+Ti/CRSqZRSx2gKVYAyAEAcgk88/qDCA0L1v3YSAOVAICnVgY9C8gBAD3tDnrmrMsxWgCAWl94bddV9v6rtXOorbE/rwyzd+VgRWqRAPG0pAx7RTbD/NEJaO7vGgDKv9t6QI2mDgB4kiHUcx8bCgDQu1eCqJ/uyRXSjvxdJ5CqZlqyhnrObIwxPGB44NR4wAAATo3fjVWbmAdEsJnxG6zdZgqCPy1jsAuTSVO73eVzlrFvvFQQ2bkw4lsL4bPxMphKkp0tABJxn735YK+157X2VF3ajhsKQ0XvOeA6cnOOhRnWHu/BFqVNNqb0jc/Gy0HCObnZ6yCDrgYAeOrNr6sWANRxcK5eAWCqJhXYIF8bayHMmYuE6oUpfwtMZScAuzpjuXM/flGiKqQ0uJ+QBssrs+HbMYlCs1oyLQ6A34+dxJ0rUgWbOFsDpD7k3pHN8MIZMZpHZoCxM7s6B8DKtCJQj5ws28zydwrzw4+H8zGhYxiCfMx4cGWa6NuVuAMkKauhLQLw5tAWXq334+ECIZf1w9jqmt5qE2n1fjd2AGD4OYPAwLxZQBV52lcfL8S8z38Vx4xLiMGzbzyIhJba/tNybPLxNMyY+iaoBECbcNPFuP62y2v1qDdVAEBv37de57DtYtH/VuDtl+aIS5j9n/7SvegzoJveKcQ4ZoG3ZZXgpyMFIhhkYCjFguz2oEY95erk1hAAgLxXXS2oVVYAjEkMwhdnJ+g6u6cKAIKSl/5xHOmVag7uCPh0LQigsQEA8n2zMmRPTpm4//zdO1JQ5gIKXdsxTPzeGmZ4wPBA0/CAAQA0jftk7PJUekAiS8tdC2uXl2GLu9rRv7/rPsHGb4twkLSZkz6B5eiHsHacAXv4MLef21o4ev9FcJy3AbbWd8La9iEIycGj78KUvRymisKqigNm4LfeCFPuKtjDz3KsQeWBvI0wH/sAtvjrgOCuutZ0ulKW1Ze7V62/30n+FzHcawBCNVOvU3XA3W1XBQBCelWrvpDPUWcAAFUgW98tyBfrwrRaAOpyjRrvk4BAziqYkufCnLsaqHBIYymNe90f8zAu/zMJV7QLcWbzpXFShk/JAaD8u0SuxUC+dbAvxncIw8QOoaoZRgYiC85NBFn0JZNeos9OCFIN6JWl/BJg8PQA99wEDGiU60l7D/Ezo3u4Px7qHYkekdp9sU0VAFDL8MtVApSyft48a8xQk5xu17b94jK9GWp3a5QUl+Ktlz7D8qXrdBEeerPfuhirVQFQ1wAAuRKef+xdEGSpK99yHoJ5969MExU9NGVpPb/DExYnYXlqkfi8vioAPMkAKvfhjiRPeV+fWJuBOXtzxZ/VrpMk8FhhRFOT9fP2WalPAIDcDo+vdYBseisA3O2fFVK3LUvFofyyOpvTW38Z4w0PGB6ouQcMAKDmvjOu/A94QJUBPmygINyjMoDom2b/P6XTmrWErc19sMVPcPTiu/lcch1JBC077nbMY7LAHtob1m7vOHqyK/vmbS2uhLX7O4C1EJbDb8Kc+j3ArCzHB3UUUnyUbNO7pvy2Ofv67Y4XOZpclpD/28kXUJEriP8IgHhjBCgs+5+v7LSuvNJkgbXj07C1vMWbqVzGqnEAOH2lMWtNAADeI5/NE11Z9Xma5oM0Kz28PZSqCgBBhujzYO31mbfT1d94Wzksh1+D+dgnVbwX0nPTfDCWxn2NW/5JgRrRn14AgNMxq/bo2gz8m1okKgJoLDNlhn5YZdk+X/4ziitE9l1efiy9RF/aNlTsQ2lKAEBrX8rr1NZjgPHdwXzRKiCVSZM74LK2IXhlcKxLBQTnq08A4L5pN+G8S0Zo3nu5CgAD9pdmTUP3XupqGZxErgKgBgAcPnAcM6bOBOUAaZddcy5uvmu8W/k+tc1RHeCz97/Dj/P/FB9rMdR781B7q3jgzdx1MVaqhimucC2prksAIDsrF6889aG4jzRPvf8cw6z2hCXJohpnRLyjPUbLZm3PxkubT4iPlQCAMvOuBwDYmFmCa5cmgYG1Hj+wKoHtN+TeoGkFtW9szQL/ozWzmDB7RDxYCeDOlGoIWsDBw6vTResQTasSwpvnRQ4AsL/+kxHxGOVBhlEvuZ8eyUTuVQI2qE7giaz1lyMFuG9lGqhwUheggje+MsYaHjA8UDsPGABA7fxnXG14oEl7gBUHlk1XwVR8rOocZj+XQF9SDLAHdUJF/4Wiz94b09Kb9xSse1qjGreAYt9q19cIAKiUazQVH3Gd0i8GFX3niUqMWlulbCTBFrkpwZhar1NHExCEIgGmk/ySgEjYQCxLnCfK76/pEFYt+FaW+ktbkQLwJ/tHuUhiSZ8zmGDpMYPsDmF+Tqmt2gAAbAkgKWD7UD8n4/XFrYM9tgCoAQ7SPqUS2de3ZmF5SiHeOytOyGfJrS4BgIryCrw/82uQjZ921XUXYNKdV2neYXlQzEFK5nzlhZ4AgPLyCrz3+pdY9NsKcWlwSBAef/4ur8vLee3u7Qfw5JQ3UFzkIFM95/yhuGvq9QiQtRx48+h6C3Z4M3ddjNViWfcU+NJPrJZgiwSZ/H19fVS3Q3UElv1vWrfD+fkF40Zi8gPXal7DgQxAx/1xHI/1i8LV7UPdHlUKPBn4EuxiCbj8O3vloiRQ9o4m5/fQmlQe/OrhQmB2/un1mc6+dK0AlAABOTwKyh1AYv/oZpg3OlGVuFDa2/8dO4l7VqSixOoAaLQAAOXcJDudOzpBcI7UxOQgCK/XA5zUBABw164ggTcEgCROFq2zyJ9jbwgWa+Ib4xrDA4YH6tYDBgBQt/40ZjM80OQ8wEDOnPyVy76dZIAVeY42hcJ9sLW5V1QbeG0arQa1CW5NKkG5PaizR4CiJgAAz6smZQiYHK0bHZ702iVqF6iRMkIHqFHTxS27pwjSP2vHJ2Frdad30/CekqeiYJvzOvJGpHT7TrQAsPefHABRlczQfI2euiod8w/kVXuplV4imW1Sy9hLCzDgZ7Dx1TkJgr1aCwCQtLavaKddAcCX5k9HxossJ0tZxy9OEqz/3DOlztRMaz3lWJ7n3n9TMWtYXLUsal0CAEqpO08AgJJsr7YAAM99YO9RPPPIW84qAHIATHnyFnTp3h4mk7oeem52Pv73098igCVDP41VAJ+8Ox8/f7fY6c4rJp6Ha28e58I7IPe13WbHxnXbkZmejfMvdbRhSaZsK3j6tQcw6Mze3j3j9Ti6pgDAt1/+hi9mLxA7Y1XG1TdchO69OyE4JFBIWbAa45/Fq/Hjt4uQk+XITNNIhPjMaw+idTv3/e9SEP5g70hVME6aT/59Joj2/dhEtAisAiOU5fEEE9zxa3Begmv87ZBKytnCw++onEdEWn9xUiGmrEpDSYXdWSGkxWzPvd65PBXMVtP4GzKubSjeGFK9Qoefb88uxc1/s7rI6gQXtAAAuR+kvXUN98fs4XECrFQzSSGFIMNbQ1uIqgTJlM+FHgBAXuFA4EHZEiXNLZeeJEHrwnMTRduC0iQA4IyYALccLLzu/Z05eHFTJpr7WYSqQM+ImgEf9fhVM6Y2PGB4QMMDBgBgPBqGB/7jHlDN0FeSAbI1QWR6fZrXKtut1moggttOz8OWcJ3Xd6AagSFbCjowkJ3sdi5VACCoAyr6LQD8qpeLS5NJJIywOfodnS/C/rGw9vmmTqoAVEkZmVkP7Y2Kfj9Uyft57S31CyQOBWv7x2Frc4/XsypbMGyJk2Dt/IJg8H9re5Yo1ecLblSABR/tysG+3DKhBnB521C8NDjGqR/9/cF8AQ4QAODf80qteGh1OiZ3C0ff6GZiXwsOFeDVzScEyRQDAxoZ9ddllODrcxJEVk8yqby6f1QAvhmT4KJTzZfv25elCBLAD4c7SoH5t0dWpwtpwFbBvkLLe3BsAPbklIp9T+sbJYIbtfUIJJAt/f6eEaINgRwBD6xMQzMfswgClMFLYwIAXnz7YbfZenkFQLuOrfDMaw8gMtq1+ockc+yzf+/1r3CywKG+wPaCUWOH4OIrR6Mlpfqa+YkAPy0lQ1QL/P7zMoy5cFi1doHcnHy888rnWLNis/NexifG4OobLsbAIb0Q1jwEJrMJhSeLRFn7wnl/COLAZ9+YgrYdWqpAXHEAACAASURBVLo8v8rqiG69OgoSQ0oGFhWW4LeFSwVI0bt/HVTveP3N0dZZd1cBwHO/+OT72Lx+p9cr3v/YJIy98CxNUEaaUALPqILx/llxoLa9mhHIe3JdJhi7UiZT+k7Kx8oJ+ijj+eygGMENUlhuA6tkKIUnzzCzjPy6v5JF2w+NgfroxGBM6xOJLuH+QmKTJHTv78zGtqxSvD20hSjtl1Q/3PX3k6tg4pIkoQgiGYELVjoQBCQ5KMd8vS8PX+zLxSN9IkX1wqe7He0t7gJrXjd5WQpWpztaEWj83rP6545u4ejc3F/8bwbWvx49KX5TSKDHsyuJE2sCAMh/U9yRiZK47/5/08BKJfp2fPswoXoS5GvGL4cL8MOhAswa1kL4mUBMZnGFAAAIpKpBef+mFeGu5amC8PXpgdGgCothhgcMDzQdDxgAQNO5V8ZODQ/UjwckksPs5S7zMzBnawAJCb2V/qu20fIc+LDV4OQul49qGtwqCQBFP36fuR6DZDU+Al2VCBr752Hs4WeiovcXHtf2ePM0KiXI9SCqL9o94nEKbwbUFgBwacGwBMLa/T3Yos8VAfWnu3Pw9vZsZJVYQb3wGzuHoX90gMjEFVXYIL2okpRKeoHn3vn3T0clYMb6DOzPLRPZPb6sSi/r57WsKqnndff+mybWoD0zMBqr0ooFS7XcpCyamm63VDbMl2K+7H+wMwcnShyKBwz67+4RITKhfAFWW49M6OyFzi2zCkZsBjrntQoWlQw8t9LkWTj5Z96qADDAPbj/GF6a/j4y0hz9zQxyH3z8ZsQnxIpAWW6sFlj5zwZBjEcteNqV116Aq2+4EEHB6r3ecpI/9o9Pe+YODBzcq9rcBAF2bt0n2hGOHExy+wiGR4bhpslXCqI/tfL1osJizP3sZ/xv4V8oKyt3O9eQ4f1w273XoEW8OnBHkOC5x2Y5gQlpMgIUt98/UVQNWCxmb74ydTa2JhUAyjYJvZvxpp1CatNhMM5HiIDYuLYhGBAdIOQ316YXY8GhfKzNKBafESToE1UFvsn3xECefCBS6b38M2brZ4+Iq/YdWXgoHw+uSteUm+MczLB/NjJe7EdOAhjhbxEM/3IwUL4meUXuWJ4q9q5lzIx/PCJOrCEPrJmln9I7UgTD/F1QBsQny22CYO/nIwVu9851YwN98MyAaFzcJsRlHsqTvrblhAAhJCM4MfPMFmBrgZYp98l2jMvahbgAn7yWAMQ1S5KFmoPSuCfyDdB3EgiUU+r4neBnF7QKFqBoz4hm2HyiRJxzWUqh+L178YwYXNQ6RO/jaIwzPGB4oJF4wAAAGsmNMLZheOBUekA1w+0TCpHxNpmdwV1t9mhO/wUsO4fVkeERVoPg1pS7Fj7bbxXyicL8olHR8xPYmw/0uD3zkXdhOfiiyzhdAAAzUslfw7LvSYdPXMwEW4vLYO36JmD29bgHdwPMJxYLUkhYXYNYmHwEYaK1w3RxP/SaKX8TLPuegi1+oiCnlJsEANjir4G160y9Uzpu28ndoi0CZQ5WaYc8JQEY9YyhV5OfxoO12N/1AgDKsn8tV0ntAMqyf63xau0AcgBAfp0WSz+z/Pv3HMaKpeuwecMuJB1NFWBDi7hotO/UCqPOHYJ+g3polvTL12D5+oY12/Hv3+txYN9RUc7u5+crMv0DhvTC8LMHIrF1nNuMNoGJg/uOgWXz61dtFYACr7/mxoswbNRAj9nw+nwMvQUAlESJevd29rlDBJdCYJC+7yWJ9ZYkFeLvlEIRKKYWVQhSOEn/PdTPDAbJN3QKw5XtQ6sFmcp9bcgsFn36LKvnHMy0X9Q6GC+rEGSK3xEAX+3LEwAiCQm5Hxrbc0TA3zEM13UME/37yjYD+druSvZZ/TN7Z44IZCWCUVbvcF+UM+TcNC2wjsE4+UNaBlf/rWcF0PwD+UJ2lPKiEoAZ4msR5fGUIr24TbCL37SeBaUvtdoB7l6RKmT5lKbmA4Klz2zIFCApgRn6tXNzP1HFQZCVRjB0ZWqxqJLaklWCw/llYqx0L3gP44N8xFmke6H3eTTGGR4wPNB4PGAAAI3nXhg7MTxw6jzADLfo9XcwRsvNHtoPFf2+r5Pgznz4DVgOv+2qK8/scfvH9CkCcJ/bbgHbFhxvhs0dhIUxF+vynSoAENAG1v4LYPePcz+H3QbL7gdhTv3BVdFAXGWCPaS7kImkv9waJSQPvSaqIay95sDu76qdrOojaY2IoQJosDfzoGXNNQ48D3PGL4BPuGr7hgQA2IM6wNpnrlCx0GX0w677YE5b6BjuBQCja/7TeFBtAYDT2DX/qaN5CwCw1WHG1Dedcn6enMUqh8snnIeJky6Bn796L7qnOYzPG78HWDWQVVIhKjNY2UBSQgI034x2bX1q/Ccxdmh4wPBAQ3vAAAAa2uPGeqeNB1LzDuCTfx+A1VaOe8/+DJFBHoKyRn5yie3fkYeRzARr+2lC3rBOjMHj4ZkwH50F2GQlvmZf2BJuchDqaWTRTSXJsOy4A6a8jZWBZwwqur4Oe9Ro3VtzEN/Ndx1PvoO+38Ae2tfzPNZC+Gy9EaacVepjTT5iHlvsJUKa0R7QSowzlabDlP0PzKkLHPKOtlLt3n63QAMnU18D5bkw566FOflLx/5s7Hc1ib1Ye3xQbb/yEn57s3jY2k2DrcUV7isMKAO45yGY0xYAdhtA8IYADK/zwpjd++3oScGWvze3DNmlVYRbnIaZRmbimMUaHBuIsYlBaBPq6zHj6MUWVIcy+7U0qRBf7ssTpbAsm5UyX7yAGTPujVnAIbGBuKRNCHpH+eveV00BAO5hRWoRfjiUL17ymcmTsrLsL+Z+SNp1Y+fm6B3VTLVnt7a+0bqee1udXiTu5/rKvUktEdI19BlLtFkuPiYxGGNbBolscEMaf9XI60DyNerTKzOb3At9yWxw5zA/DI8PEllhlrrXtXkLAGxevwuvP/eRC7Gf1p5IdnjdrZeJqgstIsa6Po8xX8N6gBn58YuSsFWlnL++5fiKi0uxdcMuoT5y233XgMSfhhkeMDzQ9DxgAABN754ZO24EHkjPP4wjWdvQp+UY/LL1LYzqfAOighMbwc5qvgVT/lb4bJkIlOdUTVKXUneyrTF7bNn/VFUZf+VnDETtcdfAFjsOzEwzyDSd3AHz8U9hzvhfZfuACfawAbD2eN9zJpzzWgsdXAYFO2A58Gy1NUWQHHM+bK3vBnwjnUG7piethbDsfgjmjF8dQXBNzNwM1m4zxTlVjSDAgRdgTvrEFSjxZi1LoKNtoO1D1UGVskz4bLoCpsIDrjP6RcIWebYI6O0hvUSFBY3jSKBoSp0PU0mK4xq/SFg7v6i7+oIB2P8dPYmXN5/A4YIy0TPvjTH4JiBwVftQQSam1mPvzXzysezh/XRPLj7cmYO8Mkfvq16jXveFrULw1IBoRFaqHmhd6y0AIPEpvLolC9yjHksI8sF9PSMxoaPnEm0986mN4b42ZhZj5tZsrEwr8tj3rJyD/eW9Ipthau9IQSCnrhdQ0925XseybHI7fHcw3+t7y5nYA31rl+YCXJHKw2u7M28BAK5XVlqGLRt3Y8Vf67Fzyz6kpWaKbZBXoUOn1qK9grwI0bERRuBf2xvUhK4nkHXV4iTRckCrTwBA3lJEZYnn3piClm3im5C3jK0aHjA8IHnAAACMZ8HwgJceOFmajc9XTcN53W9HhxjPfeda05dWFOLnLW8iNCAK53W/w8td1MNwFTLAWpP/udmmyOjvfVxkxl2qATSvMYng3NZ2iudMdWXW3cIgt+iQ187Sw4xvYr/+vhkCXHCtmnB3aLNoEbC2fRD2yFEe9+UALZ6DKWe1a9uEuyvN/rBFnwdbhyc1ARLh+63Xw3SSLR9eRuJmX9gjRorg32MrQuU+D+SV4a4VqS4s3B4P72YA2ftJ+FVbY/b6sz25eHOb/gBba81wfwvmjU4Qga2WeQMA8K48tyETH+3O8Ros4fqdwhy9vSQ0q0vjvaRKA/u7JRCHAT3J0QbFBKBvVDNnRcTOnFKRpaQChFSxoNwLe4/JPq5FJlfTvRMweW1LFr7cl+tSxUHiMu6RlSVhfo4qhMySCqzPKBF972qkdRzD4J/s8Ld0Da81YFETAKCmfjCuO/UeYM/9k+syBKcCVQE+GlHVc1/b3UmyfaxYotUnACDt9auPFwqOjmdefxDNw0NrewTjesMDhgdOgQcMAOAUON1Ysml7YPWhhfh9xwe47+w5tcr6rzvyC+avfxbj+z+Bwe0uaxROMSfPhWXf446AXMbsXq+bY7968lcwnVgCU/FhoIIEeJVBqSUI9mZxsIf2F3KB9rD+urbCUu7Uwgoh0UbJqOWphSL4fG5QDKhJrTT2UqYUlmNTZonopVyTXiwCks9Hec5usCWBBIGm/I2i1N9l/2xn8AmFPaAdbFFjYIu7ClD0/Os6EMv7U7+FmT4q3AdU5FaBJgzIfaOA4G6wxV4MW8yF+hUJynNhKtgGc85qmPK3AMWHYSrPE1UTsDsySoJ00BIMe0Ab0W5hTbjeqzNIkmFk/5eMWXOWgt/cpTm6R/g7y8EZkJOtf2lyIX4+nA8GkGqVApScokRVTY3PB6Wvntt0AmQHrwtLDPIV5GAkyNIyvQAA/cCAgdKE3lZKyNdmlcQHw1uIoKC2Rp+9ujkLH+/OcQbUDPzPigsU5GnugAZWVczZkyck3NQqGVh6f1vXcDzSN1J3O4W781AKcsrqdJd7S9K2J/pF4YLWriRs8nmkFpDnN57AwXwl2adDmo7AwXvDWojKgJraqQAA+It6JL8MCw8XgM/hPT0iMKlLw0m3ner1a3qvansdga8JS5KxKq2K/PbWruFCKaQujH6dsDhJtLXQGgIAcMh5/iMAgNCwKmWWujiPMYfhAcMDDeMBAwBoGD8bq5xGHvhx8+vYfPzPWgMAe9NW47NVD+GyPg81GgDgdLhN7liVlUzKyuyJ/PwN8SJ1Ovjb3Rk+35srWKflffTsVf9weJyuAIrl25S5+r9jBS6BcG1eoJm5fnBlukuAx/YCZq/Htw/FsLhAF6kvgkPbs0rw0+ECwY4uyQ4qz90vqhm+HZvotrddDwBAX01dnY6fDufXKviX9kd+gLmjE4SWeU2NAfzdK9KEFKIESFCzntKLZGbXW8J/tKActy1LUa0EYXA9rm0o3hgSK3rxa2IMht7fkS105qVnjvOSq+HVwbG6S/h57dMbMvHVvlzVe0CitS/Ojncyp3u711MBANREY97bc7kbf6rXr8uzeDtXfVYAcC9yOcSG+HfLAAC8fQKM8YYHGp8HDACg8d0TY0eN3ANqAEBpRRG2Jf2FpXvm4Mz2V2J4R4fkWoW1DLvTVmLxrk/QLrofxvWZ6jydGgDg7Tx22JGcsxc/bn4VZ7Qbh6LSPFGd0KnFYNwy1CHtdrI0Bws3vYLtKf/AaqtAeGALXNL7AfRO1E+e18hvieb25uzNxfR1GeIlnoHAG2e2UK0A4ASsFrjyz+NgwEerqzLzpuq72u57d04pJi5NdsnC9ojwxzejExHloVdevrbUB//cxhPOMvKaAADMPFPaa+7+qqw6n4lzWwbjhUExIuj3ZNwL5bEobabMEOt58fYEAIT7mzF5Waozm0d5QAbFl7cLQYcwP5dKib25pfj2YD4WHirw2NvOAJjtADUJq0+UWDFxSZJL0E7A5OmB0WAlhremNp80R21AAN4b3pdP97i2TIxtGYzZw+O8BhW05pP2WhsQ4FQDAKzAoe77qITaV4bovf/yM5+K9fXusymOawwAgCS7+f3X/4fN63cKzgpyUky68yqQL0AykgguX7oW2SfyMPr8M/HOK58Lic4nX7wXIaFBKC+vwKZ1O/DrD0uxY8tehDUPwQ23X46RY4fAYnElDi0pLsUvPyzBz98vRkHeSfTq1xU33XEFOnRu0xRvo7FnwwMN6gEDAGhQdxuLNWUPVNjKRHD97/5vUWYtcR5lcNtxOJazCym5+8Tfrh4w3ZnRn738buxJWy3+PrzjRFzW9yHx/8v/Lk0UG9oWJpMZaXkHdc1z4mQS3vlrEgpKsuDnE4ARHSdixYH5KCkvxLAO43FFv0exP2M9vlrzOLrHD8e4PlNgtVnx/cYXsDNlOa474wX0Sjy7Kd8Sj3uXv3QyY/npyHiMiA9UvU5ZDVCTINPjhv4jAxg83b4sBf87ynYOhzWzmDB7RLwAVrw1zjd1VTrYTkDT0sTWmlct88wg9qHekbinZ4TXgTFLxd/dniO4A6Tedj3PizsA4N2z4kTWmcAJn9WH+kTi1q7NPZbEqwEbSj+QnPC7MYle8wFoBets3WA7TU0ABe5tT24prl2SLHqilUYQ4JYu4QJg0Du/VrDOtoRvx3gHOMn3w0qAyctTseh41XMs/7wmgBavP9UAgKffQm+/n3rGe/NbrGc+Y0yVBxoDAECCwIXz/sSt916NwKAAJB9Px1svfYZmzfwx7Zk7RHA/54PvQYCAdvt9E3Bw/zEs/X0lhp8zCA88djMsPhZ8Mms+/Px9cc2NlyAwsBlWr9iEt16ag5MFheK6CTddjIk3jwOlMd984VOMGjsY514yAnabDT9+uwi/LViKp159AB06tzYeEcMDhgfceMAAAIzHw/CAlx7QagFYeeA7/LDpZRcAQLzspq3CnJUs87/cCQDw72sO/YhvNzxXbby381CFYNm+uegWNwxXD5yBzIJjyC1OF//7o+X3oLAsD/eM+hjB/hHipJkFRzHr71vRKqIbbh32tpenb1rDvXnpNACAuru3JKS6alESckqrGPVZgr7g3ESQLK8mxr7uW5eloLjC7hUAUF9BrLL39sUzYnCTh4y4FgBAMIL/kSeBLP4fDo9H/2htMkGl/zxlqzl+ev9o3Nk9XLfrOeedy1Pxy5ECl2tI2vf92ERdFRPuFlt4KB8PrkpXJQckUR8rFqgQoMfU5iLgRFDlgla161E+frIcVy5KAv+v0moCVnAOAwBwD8bquefGmCoPNAYAQO1+sFXgmzk/u6gFJB9Pw4ypb6J1uwTcevfViIhqjp3b9qN3vy4CEHhp+vuY/tK9aN/JEcBbrTZ8/M48ZGXmYMr02xAQ4I+K8gp89M48IYsp/Y1j83IL8Oy0d9BnQFdcf9vlxiNieMDwgBsPGACA8XgYHvDSA1oAgFZAL5X6D257WTUA4MfNr2HS0NfRpcWZzl3UZJ4Fm17BDUNeQs+EKmZ5ViS8/89ktIzohsnD33POX1SWh/f+mSz+990jZyPQL8xLDzSd4QYAcGruFWXXWG4vNz0l8u52y5L7cX8cFz34eisAtIJYEsL9MDYR/L+1MfITfLI7x2N7ibSGFgAgfV6bsnJmq69d6ko2Jj/bxa1DMHtEnO7jagXo9/WMwKN9o3TPozWwzGrHdX8l499K8jLlOAIg80Yneuzb1wrQSeLJqoe6kO77aFcOnt2YqcoHQKLFL8+Ox8CYAN0+ORUAAMk1L/39mGhxYkUICSsJ5jSUner1G+qcp2KdxgIAMFg/uO8otmzYhQ2rt2Hf7sNoHhHqAgDk553EUw+9iZFjBuPS8WNc3LV98148/chbeH7mVHTt2UF8xtaCz97/Dpnp2aJKoFmAvwADnnr4LfQ/o4doMZCstKQMb78yR/zP+6dNgn+zhnu+T8V9N9Y0PFAbDxgAQG28Z1z7n/RAnQIAW17HzWe+js4thjh9WRMA4EeVeSTgoayiuNp9auYbjE6xgzBx0LPw91EviT8dbq78pVNP2av8RUpPSffp4KP6OMODK9NEf7rcBscGYP7oRPjVkOCNgR4BgPTiCrdcDvI1/+/YSdyzIhUlVlepw7oKYkly+PjaDFGy7669RNqTOwCArPLfnJPgdZm+/LyLkwoxeVlKtfNyjB6SQmkuLXLMUD8z5p6T6FV1grvny91+fUwmvHFmLK5SUe2QzymBMMp1pvaOBP+rC2MVyRV/Hhc8IWp2YetgfDQiXnfLQk0BAJJiEozgc832CbafsAohxNeCruF+GJ0YjItaB6OVCrAl/y0kt8TP57dCmxB9ABhJIOfuz8e3B/Jw7GS5IFjkutEBPrikdQj4fSKo4M5qsz7bXL4/mI+v9uXhcEGZc/2oZj4YlRCI+3tG6j5LXTwPeueQq9GQfHRlWrFo8dFSo9Gal8/dW9uy8HdKEfjdlHw/Mt5xdv4GkaCTphdo5S/i8pQioerBveWXOVRagnwcMpmTu4eLChy1Nhw1EsCkY2l45+U58PP3wwXjRqJbz45Yu3IL5n3+iyoAcP6lIzH2orNcjsyyfmbw27RPxOT7J4r+/107DuDdV7/AdbeOw9CRA8R4thtMnzoTGWlZ1VzWsnWc4Au46trz4ePrmddF7700xhkeON08YAAAp9sdNc5T7x5oKgDAkaxt+Gj5vWgd2cOlAqDeHdSIFjAAgFNzM+RAirQDlrYvOLelanBSH7vUyjCzBYEl7N3Ca86KL+1XCuj1BsbuAIC6ACXcqVrwvKx6aK6jBYPBFjkXGMDIzRsQQc89ZWA3fnEStpyo4lSRX0dFhq/PTtAEjRiMMjBPLnTlEtB7P/TsURrz8uYTeGd7tuol3nIseAsAyCUYQ33NuLZTmCCvpK1ILRIKFeRVINmp8j7TR7yfX+/P8yh5qWxj4f15bUsWvtyX66LkoXQCqyBeGRwj1BaUVpv1ee5Pd+fija1ZCLCYnOcmAPHj4QIsOJQvZCWpGkE+j7t6VPF5eKq24T61vhMS4HN+q2DVahd33zPOy3vDdqBb/kkRbT1K01vBpKWCIp+PZydYVli5jh4AQFJCSSosx9jEYFzdIVTIl/6VXISv9+UKKVaCDJzrvbNagPdXbgQA/vfjX0IGsHl4qCjTZ5Y+LSUTU564FUHBjmoYtRYAqQJADQDgNYf2H8O8z3/F+lVbYbPZBLEfSQA7dmkDk8kBR6SlZuKph97C4GF9XCoAvPk+G2MND/zXPWAAAP/1J8A4v9ceIACw5vCP1TL3Uq8/GfaHdhjvnHfL8cWYu3a6UAeQSAD5ITP9apl7b+f5e++X+GPn7Gr7OVmajXf/vg2sALh71MeIDErw+qxN/QIDADg1d1ANAOAL5eP9onGXF33otdn9uoxiXL80GQXlri/gdRnE/nq0APesSEMEM6rneQY3tIISvRUEevxBFQHuS2mJQb6i7Jsv+u7MXWn+1e1D8ebQFnq2oXsMgzv+p2aeAnmt0ny2Uiw8NxExAXWXAdyYWYJrlyY5M6XK/XpTceANACDnd+jcXJvUkAHxo2vSRVuLBPSsSS/GjX9V/w6o+ZqtEnNGxWNoC0dFGFsFrl6UJNQuGCDe2S0cbSpbBo7kl+HDXTn47mC+ExhQa4WozfrpRRW4Y3kq1mYUQ4tsUU4myd+X27uGY8aAaOfxGBSTw4LqENLvACttqIDgjmNDAsDahvoK0FJLtYQAxY+HCjBtTbqoujmzRSDeHdaiGj8G22mmrE4Hv1sM1t8e1gKXta0OlkgblwMv/BvlSe+o9L/VbseenDK8vzMbvx87WQ2YcQcAcL+vbM4SVSTkyFDj2VASX/aKbIb5oxNcgENlYE82fhL+xcZFuQTkf/yyDPO/+NWlAkAq37/kytHVKgB4Vmb1WTUw7uqxaN1W/Z2FSgIzn/sYJ08W4fHn7xYEg4YZHjA84J0HDADAO38Zo//jHqDs3herHsHu1JW4YcjLgl1fsgMZ6/HJv1MQFZyIm4e+geaBsdiatBSbj/0pxg9uN04w80u27sgvmL/+WZzX/Q6M6XYLTJXFdt7Os2DTy/j3wHe4rO/DTvlBaY3VhxaCn0cGJeLK/o+hfXQ/oRLA8c18A4UywelsBgBwau6uWgsAd1IT7fiankCrNLw+gli9e/QkA6i3JNvdelrn1lv2fSi/DJf/mYSM4uoM/d4SCerxi6fAWmtNBsYEeCjLqLTatpuo7ZvBJAPiTRrVCt6s6Q0AwJJxVkmQ+8KT/wn+MND9ZnT1wEm+pp5nQfrtHBQboNneQJlVBteSEoY7nglv1pcTd0b4WzBvTCJ6RqhX7Mi5KrT4GB5enS7kP2kEhQgOESRSMwbfE5Ykgc+lnjaUlWlFmPR3CvzMJs19esNFIz+7J7DiQF4Z7lqR6iLRqQUAyIEkntsdGCvn1SCw8kDPSKFKQmNP/hezF+DvP1fj6dceQNsOLYWM36xXv0BG2gk8NON2REQ2x8a120UFwP7dh53jeP3Rw8mYMWUmho0agFvvuQYmLiAzKgUcPZSMqdNvcxvYky/gucdmoWffzgJ0SEiMRXl5OTas2Q7/Zv6CH8AwwwOGB7Q9YAAAxtNheECnB+Sye9IlzQNice/ZnyIiKB4EB/7Y8SH+2fuVkAkM9g/Hhb3uBcfMWfWQyMSHNIvEfWfPESABM/Sf/PsgjmXvhN1uQ4eYgbhzxPtCClDPPDcOeQVfr3lCMP5LJp9f+htlCP/Y+QGScvbAZrchLCAaozrfIKQCzaaaMbLrdFmth9W297OuAQBPPZ3c76wd2SIzlllcIUpyye4eF+iD6zuF4cbOzXWTktWmR1NyPPe7NKlQlNFuyy5xZi9ZNso9nRETgEvbhmBIbKCqTjr3sDGzGO/tcPSJktVfOhPLngfFBIhy17Etg5wa9VxbjQRQ2hPf93pENMMDvSIwKj7Ia312PQ+Vu2DNm0ytnrW8GdMUAAByN0xdlaZKeKe3dNkbn/CZuuLPJFHCrmaUjfzi7OoBLUvLLyUnhIqUoJ4yaG/2KI19Ym0GGPSqGYM1PVUgvNYbAED+zHhSmiDx5u6csjoBABgEXrc0GU/2j9aU7mRG+5olSWCmn+ZO6cMbAEDebuGJX4FAFQErAlc0Ne4W+dqeMvBK3hBPbSjSb921HcPw2pBY1WdDTmDqrtqH/mTVwx/HTwrw4dlB0R6VRcjPcM3iZGzNcrTRaD378oooPe1YchBXapUwkD+7igAAIABJREFUlxQLAr+9uw45z3nVdReIAJwcAO+9/iW2btwtMvcPPnELjhxMEpUBtFfefRTbNu/B3E9/cvER/84gXjJWCHzy7rdYtmSty7jwyDDcN+0mDDqzt7MV4NiRFPz07SL8+/cGlBSXoFuvThh//QXoO6B7NWChJt934xrDA6ezBwwA4HS+u8bZDA944YFT3TPJ8lPJatP7KT9yXQIAWi/tXI+BEUtnb1uW4pKNUbqfQcKsYS0wrLLMVuv21LZHk/Myc0gZtwP5ZTgrLhDj24cJcqft2SVYfLxQvGQSsJD2P7GjqxoEA6u7/03D2vQidI9ohhs6heGM2AAcLSjH0uRC/HakQJQJq710y7OW7h5BgiOtQ3wFEEDyMpabEpyorclfuJVz1UcQq3e/DQEA1HYNrSA3wMckSqdH6ZTm0+sTjlNrGZGuZ/n3D2Nbgu0AcpPLQirXmtS5OV44I8abLega6+43UllC727CmgIAJGUj2WRNviPeBOC6nFE5iKADg2Cau8oCvesrCRc9VT0onx+1Fh9lz75WFZDU/rIps0RUNfA/SlJ+dU6CADuVJgEg+3LL3FYp6P13SE6K2THMz237gXwvelQA5FUQeqpV5M+6p1Ycb54Xd2NZ/k/Jv1HnDsGQs/o5g/iy0jL830//4Js5v+CFtx4SfACGGR4wPFA7DxgAQO38Z1xteOC08kBj6Jmsi95P6aboffGSxutVAZD3dJLVnj2afxw7CQb4M/pHi5dFvqSTqZu9ml/vy3P2ajL7Mn9MoqoEV131aEq9sZnFVswYECWyYkpj5oglw8tTi6rJ6snLUG/u0lywVivDcvaKPrkuA/MO5OHmLuF4dmBV7y0rB0giN/+Ao+xWr7E6ICHIF2fGBoCARE0BAXfBoQEAaDO/875NWJwkngml1SVPgXJurbYFjtPq55cUGNSerfpS8HAHAvJ34IOz4kDiOE/mDQDA3v77/00ThIxS9QwJI0fEB7pU3Xizpp4WAE/zSZ/LA8W6AADkvtHrU3m2WqsKQV5VoBVcMwC/e0UqHu8XJaq4JHJKrez+rpxSXLUoCWe20G6ToJ/0/jskP4c3sp2eAAC9AIj8npNf4M4VqYK3oD7BP2lNiUiQFQCS3J98P2T+f/qRtzHlyVvRvVdHvY+nMc7wgOEBDQ8YAIDxaBgeMDxQzQOnqmeyrns/9b54eQsAKF/gmcm+vVs4pvWNFKWbSlP2yqqVoddVjybXlu6fJzI09rmyauHNM1uIgEIyiVyNPbXuGPNTCiuENB/L+ZUVBPJ7WdOvGP3aqbkfLmsbKkAWLTIu5fzuMrUGAKANALhjN69PAMDd/dIKKt2BBvUFAMh/T9Seab3PljcAgNY9IRhAGTxmc9XacJT705uBd/dd5V5WpBVhQ0YJtmSV4GBeGXLLHG1BNHdKE3rXlwM7DDxfGRwrANXYAB/Nygd51YrW8+KpD1/K/rMq6rsxieAz+ezGTHE2rZJ5ggr8rZw9Il6zTUIvAEAZvisXHXdWkHnTquQJAFBWRF3TIUxINzb3M2uqgihBVL3Pdk1/6yUegfKyclUAgHwCy5euw7Rn7jBI/2rqZOM6wwMyDxgAgPE4GB5ogh4wp/8Cy+6psIUPhbX353V+glPVM1nXvZ/1BQCovVBRs1yreF3ZK6vWp1kXPZqUeJMHDO56cvnQsI96wpJkvDgoxgUAkF4o2edP5vj2GoRZ0ksrJa+UAADnZ7uAp7YIvQ8vAx5WBLDSYEB09XJc+TzumOXr+0XW3XlqW56vx1e1WUPZTy1frz4BAHmWW3lGrYBOi2iS19cXACABXpRPaygAgOtszy7Frf+kgH35Wubp+yH/Tff0uyCtIecAIRs/f1v4G8NWonMSgjA8LhCr0ouF+oA3AIC79d0BO1pnJ1DIMnX+/o6ID8LLg2OqVUcogRSl7Cb9M3l5Cp4bGIOr2oeK30ZJYlJJhMd9SBKWbP1wJ1WpFwBQgkve/E55AgDcVa64e55CfC3wNUNUtr0ztAW61oF0qrvfsHWrtuKl6e9j/HUX4pKrxgg5QTL+L1+6Fgvn/Yl7H7kRPXp30vMzaIwxPGB4wIMHDADAeEQMDzRBD9Q3AKC3ZLAueybro/ezvgAA+bx6y1TlL7Zqfc111aMpv3cM2maPiBMv696Y9ELJagatFgK98/FF+fWtWfhqXy6KK1x15fXOIR/nqdqCY90FEd68WNdkf+6uqU1wrncvtVnDXYabQdAbZ7YA+6fr2twFKFoAgDveAC3iwNru25P+u95ny5sKAGnPbLmh7v0Ph/KxPavUqfuuPBO/HyQLZNm63ORrusvUS9fw9/iu5alYle5oB6Fe/GP9osDyebnJnze9FQDuxsm/u3UNOsnnlnMF8N8xApXJhRVOCUXl74iybUBqF3hhkAMwcGd6/h1qSACgvgCy2n6/qDBAEsEf5v6OHVv2CnUBqgyQE2DshWchNMxze01t92Bcb3jgv+IBAwD4r9xp45yGB7z0QEP3TNZH76eeFy+5W/RyAHg7L9eQM+MrX4D1Ai7yvWr1aCoZ8JmhmtAhDDd1DhM63noo9uRa8uQyYF/zXd0j0CXcT7XFQc+jxX3939GToMb25hMlmgGMnrkYjN7SJRxPD4xWPY87AODO7uFCTu1UWG2Cc737rc0adZXh1rtXaZw7ACAxyFdUocQH+bhMK39GlevVlwqAOwDAE7u8VjAu/7s3AS/5RVim/dPhAqzPLHbRg1frcfcGACDYcO3SZKxKKxK8A+6+a3UNAMhJBesadJKT7IX7V7U3sfrqhr+SMaVXpGjlkkxOZiqXBCSMefuyFJD8b8G5LT22Jun590IJAHjzO+WpAkCSKpRIX+sLIPP2e2+MNzxgeODUecAAAE6d742VDQ80ag80dM9kffR+6nnxaigAwN2Lcl33aNKXM9ZlCuIwuTGYZ3DAnuELWgWjS7i/agCtFZDJWfsvaROC3lH+NQYEpADmf8dOCkCAwZU3pqX5zTncAQCn8uW3NsG5Xt/UZg1PGW5vghK9++U4dwCAVrbY3T3WUg7wZk9qY+uKI6EmFQDu9s7A7pE16fjlSIHoWVermpD3dHuqAJAHyp4k4/QCAHrXV8pQ1mW2WtniQiDwju7hmsG8FOj/7+hJ4X5JEpC/11cvTsINnZrjoT6RHh8rPf8OKeUwqfhA9QFPgK2SuFMN/FJKZnq6/x4PZAwwPGB4oMl7wAAAmvwtNA7QWD1gTv8Jll1TAJtDnxfmZrB2mwlb7Dj4bLgUprz14s/2wHaw9lsAu38sUJ4Dy8GXYM74H1CeC5hMsPtFwx4/EdY2DwBmX8BWDnPWUpiPvg+Y/VHR7/sqF5Smw5L8FUwZv8FUdAiwVwA+YbC2mgxb2wfEOFNJMix7HoEp51/AVgG7fwxsbR+ELeEGF1c2dM9kffR+6nnxagwAQF33aDLwf27DCXy6J0dVz106M4PoGzqH4d4eEWClgGR8qZyzJxfMxjEbqGUk6bqwVQieGhAN8gXUxvi8/Z1SJIIYZh4LKiUK3c2pxc7tjgPgVL781iY41+vb2qyh5KpQrukNM7ne/XKcu+dfC7CRV9Qo19KqGvBmT2pj3QEA7JP++byWaBWsTbIozekNAMDv4O6cMnwzOsHt9gmosWedv3lqAIDeQJ2LyH+LPX1f9M6rd5xSQtQbOTw991fOHUECxSm9IwW/wn09I3FX9+pqKXIwRKrQoEwrFU6Y/ddzv/X+OySvauHvKckIPfXdK6t21AAAqVXv30p1j2YWk0fiQj2+NMYYHjA80HQ9YAAATffeGTtvAh4wZf8Ln+23wu4bDmu/72Bv1tK5a8u+6TBlL4O1z1zxd1PJcVi23w6U5wmgwB42SHxu2TNNBO22uCth7fomLLsegDntBzGPvflgVPRfKP5/U/5mWLbdAjRLgLXLq7AHdxUgguXQq7D7RcHWdgrMGb/CsudRB3lgl1cAWxl8dj0AU+5qWDs9D1vCdS5ebcieyfro/dT74iUduj5bANy9ACsDgrrKeu3PK8PsXTlYkVqE5MJyTTCA5HrzRydUY4ROK6rAp3ty8efxk4LQj7rYauZO2rAmX1OJfOzZDSew6USx5r61ghN3rPINpWmtdu7aBOd6/VjbNdyR66lprOvdl7tx7gAALTZ0eQuMcu76usfuAABvfOMNAMDfxTXpRfhhbEtBdKdl8r2pfS/kz4UnsEL+O+gOAJBLiXJf7sbqXV+ZdffUguDt8ycnnCQA2i3cTxD+aQXzEtmfJAnIzDz5EVoG++CjEfEeM/TcH9VWrl2aBJKm0rS4ItgeRflUqXKLVVYfDI9zu8b7O3Pw4iaHWgFNq/1FOTerZL4ZneixfcFb/xrjDQ8YHmgaHjAAgKZxn4xdNlUP2G3w2TIRprwNsHZ/D7bocx0nsRbCZ/M1sMVcBFuryeJPlr1PwJz6PazdZ1WNY+HAicWw7LhbZP8r+nwDe2hvmHJWwWfbzbBFjYW1+ztV16ctQEWvz2APP7O6x8pz4bN5PFCRD2u/751ghCl/q9ijPaizE0yQLm7Insn66P1sKgBAQ/RoMpO/LasEPx0pEAE9g3vppZEv2TP6R7v0vyofIL6U7skpE9fyJfpIQZlLYK6Vja/NV5fvtCQ+o8yXWkWAHskvtfVZ+sty9oa22gbnevZb2zXkrTjK9WICfLDw3ERQXrIuTUsFwF1PvLJtRr4fPs+Uj1MS4dV2z+44ErwB7bQAADUeAQIAzNwuODcR7FvXMioFTFicJGT5Hu8XXS2bLS+tl/e/q80nl9XTykSnF1XgjuWp2J1b6gxs3QEA3qwvnSW7si2IrUcP9orEPT3DNVuOskqsmLE+Axe2DhHtTVqmdg89/XZJsqj8vbSYABK/fjjcvfSffH3l/dYCAAg2TFiSJAADGs/N36lpfaNUQQD++3zfv2koqrA5wVktAEDO6yDtjSoO750Vp1m9xd/8T3fnCvCXxJKGGR4wPHD6eMAAAE6fe2mcpJF6QGoFsEWNhrXnR2KX5tRvRQm/tc/XjkCcwfmmKwBrMaz92Q4QV3UaazF8Nl4GU+E+ZwuBqWAHfDZfDVvkOU4AwGfj5UBZRlU7gcIfEmggAv0BPzs/NbFtgGsTl5BaESo/bcieyfro/WwqAMCp6NFkT+79K9NENovmTQDD8SzVvW1ZKg7ll4nr64t4jXN/sjsHrAZQchpoAQBKfyp/GrzJ1tblz4oc5JLPq3WOmqxdWwBAma2U78Ebojtv9q5Vzu+u/FtJdqlcrz7aFXbllOKqRUlgv7bcvC2pdlfxoAwOWZHx/aF8ULv96QHRLq060h74HZ68LAWr04sxtmUwZg+PA/k+5Ka8rwz+3hraQki8rUkvxutbTuDFM2LRubkffj1agHtWpDmDSspuvjI4RpSj0+9f78sTgeG4tiFIDPbVJQPozfrcN0vsn1yXKYJbydqE+OLO7hE4r1WwaHOQQMkPdmbjj+MnwdYPT6R8ygqDEF+z6LUfFKMtLSqXBORe+kQ1E+X58rYpd8+7XgCAc+zJLcW1S5LBlg7xrmAC+kUF4NG+kegfHSDuK/fz3o5sUdlFFYKPd+fin5RCMZ73dd6YRFXAgKDZjX+lOH+zOV4iib2+E0lifQXAwrV/OJiPz/bmIq/UarQLePNjZow1PNBEPGAAAE3kRhnbbMIeYAC/6SqYSpJQ0XeeyLT7bLkW9pDusHZ4UhzMGYTbbdUBAFYHbLsZ5qx/3AMAGy4FyrM0AYBqnARyl1qCYA/rh4oeswHf5i7Obqieyfro/WwIAIB98J+MiMcoD1J77loA6rJHky+HE5Yk48VBMRgRH+j2izNrezZe2nxCjJEAAJapXrnoOG7q3BwTFVJiysnYr3/fyjRw/3IA4Ma/ksHs1GVtQ0SGqbamVXqtFTh76mX3hm29tnuXX6/Fc9GYAABPgTVlAN8c2qIu3QKttgOlVrtyUXdcD6xSYLUCqxbqyrTaDmobEMr3JwcAlM8xf2uGxwVhZHwgzogNEJn3n48U4LcjBcgts4nv7OP9oqoF/5yfczFjz0BZaQyCXx4cK76vNGaL71yeikVJJ1Xbb9jy886wOAyJDYD8dy3C3yK+7+ytVwIQ3qwv7Y8gJckNKc/nzhgkX9AqBC+dEaOLi2Tu/jxMW5MuzkaOiY9HxIusvjuTZFr1VEvJ58ksseK1LScEaCIZf5dnntkCcYHqz6YSXFXb1xkxAfhweJwAcOQtG7wH0wdEg60K/F1RGis37l2ZJnhWNDq6nJe0D/XDm0NjQQDIMMMDhgdOLw8YAMDpdT+N0zRSD5iPzYblwAuwJVwPW+zFsOx7GtYe7wsCQGGVFQDs9Vcr4ffZPAGmvI2o4DVRo1FVATBStBbQBLFg4V7NFgDTiSXw2XGX4AaQVwB4cllD9UzWR++n3t5L+kAZ+LjLaHszr+RfTyRYddWjSdBj3B/HhWa3J812aU/ykmkp2OZLqie5PHlmS15BIL2Q1mVVgJruuzu2d3nZrtozrvfF39P3w5vPtQCAugQktCoAmOmbMyoeQ1u4B4V4Hne+88QK740/1L530vV6SNCUoKF8bblsm7d70hqvBjh4GxBybnf8BcoKAPJ4sO2GUnWsQGCZuNRLzhJx+onf1ft7RoIZcnfGa2ftyBZBO0vmuXeS2L06JBbDFM8Fs+tf7MnDR7tznPwhBAqYfX92YDTYP08jWej09RnVgkm1Mndv1pfOwX3wd4YB9KbMYmSVWsVaBBgYQI9JDMakLs09nl3uF1YtXf4ne/L1Z7fp/+uXJsPHbML3YxMF34E700vsqtUOwHMzC//lvjxRbUVQhvcrqpmPIG79f/auAzqKsovemU1PIAnpJPTeO6JSrOCvKAgKggUL2JGqKCIiIorSVVREsYKIoogNAaVJJ/ReQknvCQlpOzP/eW8zmy2zLQSkzHfOf37Z/eYr75vZzLvvvvsIHKN7nJoKuNqup02YH77vGQc6N9tG9xXZdFViAUf81fHDfA1oH+HPYFL3mgFuaRxU1fOlj6NbQLfApbOADgBcOlvrM13DFmCBv/j72QJK9XaAV3WTCJ9FIwFAUv+X4x6F1OStim/KcsD0fkOgSfHf4G8GAJSAhmZn3nT9r5Cj7zOnBViOr65BkIpNTAQSCXSjXcqcyarO/fSEemkbZXbmvHoyrmpiS+ehaYivXU5vVeVoqqyHUW3C+CXOUSPAhQSniGpLkR56qY0O8OJyfPf9lQiKML3lIu9TFaAK8TEw7bRVDdNL8aUCAJzRvG1pu7Z2INr2B91inOYLu/F4eNTlvwQAPAEZSB+CqO5EGbZtlXF4nRlJK+WA5niyWSgmdoxwal/Le1iro1q2zVV0151DdMSMcCSg6WxMZyKVjhxCd9ao99EtoFtAt4BuAd0C7lhABwDcsZLeR7dAFVjAcOIdiKc/gOITaVL+t3HAhdztXDEAxnOQaz0Oqd4owFgAw9FXIeTFQ2r5CZSQTrwSMWMlDAeeKxfu+5kFAjnHn68vgBx1D6SGrwFeQTAkzObvpfovQTw1F4aT01ljQG40AXL4HUBZNgynP+S+1Me2XeqcyarM/fTEUb/YAICl8+eI8l0VOZpqnjI5PfO6mWi6Wk21MzFfSWmaKKPUVN2HjCIjAwD961fXjAJtTD2PZ9enIK9UxqROEXjMAmxQAYCqyrXXcr7cybtWabuOHl+KIH57WywIkLkUzRHV3RPn3NU6HdHiPZ2DxAAnbsuw012g+S0BI1frcfX9O7syMXdftlU3TxTKKZJJNdkJtLBtVQnyqBFgSzFKiqxaPjuu9qp+7wwAINE3V8wbd+e55vtJhTCc/hhC1mpIrb8wldr1pDkruevJOBehLwHG/yQXYvbebGZvTOgQfhFm0YfULaBb4Gq1gA4AXK0nq+/rsrOAUHAIROWXa3TXjNDTgoX8eBiOTIRQsA+QywBDAOTQrpCbvAXFz1QH2nDgBXMZQP5A9KvQBrC9XvSGEtwRUqPJrDnA3VN/YiBCKDwGKBJAJQJjH4JUdyQDBVrtUuZM0vxVkftJDv3UXe7lXtLLFNFyx25OM4tOUW7lh12j0TnK30p5ujI5nbQnSwCAHBNSKb+3fjU7VesLzdG0pBerFF8S66I8zjrVvLE1rYiV9bemFzH9l0ACymFWm63QGdmBVLUpr7dVDT/syizmvON1yYVMLSV16N51TLnDalMBAFc1xN19SLWcrw4Rflh8m3MhrrMFZcxmoP931FrU8MU3t8RyLu3FblppDDSnp865s3VWFcuAnokn1ibj7ySTuJhlq6rSbFrnUxmn2pFIJK3ZEzDBkV0JBKWceNK8UNuF2MAZAOCpGOfFvmev1PHFUx/AcGIqL59S7WwFbu32RVo9e4ZAOLcPxpYfQQm7yZRWl7fdNEZwp4rUOY2+l9JOBEIN+CsRe7JM1QJsq5rQ3+sJ29K5cgKlCuhNt4BuAd0CthbQAQD9ntAtoFvApQUuRc6k7SIqm/vpSe4lObbkIJLT66xROsBTzUPZIbJUpda6xhGF97kNKVw+z7Y5cpIrm6NJjtvqxEKODlHZP8rvpJzhsnLFJ6olTgJpjzQOxn0NqtsBEGT3f1OK2PHbnVWMhPxSLsFH41IL9BJRM9ALgxoF46FGwXZK2JbRenJsP+kRg1tdCCQ6s72WI+rJuPQyPH5runn/WnNZipq5fBguoIMjAICGrCrqtyMAwF2xSsvt2SqSW35H+ee2zA9PTKNF36/smHSPPEWidRoCd7QmR8r47q739zMFeH5DCorLn4ELHdNRNQgaVwcAbE6lLAeGwy8zUG2VGufG4QlFp2CIHwCIPpUCAGgKSqszHBwBOeIOs94OVeuxBQvU5YgZf0A8OQMSgQiBjdxYZeW7qECS7W+HDgBU3qb6lboFrhUL6ADAtXLS+j51C+gW0C1wCSxgm0oR7mfAnBujXVZJ0FoagRGTtmeA6OiqYrWnkVdyNGmMzw7nOFW9VpXESeCMtBDcaSpIRSXR8kolfHlLLGi/Ws2Vuv7FBgAqCzJQjv7QdckgZopto2g96SiQoKInjc7ks0M5eHNnphmYIVG31ztGONWtcDYH2f+pdSlYn3LerhudLelhEGChCqe5u17SJXn0b+uybD3jgpj6b6t07+6YjkAaup5sSfeR3kwWEM98BMOxKZAavAK57vMemcVZiVt3B9Iquevw2tIMUzlfquZjU1LX3fk86UdMOXo23+wU6bJiiyfj6n11C+gWuPotoAMAV/8Z6zu8iixAwmbkbFB0lnKXicKtt8pbQJJkpCanY+WKDageHIj7Hryz8oMBMJYZcXD/cSxb9Cf6D/4fWrVrckHjqRfTOk+fTMTy71ehTcfmuKXX9Q7HVRQF2Vl5+GflJqQmZ+LJEYPg43Pp7hPL0ovqIskB6xYTgDFtTLWsnRfcMl1FDudzG1OxJa2iXBWNM6hhMKZ0jvTI+XJV1szSmDRHi1Bf9KlXnZkLpKyuOno0TlJhGddN/znhHLZnFJmZETdEB+DbW2MdrsuVKGFVldd7dWs6Fh7J1bw/KjsHgQBPr0/WLMdGbIxx7cI4cu3OuRJo8sG+HMzam2V2/klRnurM31PXOpXE04eHQIDnNqRyTXTbEmd0rnfUCsKMG6LMCvauxt+cVoRnN6SYwQ8a4+HGIZjUMcKj+89yHtuSn7Zr8LSkoKs9XOnfq+VrpXqjL38AoLwaj7NyvFV5HirbjUBLVyVbq3JefSzdAroFrnwL6ADAlX+G+g6uEQtQmbhRm1L5xfZi1Li+Rsxotc2FHy3F0m9+589GvvI4evbuVmkzlBSXYs60hVj71xYeY9oHL1cJAGA7rqt1rl21Fe9O+pjXcM99t2HYC4NgMNiXgar0Rl1c+G/qeTz2TzKXK9NqVLbs5pqBuL1WIOsSULRddRxJX2F3ZjGXFqNx1LQFGofo4U82D2Vn09MoLl1PzvukHRn4+mgFm6CqbEAO7Fe31ESnyArBRYpykzAdzUspNB8dyMFmCzDDdm5ypJ9tGYo+davBIAiI8DdwuoWnzVmaAUXsR7SuwTXT44K8PLLj6XNlGL4xFTsyiuyWRI5x+3B/TOwY7hTgoXJmr2xN5zFUB51y9EmHomGwj6db1exP9p4an8msEcv7R+1MWg+UG01giKMIPgEJ0/dkcZk0NfWFzvitzhG414EoprPFEysmt1Q2sUSO5LEGh9baaAyyJQEhlHJEcwZ6i1b13KlUrHjkVYi5WwBjvkknJvJuSE2mcKUYcytJgyHpawjpv0I4fxJQjIBXMKTaT0GuN5Kj1EL2eoiJX0DM3QoY8wDBi7ViWHDWvzZA9PsTb3N1GipVC0GA4hMBpebgCs2YslyIKUt4HCW6H6T6L5qWIBVCTPsF4pmPufKN1Hy26XMS1sv8E+LJ6ZDrvgAhdxvElO8BuRSKXxyvTa45yLwNhwCAIkNM/hbi6Y8gFCfSwFD8akNqMpXz96mZGQCKDKVGd14nZEr3EqD4RkKuNwpy7COmvsVnIZ79HEL6CsiNJkGO7G36/Nx+eO0aCDnsVrN2j6O+1J90AywBAEstAh7QOxTGdksAnwgY4vubzsYNnQL6PVlx6hzeis9kEJIETHvVCsLi43lWDAAtcUBbzQlVhDbER7RKgVMr39jORb+9BJ690yXSDJ4Ro+mLw7lYlViIt6+LxJjNaUjIL8NnN8WAwNDjeaX8rJN+i6QoqFvNB/fVr46RrU2aBO7MUSU/CPogugV0C2haQAcA9BtDt8AVZAGVXk1L/qFnHEJ8tenGl9uWyBmcvDMDkX5eGNs2rEqXp8gKNm+IR0pSBvoPvsPjsU8nJGHi6Jl48Im+FwQAqBNv27QHk16cXWUAgDrugb3H8MrwaZg8YzTadmzudJ/5eQV4fewstG7fFI89Yyo/eanakhP5GFMOVFXVnOS0zbw+qlJpBLZr+PX0Oby2PUNP9h9qAAAgAElEQVST0l6Z9ZJ+AFHXLYUQHdXl9nR8cgZn3RCN+xtUd/tSZwCA1iDkgP/QsxZIG8JVo+g9MZCo0oAzgIdYHlRGksQu6RoSjiRHgAAR1fEP8haZEfJEsxCPgAhXa1S/J5Bh1L9pmqUMqQ85/1TC78Zof0T4mVI+iL2yKe08juaWmh10NTWEnBwCrzxpBETMO5DtNPXE3fHU6gDkYCqh15sqtpRmcJUYMeNPyLFDzDnyQv4uGPY+AfjFQmr6rqniTFkuDCffhUKir/VGw3BoDMS0FZDI4Y4bAoj+EHK3wHBqjslZV4yg0rIoy2ORWSW4M4TsdTAcHgcCIeSY+yDXfxmGXfebnVipwXhzlN5SQE8tTavm01MOPQQDlGotIdUbAyX8NghZ/8Dr4EgGAoxtFkIJ6WIlwqfaSfGvC6nDjxByt3JVG6nlfBb5EzN+g+HIeCiCF6S2i3jPKgBAWgAmEGIOFL9aEBM/g+HkTF4DzQVDEDv5BHhQmV3q5wgAUAEB274qUAHZJMynNqn+GBbqNZyYxuCKsQNV7SmvOiIVwovKAysyl+YlcECrEfhG4D8B/691CIefQcSK0+cweUcGMoslK/0Qy+ffsqKEqmNBoOui22PNzxw54qRvUWhU8En3GJ6enHkCYAmYI/FX0pShCiZNQ32Z5UQgBAlvUqMKBAHeIutv0PPx8x214CMKXJnjocYheLJ5CCQZWJaQj3+SzmN+jxgG1VzNUdn0GnefJ72fboFr3QI6AHCt3wH6/q8oC9Af60GrEvmP/pUEAKhO4btdoqqcqph0NhUTx8zCwEd6V8qBP3sqGa+NmYnBj/Wp1PW2N9C+XUcw7vl3qhwAUNc5ZsIwl8yC4qISzH77c0TFhF9yACC50Mhl3SjaTbR3NYJamQeNHP/nW9TAkKbBVeokklO6+Fg+PtifzdE0W7q4q7VSRKxVDV8Mb1UDt8YF2q3tvwIASKRu8OpETlFwt3kCAKhjZpHTsScL35/IQ5HRJA7pbqMzHdo0BEOahNgJSLo7hrv91HOeuy9LM33B2TgkmkhRzxfbhnMaSGUalWibvifT4/tLay5H5QFVh1QJaGhWqTcQQyD1Rxhbfw4l9Aa74agCjNeuAZDJKW79uebWeIyUpZBavA85ope5j5i5Cob9z3HFGCM52tXbQEyYyeVlLQEAukBMXcZAAzMUWsw1j0ElbMX03yE1mwE5ul/F58ffgnh2PqTGUyHHPsifqxF027G1Fs0VctJ/raiKQywIysmXiyG1/Q5KYEOLuaYwe0Cu8yykhq/y54a9jzMbgiL0BE5Qc6QBoNlXnY8IEJYaAGU58NrZD0JputlmPHbxWRjiBzIAI9d+SvMcKGVk2LpkLre65PY4K9aKIw0AtRLM1M4V2gAE2A1YlQgq7/pjr1rm9EEC5UjclkDMzpH+DCwQ02d8u3BmXKmNdCuodOzCm2vixugA/m3v8+dZSLLCKVk3xwaCWIp3162GjSnnGfCndxQqGWrb3J2jMs+cfo1uAd0C7llABwDcs5PeS7fAZWMBQvipVvuVBABczFxFNdr9vz43VcqBz8rIwesvzma6/IWkAKg3yOUAAKhpAxGRNS45AGD7oBCtf19WMY7kljK9P+FcKUeCLSsL0DXkVKsVCrrHBDANulEV0cKdPbz0Ivvr6QLWGqBqEHklMojeqjaKAIf4GDi6RRR/qhxxXZR/pej5l82PSBUtRK0Y8XOCqaxkdonEFSfURlE8Yik1CfZB95qB6F0n6D/TLaGqGlTGb+XZAhBIlVsqWQlL0hlTdYvro0z3XptwX/dAJ6o1f2QCKAIMpQyKfz1IzaZDCbmuiqxsP4yQt5OdayFnA4SiRHZwLcvUkbOJ0nSHQnRqJF6qO0o7r74s1yRmJxVxtF3xNUWGuZEC/s57IRQeNTvajpx0NSpO0XRrAMDaUTc/a+Wl+yydfR47YYYdWGBaSyGnDxAoQeX7OCov+NgDALYOOTnfmavhtf/ZcnV/EzjBAELWGvcAAK2+KgBANP8OywGhglVjOPEOxNPzGGxQnX0x6VtOkZDaLWJmglZTK/D0r1+Ny/1ZNkd/Vx19Tmkxr2/PwKvtK5z7+QdzsCapEF/fEgsfg8CR/hWnC/DZTTXRo2aAeTrbigMqG5F+s7+7LY6vVZs6fzUfkfVUxrYJQ8uwiufJ3Tku2gOkD6xbQLcAdABAvwl0C1xiC1D07I0dGVidVAj6I0p5uQ82Csa4duF2OanU99Vt6fzSSlFKikglny/jqJsKAHia30fbJXosrWF/dglHaCnX+IZof37BsMzFpZzVH0+eY2SfnCPKWyVHiKJiVEaOogrv78/GkuP5yCw2shNnmytI8zkDAGgt47ak40huCec+UxSCFNGpZj01imb/8sNqLF+6CufyCtC8dWPc3KsLbu11A7y8veAMAEhNzuAc/y0bd/G1rds3w6NP90fDJnXNp651fVmZEd998Qvitx1gMb+uN3fk/iSwd+zwKXw1fxn2xh9CteAg9B3QE33uvw0+vqZIhyUAUFpahs8+XIJTJxLRpkMzdsYbNa0LQah4WaL9/fHLOqz+fSMSjp9FULVAtOvUAvc/dCcaNK5t7uuMAZCbnY/vv/kNq3//F/7+vrjvoTuxa/sB1KoTYwcAkE2+/ORHbF4fz2u+7c4b8cCQu1E9OMi0R1lBUmIa73/AI71xeP8JfD7vezw98kHc1LOLy/O4xI+TPp1ugf/OAooMw/4nOZpt2RTfKDMNvUoXR2DD/ucgZq+DEtwBcsz97Jx77X8GlgwA2zx02zW4EtazzJ23AwDUSHnW2ksIAMw0z6XuRUxfYab8K5F3Q47uC/HsZxDT/3APAFBz+yN6QWo2k4etOgAgzMzGUNcrFByC165BrHNgbL+U0wC8dg+G4l8HUtNpDm8TZ387PQUAiDnYf+VZ1pX4/vY4nvORv5NYwJOATWqOUojobzv97X/v+igWR1UBgEh/Lyy6zbpqBXGCvj+Rj5l7iHljYljR9ffWq4ZpXaJYI4aEOm2b7RxV+uzog+kW0C1gZQEdANBvCN0Cl9gC9Af2ppoBGNY8FPmlBAZkYumJPIxoFWbOj1fLZJFg1NtdIplyd7agjJ12AgOahlDeboUGgLv5fRSRIxofiaERve+5FjU4R5f+UC84lMslzKi6AI1/Ir8UD61JQp0gb7x7fRRH7igyOm9/DguUUVktogUWGWVeI+X5fXggG3P2ZuN/tU1lssjN1Xqh4PX3igNFH74+moc3OkWgf/3qHCl+en0KAwFLe8YhzBv4ZPa3qN+oNnrd3QOiIODM6WT8/ecmpuyvW72Vqe6WjRzsN6aPgiiKmDfjawx9/gGER4YiKzMXC97/jp3xidNeQExsJF9mCwAUFZXgm0+XoWataGYEeHub8oNJif/nJX9h68ZdLBgYExfJY8186zO0bNuY5yGxPRUA6NW7O+7qdzMaNK6DvJxz+GTOIru5c3PyMXfaF4itFYUHhtyDgAA/JJxMxPvTvkDS2TSMn/KsOd9fCwCgNf29chMO7jmGh4bdixphwcjMyMGSL3/F7z//wyCCqgFA4MX6NdsYEHlu7MNo2qIB9/3g3S8ZSBn96lBkZ+ZwOkR6ahaaNK+Pe+6/DR/N/BYF5woxdc6LaNGmsdPz8PWrGiG3S/xI6tPpFqiUBVQqPUrSbK4XIDWaALn2M5Ua19FFJGJnOPwy5FpPQGo4gbtppQBw/n3hEYcpAObIfNhN2ikA5QwAyvXXSiMgR5ZYCMaW8zh//+IzAGwAAGIhUO58aQakdotZA4CawxQADQYApyccGQ+p8RuQYwZWXJ+5CkaKyFdvZ2VfmWzV4kPz0fBctn3NDAB7AIDy/MnhF/Li2W4sAnhwpIktEtzB4X2iiqo+0DAYpPZv2bSo/vS9CgxM6BBuV1bznV2ZLEg664YoVCPx0iO5WHBTTXPwgUppEiPAlgFgu0BnAIBlX3q/OJxTyilD65ML8WG3GK6g4s4cVfrw6IPpFtAtYGUBHQDQbwjdAv+xBdSyaS1q+JmRdPoD/syGFLxznXVpLEcaAO7m9xGIcN9fiWgd5ov5PWqa1ddp3GfWpzBFlqIB9KJBQl+fH85lR7x5aLlokQtbORIptKUP0jDxmcUMMNxVO4ijCmr79lgeXt6Shuk3RKNHQAmmT/4Uw18agjr1tGtje5LDr0XPtwQAOnRpha8/XYZed3dnB9kyUk+RfxLWGzNhKKif2v76dQOWfPUrJs8Yhdha0WYAgBxmS7G+IwdPYvyI9zDp3ZGcw08OOTnjFKkfP+U5VKteoeB9+MAJ1jXoeH0rjBj3GMix1gIAdu84CKpkMOHt4SC6v9q0NADSUjIx+eW5oFSJ3v1uMfclm0wcOxNTZo1Fi9aN+HOywYof/8bQ5wdy1P9MQjICAv0hGgSX5/EfP0769LoFPLMA0cjPfAox6WvI9UaYVeHdGcQU1R0AlGbZdL9IAADl2p/6wCoaToJ/XrsGQwlsXKEBsI9YCb9CFd+z3QuJ/XntecyUx996oaYDSgKApP4vxz1qFhfkccrz2aniAEeyDf7mXH+p7nAWGFQbVQYwHHsdcmSfC0wBsAYAhJIUGHb2Zyfa2HG5eT6TtoB7DABy4IWSVBjbfMl7oGYLINBnWgCLw77OAADSM2AAZ5wJcCDBv6JTkFqaKrY4apTu129lIjvopAFAID01+ps9ZlMaA/rEmLMsA6gCAPSZLWhAlThIC4BA+BBfET3jgqxERgmUp/z951vWwMvtwl2uiwIDtgwArYtoTcM3puD9rjHM9nNnDneeQb2PbgHdApWzgA4AVM5u+lW6BS7IApb5qFQ6hyLragkeGpgi6ySUs/yOCrEedUJHGgDu5Pf9lHAOIzamYnLnCLvIgBpNuCEqgP+gk5BZUqFrrQHK516WcA6rEws4TYBygAkwsGQoEADw2vZ0LOhR06zkTlGIN3dmOH15GdPID5PHzQVR6Rs3q4e+A3uiZlyUVVk71TGmqLytOj7R2RPPpDCVf8eWvThyMIGj2ZYl+lQAgKLwqSmZeHb0Q8w4sG3Lv1+Fn5asxJszRqNW3Zrmr21BBUcaALYOfGHBeUydMA/1G9XC488OsAIbis4X473J85GTlcdsBqLn215PAAJR+YnZQACJj0+FUJmWBoCj6gRaAAqBGpR28cZ7IxEWUSEElZd7zuV5XNCDoV+sW+ASWYDz6E/Pg5izETCe49JwHkftKaq752FWsLdsFysFQDzzEQzH34Ic1RdSs1kQ8nfCcHIGR+NJ9d6kMO8NIWcTvPYNBYwFkKPugdTwNcArCIaE2fy9VG8sDPufZgdf8YuB3PhNyOG9IORtg3hmPmRiF5RmlY9xDnKtxyHVG8XjUdUBimJzqcCQTrxtVVNA8a0JqRWp8jeEmPwNO+NC3lZW1DdHzyltgsT2stdBavqOOfrO45RrAFCOvNToddPYtOdjU0ysh0aTTHn1pRmsUSCU5cHY4kMowe14b0LaLyy0p45bUQXgjI0dZnEJRKn1ZxW592qEPner1bpUtoSlfc3RfJu+6rognYfU5mtT9QXLpooBlmVD8aoGueFrVgKLjm796buzMHtfFivuz74xGuH+BmbPUbUKek/oV686s/DU8qiUskfgAAEA9HlFwplphhc3p3H5wLZhfvju9jgrMU4C8R9YncRO+kONg5mZSNT/nRlF+OpIHsa3D+fSrcQQ7PvnWYT5GvB9zzhQKoDa6O89veOMaFWDNUDoHWHkv6nw8xK50gCxBt2Z4xL9FOjT6Ba4Ji2gAwDX5LHrm/6vLED59vTH97cz59AtJpBz/yP9DXhkTRIsGQDOhP4cfedOfp8aiZ96XaQdAEDO+/1/JaJNmImJ4EpskCIQ7+3OxCcHc/hFgiiKbcP9mElAzRYAIFDDklZI/1ZLCVmeB4mu0UsFKawTG+Hs6RR8s+BnjpST806O7t333YrBj/flfHdHufFEr/9o5jdMZ7+z781o26k5ks6kchReCwAIqh6Ik8fOIK52NMZOfNIqok7ro0g7RextG+Xs120Qh+fGPIw69WOtNAAo0q8223WqwAOlD9gCAETt/3TuYhBrwBEA4EzoT+s7cupt0yVobWTPeg1r4aGh96LDdSbla+r7x/K15rkt9+zqPP6rZ0ufV7eAuxawKuWmXiT62eWZuzVeWQ4Mx96AmLb84osAkgbAgechZq4BFIkdcCqj57X/aY7MExVeVZ8X8uNhODIRQsE+QC5jx18J7gip0WQuR0efGRKmQ0z6hksEcvMJhxT3COS6o9jRthvDEAA5tCvkJm9B8bNgZJFTf3QCxOTFgFwCeAVDqvs84FuTqwBwaTzvUGYSUHUBFusrb5bihSoAQF8xo6H9jxDk8zDseRRCwWGOeyvV27LAnpj5JwxHXmOxQyrjJzV8BULeLoipP/DIJCSoRPSCYc8jXA6RRQIJ6KE9ECBBAEN52T2t+4HWRfn56ng8qOgHuf4oiKc/dryHhNlcSpHtIPpwfr+aYkBDEIAjnv4QSvX2ZgaFq/tMTQmcsy8bpAsU7GPAkCbBoHKb9Pf2vFFGhJ8By/9XG+O3plvl16ufW1ayoJKcj/6TjJfahtm9B9BaSPtn1t5s/Hgyn+cj9gEJs6oaQW/vysT7+7Ktlq0yB+lDeieg71WhTdI5uqN2ELMRaO3uzOHKJvr3ugV0C1yYBXQA4MLsp1+tW8AjC6xKLMTT65Mxpk04nm1hiqxqpQBQ9H1PVgmW9Yrj2r9qo5JAD6xO5Ci7VhUAV/l9KgOAFIVn3RhttfadGcV4cE0iesQE4pMeMQwA7MkqdpgCoFIJb48LwowbojjK4CwFwBYAoBQD+p8tfdGRQSniTU7zxn92cOR77MRh6HxDG4cAwK/L/sbKFes531+lx7tKASBHftZbnyGwWgCPHx1TkXNJNH9yim0ZALbr9ZQBQPT+Fyc+Cf8AP/NQxjIj5s38BkTbJx2AwKAA8z5VpgOxIt5/90tIkmROE1AHUBkEliKAZLepEz50qzyhMwDA/OLu4Dw8eiD0zroF/gMLVCkA8B+sX5/yyrUAp1/sGwap7gjItYZeuRvRV65bQLfAFW0BHQC4oo9PX/yVZgGi6U/ZmWkVCVepdK0sNACIHv92fCYmdgznKLja9mWXYNCqRKbgaQEArvL71O8DvES+vlZQBW2caINUcYBEem6PC2SmAuXjWyL7lvbWqkGcU0Iqw4mgKL4rBgCBIU+tS+Y66pZ6BK7OlECAN16ag0efvo9z6bUYAAQWkHI90ePVHHoal3LmbRkAthT4xDOpmPHmp6x2/9Kkpzg6Tm3nln14Y9wcjHltGHrc5rjElysA4NkxDzNwQVF+WuOq3zayfgBpDqjtXH4hO+s33tTRnK+vRdVX0xLeeG8Usw/UdvzIabzx0mzccscNZhFAqjAwccxM3NXvFgx8pLdVyoGtzWnctau2aDIAbPvanoer89O/1y3wX1tAU7yPSrdZ1H//r9eoz391WkBMWQoxcSGMbb81MxCuzp3qu9ItoFvgcraADgBczqejr+2qs8CSE/kYuykVQ5qEYFKnCBzLLcW03VnYmHIe7cP9sOj2WM7jU8X6KKI+uXMkKGJ/Kr+MVfapnjp9v/i2OLSsYS/O5yy/j6iEk4iKfzgH7cP9Ma1LJJqG+oKUhkkboE/danitYwRH8ykl4IFVicgrlfFw42C82DYMfgaRhQG9RaBZqC+X87k+yp9BAxIinBqfib+TClmoyDIvkPY9ZlMqxrYJx4jWNXh8YjOQ4v9fiQW4s3Y1kGIxCQpR7iABIFRmMKwgGzu37sftd3XlKHhpSSn+XLEexw+fwjNjHuYUgKSzqSyYRzT/fg/0gkDoQ7mQ3fo12zmCXrd+HA4fPMHUdmIFTJk1Bu07m+ju5BhPenE2/tf3JrNjnJqSwWJ3menZGP7So2jfuQVKS8q4qsCOrfsw5Mn+6HZrZ/j5+XCUfvOGXeh5VzcEBvlzZYJpr39sNQfNozrwVHLvjnt68NynE5Iw5ZUPEFQtAE+NHIwmzerj/PlifPflLyjIP48nRw7mPVIjYOHVke/h6VEPspAfCRSmJKVzTj4xFogZQDoGKYnp2PrvbuzbfQQGgwEjX3mMbUeAw5KvVuD7r37DoMfuYXuR8CDpDGz4Zzu6dG2HyOgwFickYGL96m2Y9N5IMwCi7sHVeVx1D62+oavOAubc8PMnK/amAwBX3TlX9YYozW7xsTzOn3/7uij0qBng0RRC8VkYdj8EJeJ/kBq87NG1emfdAroFdAtUpQV0AKAqramPpVvAhQVIA2DcljQQFV9SFBb+ozy8h9ckIaNYshLPO32uDGM3p4Hy9ahv6zA/TO0ciXd3Z5lz/LSi867y+6gsz2eHctnJziw28oobVPfBS23DcWedICvBoON5pRi/LR3b04tAa1dzASd3ikTtat4gcaKPD2ajyKgwGEFq/iQ+ROCBZe4hvTg99k8SdmUWc01gKmu4+PZYLh1IYASBCiQUROX/WtXwZXCkY4Q/Th4/y043qdBT/n9oWDA7z33uv91ct54c26Xf/IbvvljBYoE39uiA0a8NQ0lxCT6ZvQj/rt2BasFBeGHcowgI8Me459/hPZPDTOCBZV4/lb5Tc+6JPfDxzG94zN79b0Wn61szALFuzTas+GENjh85ZV7P3f1uZQr/nGkLsfavLea7gBT0VQbCgb3H8MrwaTAaJVbWVz9PTc7AV/N/xI4t+3mPDZvURb9Bd+DGmzqYSxDa6g9YrpM0Duj7zevj4ePrw4yB//XpgYUf/2Bei6p5QLYiJsOy71bi4N6j8PP3Q9ebO2LAw3chumYEkhPTudIB2UVtlmt15zz0HwHdApe7BTQBAJ8wGNt9by/cdrlvRl/fJbGAmqpHf6eJQeeqTJ55USwu+ADk6P4QsjdwVQGJmCa+FZVvqmIDxNabsC0do1qH4YVWFRVhqmJsfQzdAroFrj4L6ADA1Xem+o50C+gW0C2gW0C3gG4BBxbQAgAsBfR0w+kWIPD7pS1peKVdODpFmsoEUhv1bypWnC5wGwAQzifAsOt+LjmoVGsFqel0kwhjJdvmtCJMjc/AJ91romZghfK+DgBU0qD6ZboFrlEL6ADANXrw+rZ1C+gW0C2gW0C3wLVoAR0AuBZP3bM9kxDv7sxiVta3VNAnMVuqpuM2A8CzaZ32JvHf+/46yyw6LQ2gKpxKH0q3gG6Bq9wCOgBwlR+wvr3LzwKWeYREmSc6/OXczpxKxtsT5qFh07p29eYvxbpJEG/Lhl3YsnEX0/Ypb/1abx7bRC6DkL2OS36Jedsh1X0BVGvbqkmFEM8uhJj6I4TiREAqrPjaEAjFJwxKeE/IcY9yubGqaELBIYhnP4OQsxFCSbqpXBg1wQvwDoFcvb1pvhrdTfW/K9NoXzmbICZ+AeHcXq4lTnRcc6Mybqc+gJC2DEJpBqAopnJodZ+HXGuY0xkpp1dMXgIh/TcIJclcJ51KlXFTbVatNZcjk8Nu5T151MpyIaYsgZj2C1CapllbXDh/EuKp97muuVCWaSr5xjYUuTyaEtAAcnRfyDUH85ouuCkyhLztpnPL22k9J5Wa8w6HUqMr5NhHoAR3uODpzAMoMsT0XyAmLSov6ZZfYWu6X8je/nWghN8GKfZhwAnF+qIAAHRWmSu5FJ5w/hSMLT5gO1yRjZ6ZtF8gJn8H4fxxwJgHKHLFfe0XByXyLpd2drV3fv7JXpl/QSjNsvjNEQCvIKbJK9XbQYnsDTn0hqq5f10tqvx7cvSXJ+RfVgAALc1VeV43t6d30y2gW+Aat4AOAFzjN4C+/UtrgXXJ5/HE2mSu22ubR0hCgEPXJaNnXBDmdrUu0XdpV1kxG4nMFRYUsbjcmj834fY7u4LK1l2qdmjfcbzywruch9+lWzu7cnmXah2X0zxqlQFak6UWgHmNZbkglXMhdys7vEL+HgglKYBi0nugRjWyZarTXd6E/F0w7HvK5Pi7aoIIJbQbpGbTrWuBu7rO4nshcxUMJ96GUHi0wrFweL0Axb82pMaToYTf7nQWcuxQdIYBBTEvHijYX+7UlzsvNrXene1bqdEDxnaLNecTipNgODQWQs6/VnZ1vjgRil8tyI0mQo74n11XgdZdcAhC3g4I+bshFBwsr89eDihoiNSJp+fBcHJ6BXDibAFU/7zWE5DqjeWa8B43csCTvwXVajfdJ+XrcjQQ3SdEeaaa8dXbezyd+QLzvHMgFCe7N47gxaCRscX7mkrrmgBAcAeuL+8O0ERnhaJTEHM2m87LjbNSFy6e+QSG42+6cd9bbNUQAKnFB5Aj7rDbv+HwSwzsudNsn3u7awgMO/E2xLTlgPGc6yFFX8hRfSA1et0jRXshPx6GI6+agBwVWHA1G51pYGNIzd5jUEBtdBf+froA0/dk4mR+GevlNAnxxYzro9A23FRalUD3ZSfz8fXRPEzsGMFVbqgVGmUsO3kOHx3IxvMta2Bwo2DzuK4AgI+6x2Bz6nl8eTSX9XFIR4fK4ZJ2jWXbkVGEcVvScSS3hDVuOkf6c+nbOtVMzyCtbc6+LCQVGFlo9/mNqdyX9HZ616mGyZ0iEOxjMA+pBQDQ/P8kF2L23mx0jQ5gQV21kbbOd8fz8cPJfJw6V8ofUxWhGddHeyxi6OqI9O91C+gWuHIsoAMAV85Z6Su9iixA9ML4zGL8fEctfnGgdrkBANlZufhmwc9cRu6/jLqXFJeyuB41y5J+V/rtkHw2Dcu++5PtSyr9njQCRN5/90uUlZYxK8KvvFKAW86A6Aup2QzI0f14SiFzNbwOjQIoAudJI9G0ZrM44upuq3CcN5he/L1DIccMgFzzQSiBDU3rKTxucjRTvgfKciqGFr0hxw2F1PBVTSfNcOAFiKk/OF+KBQAg5G6HYf+TYNBAo8nR90FqMdfuG4rIG1p0KrkAACAASURBVI68BkgFvA5ybuXaT0IO7WqK8BPbomAfxJQfOWJta1c7J6w0C17x/U1giJOm+NeF1OFHKL4xbDtyIikKbwnsuHMOFJU3tlrgNEJuOw47bIdfhnDuADv+il9NyLEPQ4l5wCRmRqyAgv28HjH9N0A6XzGEIQhSw1cgxz3mzvKs+jBQdGQCiGnhcfONMon6BTayHjN3CwzH3vDM+aRdV2sNY4ef4LXrAWZAOG1uVBTg+/zkOxDT/7AHUwQvtq8c+xCUgIZuATZ8H5/bB8OJqRAKDpuXx2fVcALkGjc5ZqAQyJL0JQwJM033q/m+fhpyWA9T5J1YAVnrIJ75GHQ/WDru9OxKLT5yndtO923CTIin3zcxVYgxEtodUu0noQS3N88j5MVDTPkOYuZqayDCBsCjTRKoPm23qbQuObZU0Wb4xlT4iALT5CUF6PPHGRbZtQTdqcLOfX8lsmAtNXLKCQCwFPuzPOPHmoTgresiQcDAF4dz0TnKn/UBOkT4gfLyn92QYp6TyusSMDFtVyaDDm90ikD/+tWxL6uYK98QELC0ZxwLAlM5XGpR/l54qHEwnmoeCm9RwOQdGQwuDGoYzOK6lsEDy3VNvS4Sf50tNAsDP9MiFK91iOAuZIuha1Pwv9pBGN8+nKvz0L6nxGfirtpBuDm2ChhBHj+Y+gW6BXQLXA4W0AGAy+EU9DVccxZwFF24nAxBJfN27zz4nzvdalk6UuW/WgAA1YGXJKnSeyLl/4z0bMfXl0dODUdft44QW7xEi+krYDg8rjzSXIm7j5y7ptMgR9/r8mIT0DAWKE0nNx9K6I0wtvrEceSwJA1e+4YyzdzcBC9I9UZArjfG+XxyGQwnp4GirVAkC2fUH1LzOVCCO8GwawAzJRw1qf5YyPVGW31N6RFsL3JwyUmr+7wpou4oPYHWcXwKxKQvTA6PYDClINR6wvH6pUIYDo0x0f4tmlmkzicChiOvMHXaU+dfHU4JagqpzZfMSHDVqGa54fjbZsCD0idIyMwRi4BAAsO+YRCKTlnYPaD8PrFIvXAysR1QROwFSqMgwEF1FAl0KDwCIXMNRErfsGGTkFNqbP8j4BPBziqdnXjmIzdZJ/aLo3tcavGh9Rd0VkdfN52FJSPCDQCABtKsRkBfuHm9lgmtgDCv6gz2OE1F4PttLOi3gJ16eqabvAk5ZqDDEyKgh5gClkAPgwBtv3V6T4kJM2BImGO6b4nV0OQtp/MQAMj3evqv5rUZW85zCTpq5em/ujUdVI7WNnf/iyO5GL813QwAqJumSPuBbG0NgG+P5WJBj5pWDvSMPVlcWUcdnwD+h9YksaNNDrzaSKzv5S1pmH5DNAY2qI4T+aXo++dZtAj1xeLb48xVeNKLjOi3MhGR/gZ8d1scfAwCO+8EWlCz1QD440wBntmQwpWCVCbDU+tScCCnBMt6xSHSv0Iw0NUzr3+vW0C3wNVvAR0AuPrPWN/hZWiBKwEAcOlgXkK7Xk5rqaptX+ie3LmenDBD/ABran85AAC5hGm4kIqgUE5vzP2Qo/pWROKJkp7xB8TkRRyVd0T55sh0+yXOX/xtHAYlpDOMbb91mdPLdbPjB9o7k81mQo66x+lRULktr10DrVkE5Fi1XQQx8XOIKcQWcExjt0uTOH8Shl2DzNFoppi3XeQWZdzs+BCA0ZzW3tfp2sWkb2E4Or4in59WGlAfUrvFEE9Mg5j6E4MJRIWWYwdDDu9lzz5I+9l67zYzEgNEaj7X8fo1WAYurymfg9JPCLyxYj/4RMLYZqEVfdvOCOSon/kIhoRZ5c6lACW4IyRy+vxinZ83RfaJLUB0fLJXcCcYOy7n/64U7d5qNgFSowmQaz9jtwYx7WcYDo62Atk8qShgOPEOazhY3YsakW63fneo5Fx8Pwi527i7HNkbUqv5ji+1BdloXgL0Yu53OZ3h5LumdVsAbEpoVxjbfAkYrGnwNJiQvdF0TxhJuwHMcKC5XDa6Dw+NMj2v3iEwUgm9ai2tLiMK/MqzBfj9TAG2phcho8gIP4N1qT5H4n0k6EfldlUGgDowAQBEn/+xVxxCfSso+M7Goe9UAIDAgDd3ZtiNq0byyUkner/KOGhRww+Lbqu4x7WcffUziuRbggW0ZnVcGpPGVgUDw/28rMZ1aW+9g24B3QLXhAV0AOCaOGZ9k5ebBWwBAKOiYEd6MecC+hpEfHFzTTPar1IUaQ9Dm4XyS4P60kKfWdIas4olvLotnV+GymQFsYHeeK1DOOcS8ksxgBWnzuGt+EwkFZYx1bB1mB/nHlLuoGWzdTApEp+dlcf15o8dTsDTox6Cfzn1XBWl+3fdDox+dSiqBwfxUEVFJdiwZhsyM7LR6+4eWPD+d/h37Q6E1gjGvQ/0wp19b+La9ZatuKgEv/ywGsuXrkJZqRH9B9+BjLQsnD9fbBXtpvWcOHoGS7/5Hbu2H0BpSSmu796eKfWR0WE8pLHMiFMnk7Dih9Xo3LUt//vzD79HXu45/K/vTRj06D3w9vHG4s+X488V63k/Ax7pjTvu6QGDoUJ0juY6dvgUvpq/DHvjD6FacBD6DuiJPvffxuun7zMzcngt3W7uBEEA5s38BqdOJKJlm8YY/HgftOnQDAJ9Ud4cOfCpyRk8DokenssrQOv2zfDo0/3RsEldp+ejdY9rRhhFP8iR/4OYsRIQfSDVfxFy7BCnjqyY8QcMh18pj97bziSwUB9F87SaVdScOlCEseWHkF3k86tjmZy3KdaORvX2MLZfquloqNc5AgAo/57SC4hKL9cbaQISBB+ImX9CJGo45ZmL3pAaT4Uc+6B5S1aOmjuRfAtjkAaDYWd/LgXmFgCg5VT61wYCGkLI+odr1UvN3nWeW2/LPrA9HBfnYBWtpd8O3yhIbRfx3O40YkqISV9bdXXlkNrN6SZQZJ6kLAdeO/sxM0AzYl/eUevesAQM3Nmf+f5M/xWGgyMYSFObJwAA6T547Rpk92w5SkFxtjZitHjtGgBQOoCr6L9UCK89QyDkbKpYd9jNMLb52i1Qi6Lzqq3NA9DvCQMI9uwBw74nTZH88t8AdyL55mc5fxe8dg3mddkCABstKP9El+9dJwgLj+RiyXHraH9lAACKwttG2t0FAKjfgkMWKUzlmxEFIMzXgOGtavDf88oAABTNtwQLaGhbAEAFC7T6enJ/6311C+gWuDotoAMAV+e56ru6zC1gCwBYviyQQNGXt5giARTZeHBNEuIzivBJj5pm8SL6bmdGMZ5Zn4J3ukTilthA0IvQ8xtScVtcICZ1jGAxpJc2p2NVYgE+6BaDO2sHsRDSO7uyQAJGlLtIAkRTdmawMJFKGywrM+LnJX+xE1pwrkIJftjwB/Dp+9/xum7q2cXsjJ89lYzXxsxEemqWlSjd158uw+IvVnD/Zq0a4t6BvXBd17YQRRGrftuAeTO+xpMjBqN3v1u4DznR8dsO4Pef/2EnnoQHC86dx68/rsHiL35B11s6WQEANO+yxSsxdPhABAT6I+lsGma//Tn8/Hwx7o2n4ePjzdoBa//awuP3uO06PDS0L2rGRuHk8TN4Z+LHaNikDjpd3xrXdW0HH19vrPxlHT6b9z2DGN1u6cTXSZLM9thaXoUgJi6SHfuZb32Glm0bY+Ajd2PK+PdxcK+JTt6rd3fc1e9mNGhch9f/yexvsWfnIUyeMRr1GtaCpb0sb9Opc15E/Ua12S5Dn38A4ZGhoLQHAk1ovonTXkBMbKT5EncYACjNKM8vpwi+daOov9TqE+cRWYtLuJ71nkcgnD9h/3RRdLfdYnvnkJyE+PvNUVk+Zw8i59Rfk8VgCIIrB8LsdFtS0YlgKwi8Z608eNIFMEUpz1k76hRZ3dmnIh2hEhFarx19OO/cLQBAw6k0GV2AEn4rjC0/csmeUA/JpFlATA+LvPzyLx2dBTmlht2DrfQR3I7Ylo9NjqXX3sfNEV/+2EFePn1FKQ+GQ6Mr1ukhUKTul5xpqngh13wAUrOZ9vcqWVGDHVJZAEBzLGJrtCe9hgrqt+ZCyj+0co7VsyHhy/ZL3UrTMJ+1BVgmR94JqeV8h868eHYBDMcmV6SRsNDgh5xq4W4zHH8L4mnrtAgt8Uy7Z9HDFAczkFmWYwUAlEoKHvo7CSmFRs6pJw0AalpO+qUGACglgP5nyyywtW1VAwAkAPhokxBzAKFYUvQUAHdvaL2fboFryAI6AHANHba+1cvHAlopABTpv/+vRBYLoii/2paeyMeYTWl4tmUoXm5Xoe4770AO1yn+pEcMVxV4cHUSckok/NirFov9UDuZX8p5hG3CfBlUoJzAvFLJjj6oZRktB5Oi8+RkiwbRLhr/+bzvsX/3UbwxfZSZAZCbk4/Xx85C6/ZN8fizA8wR8KLzxXhv8nxERoVh2AuDONpOjvE7r3+MES8/hsbN6pmX5IkGAOkWLFq4HG/OGI1adWvyGKpqPjnYbTs2N49L+9u5dT/eeG8kwiJC+XNiBkweN5cdewIhqFHkn/YwZsJQdOjSynw9zbXkq18xecYoxNaKxu4dBzF+xHuwnefE0dN4bfRMjBz/ODrf0Iav90TYUF3/tA9eRqt2TazW71QDoLwnO562omU+Eabc4BATyOFuMzvIVC7PsjmIiLPzSTnzskl9mhxYqcE4yHVfcHdK7qc6dZYXyXWeMwkCOmgO86tJvJD3fp3mlRzpP/upSSixnKpvP5ZjSrij9bCTl7WGNQgoEu6sabIXCDwJvaGcYu2ZeJdtZN08twOH3I6WXgnAA2W5JvCp4FDFVjWYFfylVGQCikhcrrx5ChSp16k58M4U7y83AIDYOIYDz1mDNI5s5ejGIZCKQJvs9ab8emfOvJa9PQQt+GkmXY/9z5r0IdRzI2Cx/feg1CC12dnbYNLicPUcmAdQ11t82iTsWM5Cob93/VcmsuNvGRHXyvenXH+i5Nvm7r+/Lxtv78rUTAHwlAEwfls6PuoWw6J7JO731Lpk3BoXiPk9appz+22Pr6oBADW1QAVHtqQWYXLnCAYF9KZbQLeAbgHz73JpaamLWj66sXQL6BaoagtoAQDqi0CfetYAgErlI0q/6txT5P7B1YkY2zacWQEqeNAmzHke4cy92fj8cA5XHripZiCebhGKmPKoie0etQAAZ44r9d8bf9gKAMjPKzADAKpDTfNojUMO9V+/bcDr00bYVR1wFO2m6Dw52OR879i8F0cPJSCkRnUrAOB0QhImjp6JsROftHKgab4/lq+1Wq+6rojIGmYAYPn3q/DTkpVWY9IebB1zR466GvEf/Fgf9Ozdjc2szhMWHmIFjNB3iqwg8UwKsyF2bNmLIwcTmIlRdQCAALnOM5AaTqjUba2Zs0w5vRoiaXaOu6cv/uUrpMgw1SS3bEpIFxg7LHO4B0cAAJVSk1p/7tHeNcvGeUpP92BGTQDAFaXb2fgaDh93t6kIwZ9pOe4Emlg4Xu5uhSniuSYGjtq0IvP2DnDlgCKaw3SvLHGYs099LjcAQAsA4d8CD9gyZGevPY8BxjyX12k67i6eJ60zN6UvDLDWetB4xrXs7a6ehLN7Tc1zp9S3L26JReNgH3x+OBeLj+dxitvH3StYcyQAOGZTKrPl3u8azRoBi47nYeWZAqxPOQ9S07d0kqlSz7b0Ynxzayyz5fg8ADy5Lhl/JxVajU3fqWl56jjkgJPi/1+JBbizdjUuzVc7yBvH8kpZLPCRxsFcpnBvVjEGrkpCqxq+WHR7LLzK08TUv/sE7tPfffo7re63oEzGktvjQNUG1KYGCggAeLtLJAMOJAxIFRGojW4ThieahqBYkjFnbzaui/JHr1qmVD296RbQLXDtWUBnAFx7Z67v+DKwgCcAAC13/sEcztsnOuH9DaqD/tj/eDKfo/pUL9hRiSC6trqPyPn9c7pGQ1GAyTsz8OvpAqYIUqMaw5M6RbAisWW71ACAM0q71neJZ1Ix952FnINPWgLNWzXC1n93c7qAJQNAdcDHTBhWKQCA5qZ0CNsWVC0QdRvE4bkxD6NO/Vg7QEDt7wwAsAQaqD8xJj6a+Q2nU9zZ92a07dQcSWdSmVlQZQBAZaK5Fpu3yjO2+JzLy1nUUdek7ntI/VWHp9rzVN7MslmpvGs805oAgIe5++ZhtZxiCJAj7zIJmXmbGCRV1aqCVm67FlZuPzbJuioCBd9tqh1oUfc9yWm3nFerNKMWcGPXz40Ujwux9WUHAJiFCq21LuAVbBJODOnicrtmYI5AHRdCk1rU/UppDpSkwUAsj/MnLX8h7MAXzd8MqqJB2iENX3OrzKEjA1Dq26h/U5FUaOS/ZdO6RGJHRrE5/16l4FM6HZXd+ynhHKfHkT7OO9dFIuW8kUUAqTUP9TXn/K9NLmTnmcAFaiNa18Cio3lcTlBtBKKrzANiF5BjT039nOb87HAOgxIkKEjl/8jRp7+3HSP8OVXBUifAUZlC0g2YdUM0/+3/isoK7khHkVGBn0Hg1MCFh3PNZQBp/gg/A5b/rzbqVvPGjowijNuSjuN5pawLVM1bxB21g5hlSPbSm24B3QLXpgV0AODaPHd91/+xBegP/08J+fj5jlocjaemMgBIsI/qDVu2MwVl6L/yLFMdv7olFiP/TcXAhsGc10+N9AAeXJOI9uH+biv+FhplBg5IA0AUBLs8wUsNAJBmwO4dhzjXPTjEJFpIjaL8n85djPz8AnPaAX1GKQckmEf5+oFBJtVprRSACwUAiOZPTAFLUEHr9qkMA8AWAPh12d9YuWI924C+o+YsBSAtJRMjX3kcfuVijFrrsksBuEAAgObQouTbOokk+GUnjqZBD3bnUdQEAFxQljUBgEoyEGiNWnnavHavapBDrocSdTfksFsd11p3Z6PlfS4GAOAIuLF1/FiF/9gUK1V6pVprGDv85FR0UWt7mgCAhTo/X6MFrlQSKHLXxJcjAGCqeHE/hKIzVttwlepismGFIJ/ihkCmJjPDRUqNlm0dsWzs0i8cMVBoUJ8wyDW6Q4nqCzn0Bre1Ldw9a72fbgHdAroFdAvYW0AHAPS7QrfAf2ABLUEiR7mA6vJe3JzGUf9nW9RgVH/BTTUR5G1SqqeUAAIIVLogUQ3dbbSWTann7dSOtSj9aj5+Rlq2leNJDjmJ3VG+vKUGgCcpANs27cG01z/G+CnPocN1FWWeKM+d8vJr1Y0xAwCqFkFUTLiZqk/7/fOXdfjuyxVWzvqBvcfwyvBpeGv2i1YMAHLsN63byesNCTWxH1RqvsFgwPCXhrCQ4M4t+/DGuDkY89owFhJ01C4UAHCkdaBqC2gxAGxTLrTWdjEAADFhJgwnp1tNZwcAaEXt/WpCavqeqTZ7eSMxQirv5awZTr4HkUrDWTRXUWlN5+QCHEvNPG27RQuATzjk4A5QIu+qNCBwMQAAqvFuJWRYvnZbAEDTaQ9qDqnZe4BQ/rtCJQipKoHBiRYBlW878CyL+1mdmw0AoLlXKi3ZgUT0Ytz9GfOo3+UIANAGtConKIFNTKkuTlgmZq0NAkwbT4Ec+5BDezhMjYl7FHLNwRXXiX5cepKU9x01ZvmQ6GLRaasuWvoLWtU87B8fEYpvTSih10OJ7K0DAh7d1Xpn3QK6BXQLuG8BHQBw31Z6T90CVWIByiN8eE0SNqedt8oj3JZexJ9zHr9FLqA66aGcEgxYlQjK/3u3iykVwLJ9eywP47emc54h5QB2ifJHYZmMhYfzEOQtcMkhqhrQp1413FwzED4GAf+mnsfof9PwTMtQPGYhEkSVAD6c/hVOHjvLInmhYcHmqShSv+LHv/HSpCfRoXMrLs9HCvnr/96GnKw8K4eanHcS0GvXsTkr2wvEZbRwtM8XFuHFiU8iMCgAVEqQAACOao9/HM1bNmRRvnVrtuLU8UScOHYGE995gdXxS0vL8P67XyI9NZNz+2uEhWDn1n3MADh2KAGT3hvJivvUVAeaIuVqDj7l2S/44Dts/GcHJs8cjTr1yqsuFJdy5QBZks0AB4ECpMy/Y+s+DHmyP7rd2hl+fj68zs0bdqHnXd2YgbBlwy5Mfnkupswag/adKwAMlYHQZ0BP9B1wOwshquunMn8ELFSrbnKkyLbr12zH+CnPom79OBw+eIL3RKwAy3FVoCLxdKrd+djepBcFAEhdBsOhMYBcYp7O1iHXciSr5AEqH+RSAwDkQJvrkXM2sBtNKHdoou6BHDfEbUX3iwIAkIN54DmIqT9ZLdwWANAUjXRjq+52sVXbF7VKHlZCkM7d+anf5QoAWObxm/fjpLSe2kdl5LgDFjgSmPTEfq76agowapQddDUOBC8GIUhfhEuVugAKXY6nd9AtoFtAt4BuAbaADgDoN4JugUtoATXKb5tH2DDYx2EuoLo8VYAoIb/MLlqv9qG8xem7s7Avu4TzHCll4JnmNTCkaTCMsknAiIAGEhMiX5y+f65lDRY/UivUa5Wpu/2urnhu7CMcEac89U9mL8K/a3fAz98Pve7uhkGP3sOK+GquPDnb1KhigNoio8PMkXnVgaUSfTTm23Nf4lKBxBigCP7q3/9FaUkpbu55PQY9dg9+++lvq7HJkScNAAIpqMQeOfCjXn2Cy+Wpc06ZOQar//zXXAaQ1kHlC+9/8E5MnTAPSWdN4kjUHnyiLx58vA+DEBTtp5J+luultaxbsw0rfliD40dOMSByxz09cHe/W+Ef4GdVblCdZ8S4x+Dr52NV9o9U/CdMHc4O/974Q5jx5gIQSEJigFQmkMZVbVstOAgvjHsUAQH+GPf8O7xOsmuzlg3MZRfV9VuCG7a380UBALScNpvIbpUBABRlFk2RZ8WrOuAXByWwEeSIu6DU6Orw6a1qBgBPJJfBcHQ8xJTv+b89auTM1OgGI5Wmc1Ee7uIBAC9ATP3Batm2zlrVAAAC4BUECKYcY8UnHPCNhhLUEiT+plSrAMg0AYBKpoq4ex7aonT3QWox190hzP2q9KwslfwtVuJMuNIkxDcIKMuCVG8U5Hqjne6hygAAwcvEACHROmKE+NWC4hPB0Xs5ZqA2Y4FSFQ6OhJC1htROPbO16MtVOaQmU6yYJz/tmo71xxY5Hatz3XswqPMkz+a7jHpvPrkMy3a9i17Nh+G2Zk9cRivTl6JbQLfAlWoBHQC4Uk9OX7duAd0CugXcsMClAgDcopJf5MiupTkuCgBQPgGVqzOcmAYhb6d16TY3zoPEC6W23zplA1SpU2mxJjtQRkMPQgsAsI3au7FNt7toAQBEdze2W2IFFLg9oBsdL1sAgMQA7UpnUp58JIztFpvL31luURX/U/xrQWq/1CXLxBEA4Kxsohsm9aiLkLkKhoTZEAr2ewykaZXCXH3oc/y27wN0bzQY97Yba17LueIs/LJnFmqGNMbNTR7xaI3/Ref0c6fw/Y4puKvV86gX3ta8BB0A+C9OQ59Tt8DVbQEdALi6z1ffnW4B3QLXuAUuCgBgqyivUbNckwFQyXJylTnCiwkAWAENBYcgpv4IIXsjhPMnAKnQ5XJdKa5fLADAVryR9Bdsa7ZrAgCBDWFs/6OVdoPLTbrZQRMAqAKhSmfTX84AgKWgX8UeBMh1h0Nq8LL1tszif0dNivpN3nJpdUcAgFZ5RpeDXWgHRYaQt511IoScDRCKEgG52PmoVMnDhumw5eRPWLLjTTsAgAai76h1qX/vha72ol+/YOMInMk+iBduWYjwoLiLPp8+gW4B3QLXrgV0AODaPXt955ejBeQyjgCJiZ9Daj73okXAeOvlL1+GUx8AJSkcYbIUZ7sczXOlrclYZsTB/cexbNGf6D/4f1YihJdqLxcDALArI+YbZaoTH9jIvC1NAIBq2bf+HBTFu9jtUgEAtvsQCo+DnFohfYUJENCgOms53pbjXBQAgJTYd94L4dxe81RKjR6m596iaQIAF5GSrwkAULZFJVTp3b2nLmsAgLQaTrwD8dT71pUYNMQAzWwBrxCHDAG7+/PcfnjtGsiVAyybszQDd+16wf3ob1LBfogpP0DI+B1CcYqVDdTxbatSOAMALnhNl3AASmfYdXalDgBcQpvrU+kWuFYtoAMA1+rJ6/u+7Cxg9SJ8kSmwtHnD4ZcgJn1jwgJsynxRRIZE3uTQGyG1+eKys9WVsCBLnQNar62K/6Xaw8UAAGwjyXJkb0it5lttSat0H+XyS42nQo598KJv/78CAKwceUoVOPQShIKD1vt1UY7wYgAAdmUAHYjLXWrgRsjfBa9dgwFjnpWNlJDOMLZf5lSFvrI30eUOAJjz+kvTK7Zoy4qw0AvQev4c2cZRFYDKlnqs7Bm4cx2nChx5BUJxsnV3GyaRIwBg99lVEAUDWsfdwtd/uXkc1M8e6PQ6OtXtzZ/vPP07Fm+fhKjq9fHcTZ/AzzsIKbnH8PeRryHJpbi7zUh8tfkVnM0xPcfR1euDrq9do4V5XSXGQvyx/2NsTfgZxWWFCPINxe3Nn0C3RoMglCvsFJRk46+DC5BXlI7bmj7O65FkI4bf8hlqBNaEFgBglEpxKPVfrDq4AI2iOuPu1iN4TlmRsP7YYqw5tBAFJTnw8w7ktAH6Pia4IfdxZ03unIPeR7eAboGrzwI6AHD1nam+oyvZAmqUrvjsRc2BVU2kvggrAQ1h7LjcbLn/GgDIzc5nMcA+A25HTGzkFXGiVDmBFPurBweh2y2dzGum8oaTXpx91QAAXPorfgCE4kTTHimq32qBnSCfkLkaXvufBaQCq/NzRX+vqsO+HAAA3gupn+9+EELutoqtuaC4XwwAQEz6lgUMVfFCpXobGNv/YFfKT7RN7+BVC5AajINc94WqOh7zOEJJCgw7+4PuK6vmJO/9QhehxTqo7H15Mc6K9mfY9yTE9F+tnx0LoM1cMUApg9TiQ8gRvdw2iy2AxxcS6Nx2Eei+uJyaUHwWhviB1veHDUCuBQCQg/z7vnloFNkRTaKv5y0pUDglc0AkzAAAIABJREFU4OfdMxDiH4Vnb/oYJcbz+Hjdc2gS3QV9246Gr1cgPln/HA6nbuZr6oW3Qf3wdujW6AFU8wvDrjMr8fPumVAg4+nu8xAX2hSUu79g4yjUCIjBQ13egp9XIGsSbDj+He5s9RxuaTLEakwCHpLzjiMp5zA764M6v4FPN7wA0iywbF0bDkBmwVnzWkjH4J42I7nLnwc+xt7EvzG062wGD7IKk/DTrvfQreFA3q87a7qczllfi24B3QKX1gI6AHBp7a3PplvApQU4Ynv++KUBAMpfvon6bwkAuFzkRe5A5fDitx3gkoLkUF8J7cDeY3hl+DS8NftFK6r/vl1HWMX/amEA2NbzliPvhNRyvl2k1vTifj+EojNWx0f1490RK7vQM69KAMAUkR0AhRyPSuTC2zrfuNQMAFt1eYr+O6gXr1mKjpyn6u1hbL8UtPaqbpoOKQTIdZ6B1HBCVU/HKRqGg6Ot8s0vNwBAzFjJZRshna/YvwUoYjg8DmLS15U6F60UAwJ5NHUGqsD6BGQYDo6AUq0NjB2WeTyiXcqRAwaA7cA+Xv54/IbpZgBABQGW756B9ce+w/X170U+Od2KgiHXT4OXwcc8RHLuUcxb+xRiQ5tgWLe58BIrvtt+6ld8t/0NXFevDwZ0nICvt7yKo2lb8EyPj1EzxJQGdb40Dx+ufQqCIOL5m+Yzq+B4+nYs2Dga1f3DMbDjBGYcxJ/5A9fV6wtfrwAGCZJyj9qlAOxL+ocZCP3bj2MtAwItPlr3NGqFNkf/9ja6EOU7cHdNHh+GfoFuAd0CV4UFdADgqjhGfRNXkwUuLQCQBkN8f8A77LICACiS/sfytVcUAKCWTxwzYdjVCwCQ6Bg59eWUdsU3ChJFDYOaaT6CqpNi/eXFc+ws57FjKtCXlUytMTNlvEMhtf8RtG9Pmh3NXUMzwWrtGnnaVA+9MnPTuCJRqfeTM2liYyhhN8PY5mtter2DUnRwAhp4YgutvprK97ROF/dXZefVBgDu5Ui6p01TVK8qxC6JDUbPWn68xZJMTjql0DC4VpzEAIlc+ymPlq2ZYkD29qsFiaoNBNT3aDxXnVV7K9VaVervjJi6jFPSIJeY7t+gZiYgzjuE/60yACwj5MQAWBb/LlrF3mQFAFB/cs4/XvcszuYcQmxoUzzd/QME+daw2kZmQSLm/v0Y2tXqZVVZgDrlnk/D3L8fR1T1uhjceTLe/2covA2+nD4Q4BNsHsfWoVfHbBZ9o2ZZQuqfV5SB527+FIEW4xxJ3YzPN43FvW3HMgBATAZiDBxL347wwDh0qnc3utTra56bmATursnV2enf6xbQLXB1WkAHAK7Oc9V3dQVbQAUA5JqDQJFDc26sVzDkWo9Bqje24sVdkSEmfwvx9EcmSrZiZEq2HNIFcpO3oPjFWlmCy5cdmQB6aaXazXL4bRDy9wC+MRUvZiREmLUG4ul5gOhrivqprSwHhmNvmKipFJnSWJPVHJCh+NaEEnEHpMaTTS9vioJjh0/hq/nLsDf+EKje/Q3d26PPgJ6Iqx3NfRwBACSqt3Pbfuzcuh8DH+mNbz79CYcPnMCEt59HbK1oEA1/7aot+P6r35B0NhUNm9TFkKf6o33nFhAEAYqsICkxDUu//g39Bt+BUycS8fmH3yMnOw+dbmiDBx/vg/qNalvZLC0lk8GI9au3ITMjG9d1bYdhwx9AZHSYVT93AIDS0jJ89uESnrdNh2Z47Jn70ahpXV6b2oqLSvDLD6uxfOkqnMsrQOv2zfDo0/15L9SKikqwYY1pLb3u7oEF73+Hf9fuQGiNYNz7QC/c2fcm+PhWRKvsNQB8ITWbwfXYPW2G41P4XiMyLQwBkJpOgxzd3+EwjqLJIAeJ0gZCrvN0CW7313TMKqkuf6EAgK3DqdToznRrCKLmfjRp5f51IXUg8CHGbRtwR0pBiL/P9JzTyblRhtChQ05raL/EZak5zxYIFqSzBJYsr9cq++bx+DYXaAEAlS11qEa3IRVVzFJJoMl2X7ZsG9P5NYEcdTcMCbP4972ybBqtFAMan34XSIDW0b1ZGdtfMABw6gMYTkw1Ty3HPsy/PWpTAYCBHV+zUvun3H5vg59ZA8By7QeSN+DLzS8hPKgWpwJ4AgCo0f3IanVwV6vhDBTY0vdpLorqRwc3wBM3zuT0AWegAvUnAIAYCbZAgi0AQH0JKPgh/m0cS9vGjABqoQHRnE4QGhDj9poqc576NboFdAtc+RbQAYAr/wz1HVxlFjA5bDs4CiM1ew9KcGeIGb/BcOQ1wJhrcrpiBrK6OAkkiWnLIdUbATluKITSVBgOvwwhay2UwAYV9calQhiOvMoK4FKTqTymkLMJhmOTOJpr+fJrKQKmhHQxUzYpimnY9xRAUbmWH0PxDmEwgUqgybWf5EgURZYMex6GEtUXUv1xgFIKMfELiNkbzWrj5LB//elPGD5uCKJjItihXfnLOjRoXAd16sfi9bGzcOTgSatTfWHcoxBFEbPf/pw/v3dgT/gH+GPRwuXsQFOqALW5075AbK0oPPh4X3j7eOOfvzZj/pzFGDtxGH8+ccwspCSlwz/ADz17d2ONAVoDOfkz31oAcr4nThuBsHBTZInWMW/G13hyxGA0b9kQebnn8MmcRVi3eit/TyDAmzNGY/Uf/2LpN79brbn7rZ0x8pXHGeygFIBevbvjrn438z7zckzjEBAwcdoLZp2DxDOpmPXWZ7i5Zxf0uqcHFFnGT0v+wq8/rsHr747E5vU7sfiLFTxPs1YNce/AXriua1u2zarfNpjX2rufSfSKmkNV9xbve+SAc274ibdNwI9PGKRGb7gFItB9R/cAgwaWjUCAZrOghN/m/hNMgFfSlxBTlnK0Vgmo5/DaiwEAkFPE1Q4cMB4cLcaKCeEGCKFdqk2AEnYLjC3mMpPBrUbP/cFRENN/4+5K9daQWsxzajdTRxleex6GkPWP3TQKgQCtPoVSrUIAzeVa5DIYEqZDyNsJY+uFgFc1u0tIkNRwdAIgl9p8J0COvhdSs1kgEcmqaJoAgI0QqrvzaFYxqCIAQDONhqjooj8Dw7aOsLtrpn78W717MChVxroJkCPvgtR8lp0+hLPxiY1gODSW7wvbtA0zAOAf53kKjS0jxSec7yEluIN5OY4AAEfrTck7jq+3jEdEtdrYl7QWlGt/b7sXzWJ9dJ0zZ53y6yk9gJz/RpGdmA3g71PNznG3nf9CAYB7Wo/AjQ0H2G2LAAnSJvjzwHxmJZBA4by1T7u1Jk/uGb2vbgHdAlePBXQA4Oo5S30nV4kF2GErPFwurNbNvCv1BVkOuwVS68/NtF5+ObaIhlRE0w6ZhbvEhJkwnPkUxlbzodSoGFMV4LLVACBwwGvv45DDe0Iih4Mcyd0PMzBhbLMQBAzwS2RJeQoBOUbtf+R6zoZTs2Fs8xWU6u00T2TJV7+i4FwhHn92gFXk27Lzwo+WYm/8YbsUgHP5hXhj3BxIRgnPjH4IdRvE4cCeo2jaogF++/kfjoxbOvCqEr/BYMDwl4bAx8cbf/6yDosX/oLJM0ejTr0KhgSJ9c2e+jnenDmanXRiG8yb+Q1fM+yFQTAYTNHaE0dPs6gfOfcdurQyL9tRrr/6+dQ5L6Jtx+bm/gQujB/xHia9O5JTBmi++XMXIycrD6NfGwZ/f1/uS6DD5HFz0bZjMzw8rB9yc/IZJGndvqmVDYvOF+O9yfMRGRVmtV4tAIAHNgRArvWEiVHizLEi540i/0mmahAygTuNJnnkhHrtGcKAk10T/SDXHgqp3osunTtiExiOToRw7gDfw84i6HxvapU7c8P51rppzWMZz5nAtnpj3P61EXK3wmvfUKCUBL4EyDH3mZxZB9F/h2svn5Fp2k2mQAm/3eka2CHb/yw/s/CpAaneaMixQ9yO7LLzSeKFhcft5/EOgVT/RdfjEWCTuRLi0Umg8Zw6rARoHhrFJeDswCIIJsey6Tuc8+600W/SyfcY2JTIUdRI19CsPGAIgtTyQ8gu7Go7tyYA4BUMYzsS1NP+DXT75uFqLaZcf7tGc1j8FnsyptqXwFsa30pnQL3PgppDavaua3sTyJQwG2LiQr5SS5DQbCNBdMkasrNvylLTGuViQPDSfP7+OfIVftkzG7YMAHWsZfHTmBlQM6QxR86JPk/R+wc6T+L/PpN9AI9ePw3NYrqap3fmrP995EuuJvB09w9BOgPqGMO6vY/64W0dHoWqK9Chzl12aQV0kSsGQJd692pep05I15PmwGM3TseCDSN4X67WVJn7Rr9Gt4BugSvfAjoAcOWfob6Dq8wCjjQA1DJeil9tputzZDV5kSadWxVNYmGr5rPhFd8PKMu2i76YHXgbDQDV4ZHDbmUAQM2n5jxgmxxoy/WSeCGLa3kFQgloAKnuSCihN1o5d0Tvp6h6p+tbo/ONbXFDj/YIDAqwOkUCACgqT062X7kjTB1Uh7569SArJ1d1fqnviHGPwdevggJvCybQ/MQcoMh9rbo1zfPaOvDqXAQAPDf2EXh7e3Hf0wlJmDh6Jka9+oSVQ0/XT5883w5YcAQM2KYMZGXk4PUXZ6PDdS05NUBt6jro37S3kpJSMwDgrJ9qA4cAgDqBdyingtC9ogS3N0X95DIIBfsgphCo8zNTtN11PLUeR6fOJF3gVQ0EbBFzRKa0gPLcXhIQFDL+AFHShcKjHJkGOfFN34EcYx8Js5xbu768AKkR5Uw/49GvhtVYghfkiP9BbjTRLsXGdlAheyMMB4ebo6zu0tm1GQCWowvMEFKi+nC0lmjhDCiU5ULM3cqMCyF3E6BIUEK7QWo23eVaNc8td3s5eJGhbS+fMFAJOjnizop7h2q5Fx5h1oGQsrS8WoRi0l9o/QWUkIoKGXaDUrqCI7CIOgte7FTLUfcwAEKCkvxxSRqE7LV8vwp52zlX3FGVA76gLBde8f05Cm7VfCIh1R9tSmsxBJrGpRSr1J/4vLXAAfHMRzAcm2INWoiVT7Oxu4dyt8Brz2MXrUyimDADhoQ5pvQxu8lFKIGNIUf1gxJ+a8V9JhVCyIuHmPIdxMzVgPEcX6kEd2TxWluhSKuSoAT6xT4Eqd4olyAip6IQ8421K7TBM8r1/2Hn29h8chksNQDUrVC0/4edUzGo82SE+Efi801jkJC52+wYJ+Ycxsfrn4WX6I1Hb3gPdcNa86UqAED0+l4tnkT3hoP4c1L2T849hj5tR3OpP2pH07Zh4aYxTPnv3foFtI0zgXPbTv2CrIIk3N3GVLrvcOomLPx3LOqEtcLTPeZxiULLtmDjCCRk7mHRQXUd9L0qOkggxn0dXkFRaT6W7HgTNzV+iMeituP0b/hj30csStgs5ka316T9YOuf/p+96wBvquzCb5LuFmihBTrYZe8yZO+pCLKHCuIPggxBQBFkyVBAqGxBkKFs2cjee2/KHoXuFrp3m+R/zgk3JOlNk3RIgXue539+TO79xvlu0pz3vOc9kgckD7zrHpAAgHf9hKX9vXUeMAoACNl2UoKutQ1M1Q/fLQoACKrjqsKdoPL+0ajQn9kAgFg2VfCs3I4pxZxts/OCPGAZ5M//gCw1QhOwUcDkSkDCIv5RLbTL27vjGJ4+CuBRKJNPQXblahoFZQraI8IjMwTzQjDsVrigXpAcGxMvWjpAYxHFv2bdyhgwrCdT/80FAEirgGj9W9btw8hx/VG/sQ8SE5Oxcc0uBDwLAYn95cvvqH2+KNCfO325SWBBuMEQABD+OzxUvxUUXV+shDuatamP7p+25zUIDIAcAQBMfULk1lAV6Qxl+RkWUYIzDJsSBqvbgyCLviSS4TW1CM37JkEICj4TnzBgoXg0lSnnhqa2L8GfCaKyE5jAgmeZZOPpftEgj4LRfFWgKtIJ6kItX4+jTIA86izkASs1QbgqjcdXFWrFGWYGWEyYaQDA1AjQlGlwlr6vGRcbv4QYFwq/r8WZAGaNbEH2nsajjPLdMfzdxt8fWTEzmB5y/wVQPJkjHvgazEnidVz2JJScEECW+AgglgWxUgxbGHIwXAtK70kc5JrzjBndJlHgr3bRbyMpU2RJ/M/YHJS9Vzyi8h79lp1mu56/I4wzgxR3R0EevFF/OLktl56p3LtC7VxfC+YwiEWskaB1GgFEBv2sofLoA2W5GRk+q0J9fGq6jgaDwcKp1R4J6609P55b6pUrUler7E+CestODMX9sPN8l8AiEAAAUv9PUyYjPiWKA/4m5fqgVcUv9coF6D5q6bfn9mIW5ktXpvK1FLC3qtifWwv+eWYUbgcd11uZIWOB1rbuwgSei+yTGmNwL/SMtg0gvUZaAv0bzMWO678iLPYp1/9T1l+jRzAMVT2ba+cwtSazz1e6UPKA5IF3zgMSAPDOHam0obfdA0YBgNhrsLr+mYZGW+YHDQMgcBVUJYZC6f2j3raFXt70419ZaiRnu+iHlGH2XpvZ1xUB1KFPqwo1Y0qnln2gcDRfiZx+JMdcZLEqoiHTjzdSr9Y1or37PwnC2hXbIVfI8d2krzhItxQASIhPxM8TlqCAS74MoIHh82AuAED3paakYu+O49iz/RiLCroUKoBO3VujY7dWeswEuja7AEBoSAQmj5mHeo1q6IEbhusXwA4qAcgSAEBZJwpCOWtnUJdvOBllRCv8whnvHDGihIduBZWkaNoDmphfmJTWUaw/VMWHGC0V0NWusHStpgTgOFh8OlcTzFtoajsPqEqOgMrjU5NAgzC0sfIFBip028KJrkXGmVhllSVZyvqLDknCoM+XQBGwCkgNN9MDMg7qVFR6QBl1EyCL4aAy6lzAwbUFz4lMzpR1yi5Tp4NMjUsORkMe+o9xoIECT/ceUJb7WfvcmWTUGJk0q20GaThDMcDcaKVJJSNyKvWJ2K9V2zd50ASCudSH0nsig2HGjHUoQreaBbbojyHTiFZ6TzBZ8mJyrRZeYKpe38LhpMslD0gekDyQpzwgAQB56jikxUgeeCXalviIqZS6P6ooaCJaLbddsy3CtGiqjVQ7eGuU+nWEwbhuNGyXtkZUcfNLyF8efyUg+JpeLugKcH/m2ju17teqntPY9LrQkirhnmiNZ2bnxvTp++NZfJCyRGJGQfn1K3e0wbsxAECg+lNGXDf4VSpVWLlkMy6euYGpc7/ViuoZm8ucEgC6l8Y9euAs1+V37dNeqwMgNm5WAYAhoz9H3QbVWQzRd9pyxMcnYvz0oXrsAt35sg0AvMqOUjadzl8WfQ6kBaENbikrbl8C6sIdoCz2pUmablY/s0S/lgdv0MyfFKDJPgoZX4Uj1HbuUOevBZVHL84UWhpAZnVdRu97xS6QRZ3hzCSBYlTaAGUyZ621Rv6jrG/+6px9J8V/S9cu2gWAREFrboAs6jzkYdshi7vFTAeNz2Tc/YMy1SrPPlAV7mjxnGb5i3wQc4mzubLYK5rShnTKGhOQQ2tw4qCfMrrUxcRSsUSxNRCLg5/TDPNRZGyt2bd9aabnq9y7s0ipJUZChwr/+awtoT1HOkOnigyemtJasGSurF5r2NIyO+J/JtdADJbwPZCH7Qbi70BGzxjV35PJrLg8hzsRUNkQidG+KtcxOS4Bwgn3NZ/36EuQJT3lNob8+RHGp0Hos29TSPMMeX6mJ/Znco4cvEACAHLQmdJQkgckD+Q5D0gAQJ47EmlB77sHtF0ACjaEsvxMpj2z8nnQWigr/Pq6hlZbL3sOat1rA1dA8XQBlMUHcvaNTNsHXGGrCcTdPmKapYx+yFMdLFFKq//N2Ra+PuIAFH5D+Ydeeq0d/EObBf7ujuL6TmUJTS9qvvb5csiSn0NZ0RdU6ylLfAxVmR8YpCA6tuLOCE07wepr+Mcd0eqpzr1EaS/I5TIEBYSxJkCPzz/S1tT/vXwbzp26xgr5ROEXTBDAK+rhxvoAxBYQjGj5JJbnUjA/+g/pjnIVNb2s/W7cx4vwKLRo14BbEO7YfAg7Nh7AlF9HopR3Me39Qq3+pJnfoF5jjXiXQMv/6pveqN/Ex6hoIc9z8yHGDZ+FH6Z+rXctdQyYNXkppv82Gj51X2fJhLF79fsY7To25floDdPGLWRRQAI4PL2KIC0tDZfP34KtnS37jUojqASgZu1KGDCsF2RyTQtBoTwiMSGJmRSCrkLGNoB2UFbyNQrGZOXzR9TVv8+Pg4ujB4Y1+wN21k48zNnHW7Dzui/c8pfUez0rc7xP9xgFAAz0N94nn0h7lTzwX3pAAAA8ncthUJPF/+XU0lySByQPSB7IdQ9IAECuu1iaQPKABR54JU4F64LcCYCVw+XWULs0grLC7IyUXqp1fviThraZHqsRyXIsyyUChpkrag1ImXgK1gG5hiZcaqTmNaqbpox3mfEstiYPJSXuV6ZTT0vZT1bYjr2myRhbFeCe1Moy4zhTTG3i5IFrXmdzSWm+YGMGMigzl56uxPqVO7lvPQXsVlYKVKpWDr36dUD1WhW1AfZz/2DMmbocj+778yKm+Y4GdQCYPWWpnjMJBKB2foJRoP/vtiM4tPc0Z+29y5dEl97t0LBZLRB7wLDFYPfPPtQyCQQAgMZq/VEjjfCflRVOHr2I333XgjLvutayfUMMHN4L+Qtogl3K4K9YuJHb8dE+P+7WEnExCTh+SFNbStasTT0ty0EADOha3ddp7zs2HcTpY5eRnJTM/unx+YeoWbsy70tohUjjCW0IScxQAACOHzzPnQt+WfA9twrMbQDgyYvr3AOb1K/33f4dHaoNh4NNARh73YJPQ65dmpCuwt5n8dj8OBYB8Wn4p40XijnlTIu5nFj0+wIA5PVzyImzlMZ4Oz0gaAuUKlQdg5ou1tb8E4hMrV3/+mMbbl69i3wFnPBJjzbo1L0VbGxtoFapERQYhn/+3oMufdpxq9eVizcjKjIGdRpUx6dfdkLpshrxSsFI8HbfzuM4efgiXkRE4oNGNflvC32/6xq1qd236wQO7z3N+jmexYry307ShxG61ND1pLNz9eJt7N5yBLev30cB53zo+1WXDNfRtTTmri2HsfOfQ4iLiUc1n4r4YnBX/tspmeQByQPvrgckAODdPVtpZ5IHJA9kwwNM/99/ln9AUTbeuWB+Ho1+AAY+D4Xv9BUoW6EkiB1g9apDQDamy7VbcxMAiEwIZtGqPh9MQyHH1y0VY5LCsf7iJPSoPVHv9ZzaZEp6AnZe/w357V3RrvLgTIeNSFbiaWwqrkQk40J4Eq6/SMaL5HSoXskPuNkpsLN9cZTMJwEAOXU+YuMI53A2NAnnwxLhF5WCqBSl9hyKOFhhZ7tiKJ6HgJjc9Ic0dt71wPZrc3Dy4XrtAqnV35cN5sDb7QMGZy+cvsYMNHevwhzg+874E1VqlEP7Ts3x0/fzEBIUzuw0Aqc79WjNLDYK8n1nrOCAW7dVLbWDJQbcVyP6oFIVb277umz+ehBzjEwX5KXSuGo1K8DngypIS03D/t0nWS9n1I8D0LiFprsGBf8ERNvYWqNXv45wcLDDuVNXMe+XVdx+l6z3Fx+jz5ef8Dp/m/Enmreph7Ydm0KtUmH7poP4d+sRTJ49Et7lS+TdQ5JWJnlA8kC2PCABANlyn3Sz5AHJA++qByjDMmm0L0ZPHKjX7k/YL/3winwZg+Hf9+OMe1613AQA6Ifyo4jLGNpsGWf9Bdvvtwy3go5leD2nfETttTZemooetX5kpW0xi0tTocfBQNx4+ap+2cjkXo7W2NGuGDwcNW0e84K9SwwAc8+hkosttrTxgrOtfmu0vHAetAZi+Ny7/Ygzq3dvP+bgiVhGgpFAaOEiheBVwp2DtHKVSnEJz38BDhL7JyEhEUHPw/Dk4XNcOncThdycmcWUl7+b8sLZEjMsKSkZAf4heHjvKS6fv40y5YpjwNCe2vIqYZ2U+ScW2egJA1Crnqb9Hhlp2Gz661/Wn6Gs/P5dJ7Bh1a4MLWEvnr2BeT+vxDTfUShTrgRIBHeJ71o+o4Hf9NZm8R8/eIYp381jkEF3HkN/ienBEKDwy8QlmPjLcJ6DjMDs5Qs2gFrNjpo4EPb2tjz3Hws28DMsvEbXEgBBpXQ1alfE5wO75IUjktYgeUDyQC54QAIAcsGp0pCSByQPvP0eECj6U+eOygAA0I+mmZN/R4cuLbWZl7y649wEAJadHIrY5JcZAn1jr+eUjwR6bucaY4wCAIZzpSjVGHU2FNufanqWC5YXA893CQAwPIeYVCVGnQ3Dvuf6JTV58RyIzv3wvj8Hd5fO3uDSHqd8jqAOHCVLe+ltLSz0BYMDuqAABXaUre3csy3reuSGERBJuiqGpltWlBvzvu1jpqamYfGcv3Boz+kMW9EtDdN9c+fmQ9i+6YDJVq/mdpoRyrboOeGSs1dMsmdPgzBplC++/fF/on976G/ThTPX4Xf9Aah7jGEp25Tv52G672guASMj1hqJ5EaERTKoYGdvy2DA5O/msa6MOd1k3vbzltYveUDygL4HJABAeiIkD7wHHqA2eVTjfu7kVfQb3BWXzt7EX8u3aevk+w3qCp+6lbU1+JTtOnnkAiJfxKBV+wZYMGs16AfThJ+Hszo90QzPHL+C3VsOc9ZELpejSo3y6NK7LdeqC8J05Fpz6xtNzWmqVlGsNrNBEx906tEGXsWL8o8gw9pN3fcNH4OE+CSmbEa+iMagkX1Q/pWoINV3EsXS3bMw+g7qytmUvGxZBQCevriBf67MQGjsE8hlcpRyrYledSbpUfotBQCo5/bNwKPY77cUEXHPoFSlM3OgknsjdKoxintnk6nUSjyOuMoCgh2qfYO7Iadx5vEWNCv3GWsMZAUAoHHXP4zBmHNheseVFwPP3AQASO9DHrgasoj9kKUEU3QA2LhCWe4nFobkdnDUYjT6vEZXhHQ8Cn8MZfnpmvaRZGnRUDxbBFnkSRYVVTyYAlnc9dfaIuWmQZ2vstGPxer70Rh/Qb+dYF47h9CthBleAAAgAElEQVTgCCxfuJG/M8moUwd1AqlUrazRbiD0HSN83+3beUJLuTbUKsmN7wv6/lwwc5WWOk4aJXmdnZQbfsjKmJT1/mXi71zTT2YMADAGthAoVLKMF4aO/hwlSnsyI8CcTjP0vBB4s2XdPowc1x/1G/sgMTEZG9fsYo2c0RMGarvBUBafavVJwLb1R41Z18YpnwO3v9VtCUvMFMrg03oGjejD9f93bj/Cotlr8NmAT9CwWW3eoyBCGx76MoPLqMsO6Qp0/7T9f8JgycqZSfdIHpA8kD0PSABA9vwn3S15IM97QFfcjoT2PmhYg1Xui7i7MoWdqIoH/z2JCb8M5x+5uj9yqL798cPnOLLvDJq0rMvZAyqd/mvZVpAi/4DhvVCwUAHQjwiqW7x87iaGf/8FWn3YkMEEc+sbD+87o81iic35IiLKZK3iPb/H+Hv5dgwf249rLukH8YFdJ5gGSdk3U++LHSRRLEkc6dj+c5xpoR96NetUZoG/ylXLZqCI5sWHwVIAgIL0vbeW4NzjLfik5hjUKvEhAqPu4a9zYyGXWWFIs6Wws3bEpsvTcTPwCAfxpqybzw9o4N1dO27HGt+idomPkJgag21XZ+N64GF4OJfD4CaLEBR1HyvPjkFqehLy2RVC3ZIf4/iDtTwPjXM7+ASo64CuuRfwxtDmy+GoU4YgtibK/o84HYp0CnpfWV4LPGlZuQUAyMP/heLuaBbmVJWdzB1GqJWf/MFEqN3aQVW0C4tGcm/30t8DqRFQPPiRRUZVnv2gLD+DO4FQG0A2hSNUri2hoj7wNoWheDoH8me/Q52vmqY1qcJe9NHIy0AMBWVE1SbQk7L5RO0fNqYv6jWqadHnPToylr8TSfD0l4VjUblaWVMfk2y/r/vdbSyIzfYk7+AAugKqmQEAxAQhsb5pc0eBhFeNmbkAAN2fmpKKvTuOY8/2YwgKCOXnrVP31ujYrRVn6gWjkjQqCxj6XV/+O01mrCUslYFsWL2bWSsqlYqF/UgEkDRr6O8yGf09mzxmHuo1qqHHAHgHj1fakuQByQMiHpAAAOmxkDzwHnhAqAG8e/uRngARbZ3U9X+esBhOTg7aWkD6ITJp9G+czaBayIKuztzmrrpPBW7Pt/bPHZgyewRnwQUTMg8Ojvbcvs/R0d6i+kZjc1au6o2Vv/9jslaRfpyRyNGXQ3qItusz9f47+Ri86irBrR4F0+nqILbnZy9v449Tw1HdqyV61J6gveTck23YcuVn9KwzCXVLduTXLWEAPH1xHStOj0SDMt3xUdWh2nFJ0G/piaF4Fnkb3WuNR/3SmrrTFadHcKDfsEx3tK8yBPfDzjNDoIybD84/2Y5Nl6ehZ+2JZpcA0JgnghPxv+PBSExXaefPkwDAi8Owuj1E003jlakdSkOZzTaAVtd6A4mPofTZDLW9eSrfAhihdvBGeu2dvBpZSggUV7ryv5W1tkJt665ZpTIJVlc6A2mRmc5B9P+vT4UgVZm3gBgK/kn4c+HsNcx4onru8dOH6LULteR7wlggaMkYllwrAQCWeOv1tQJFfuv6/fyiMfDkyvlb+GnsfNaFadrqA6OTWQIAsNjsgbP8940YJrpq/roTXL98hzvA6IIPQlvcGrUr6QXxBMhvWL0Ln/RsgxKlXouz6o5HALnvtOWIj0/E+OlDtUyDrHlQukvygOSBt80DEgDwtp2YtF7JA1n0AP04pB7yI8b2h62djd4oFByfP3UNP835ltvaCZmFZq3rsYqxYIJoEfWaF2oJhfcEkOH86Wv8I6VwUVfMn7WKBY7MqW80Nqe5tYqkmkxqynXqV0PdhjXQoKkPHJ0ctGunH2WZvZ9Ft+bp2yi7q7jaVdvmkRdrAgA4dv8v7LoxL0NwLdDu65XqjM41x/BQlgAAJAx47N4a9G84BxWKNtDzmzBnk7J9tGOTwOCVZ3swpNkyZgfoGgEA26/9KjpWZgfytgAA8rAdUNwZBaheCxhmGwBIjYDV1a6AlYs2kDfmK1nMFchDt0EWdQqypEBeh7pAHR0AQPNckRmCEsw4SXyE9JqboM5XRXQKsXNo4u6ADa29oMlPvhmjIIso1QQkEtuHgn8KrrJqBCbs3npE+72a1XHMvU8CAMz1VMbrzPEdMQXob8jlC7fQ76uuaNyyLuzsbLjsg4DxNh81hoOjHXZsPsRU/Sm/jtQDjwQ23qSZ3zALj0yg4hPzrX4TH1Hwmq4jAH7Ct3Mw+NtP0ebDxoiMjMH+nce5NWzDprUwYFgvLUOF9vLsSRADFVSyZ8xoPdPGLWSGHOkAkGhlWloaLp+/BVs7W9YHkEzygOSBd9MDEgDwbp6rtCvJAxk8kBkAQMExBdD0g5eCZiEYb9+pGbcyEkygSqqUqgwAAF2jK5JEatjm1jfSvcbmNLdWkXKJtI+9O45xj2Qyrssc05fpt6RbkNn77+IjkxUAwLAFluAXmUzOGfhWFfuDAnUySwAAGvf8k22iQTt1DPjr3Dg0KNNNDwC4FnAA37RYBVcnfcE1BgCuz+HWXOWL1jf76N5nAEB4FmBdyDgAoEyA4vZQyCNPQF2gFlTu3Tm7b3X7a+gzAHIeAGjm4Yj1rcSzlWYfcDYufPkimtXT79x8yKNQvXTPvh8bzciaMxUFWBvX7NZ+r5pzT3auoe83yhKTSSUAlnnSHACARiTK/okjF7F7yxE8uu/PlP12HZvi4y4tIVfIuUsAlb4JZijQN3bYTH6r9UeNNMC4lRVOHr2I333X8t9AXSMdh4HDezEoTwA7ae6sX7ULyUnJ6NK7HT7q0gI//7iY59MVfSTQfMWiTVo9CGFMWus3Y7/gEgKhFOC5fzC3Njx97DKPW6laOfT4/MMMWj6WeVO6WvKA5IG87gEJAMjrJyStT/JADnnAGAAg0B8p8O/ZtwP/MDAWjAsMgAd3n+KnX0eikJtGtE0wYhIcPXAOP80ZyXX45tY30v3G5sxKrSKt0/9JENau2M4/yr6b9BX3ZRbM1Ps55PI3PowoAEBZ2zLjoSo5THR9lKk/4LfMLHq9JQCAMG7H6iPRvHxfvbmvPt+HdRcmoXWlAWhXeRC/R4CBBADotDC0dsk0q27qYdMCAKpUo/R8ecgmKO79AFWx/0HprSn/EC8BeLcAAEGMbfXSLbxnov5TSzfdEidT/s0L70sAQNZPwVwAIOszZLyT6f/7z+L29fucgXcumJ8voucx8HkofKev4Lp9YgeY206S6P/U8q952/osKigI8gp/iwlAmDFvDI8rmeQByQPvrwckAOD9PXtp5++ZB4wBAFQWQIJX9COD1H/JBNo9CRHpMgDovX+3HcUf89fju8mD9FrgUYad2ioRkEB1+FTLaG59Y2ZzZqdWkX4QX79yR7TsgeY09f7b/ojIEh7C6loPIEVf+T4zAMAv+BTWnPuelfn7NZgNWSakbAIAgqIfZMjSi70ujOvpXB6Dmy6GrdVrauqeW4uZHfB106XwcNaIpW24OAV3Q8+8nwyAgD+heDgFUCtfP4LZBAC4Pv9qd8jibkBZ6luoSo3K8HjLn/pC4b8Iykq+3BGAAYDYa7C61gdqx3K5WgLwJhkApF9CmiekQ0LWuVdb7XfY2/QdIAEAWT+tNwEAEFNt0mhfpuqLlZrQmkio19xuDvT3ltr90d9vwxI98gyx6aZ8Px+jJgz4T0Qps34a0p2SByQP5LYHJAAgtz0sjS95II94gH5MbN94AL2/6IiO3VtzrWJIYDgO7jnFFMaiHm7alQp9iBs1r61XW0gXRL6MxqzJS7nuccjoz1Hrg6pQpqdj/+6TuHTuJr4d/yUKFnLmscytb6RrM5vTnFpFKjegmsUSpb0gl8sQFBDG9Zo9Pv+If1yZej+PHFOOLkMI3pAeozeuyqs/K7qLWboqlen4pLZfzbMFPq4+glv/hcU+BdXqE02/eMHKIPG+JccHIzIhGEOb/YGiBcrwcMZeT1emYs25sfALOYUqHk3R1Wcsq/xffrYHu2/M58x/Q+8ePAZ1Ilh2YihIOLBv/Zmo7NFEb6kX/Xdh46WpaFd5MFpX+l+mIIXujf5xaei07zkikl8H1nlRBJAD8Sdz9I9H4YT0Kkugdm2V5WdEHrQOigcT+X5VsS8ZCEB6PBSPZ0Lt/AGQHgXFoxkc/Csr/gZZ7BUonswFaQKonSoivdYOQG4NWcIjKK73AmTWUNbcoCcoyBoACfeQXnUF1AVflw/pLlqsFONNAgC6gTOtk2q3BaX1LDv7DdwoAQBZd/qbAACorn/c8FmYOndUBgCARAFnTv4dHbq01APaM9shCVeSgGVaapooAEDPx8kjFzH2p8GS6F/WHxXpTskD74QHJADgnThGaROSB0x7gH7gXDxzA65FCuLW1XtwzOeADp1b4JNebfV62a9buRPr/tyhN+CsRT+wUJBg1OLqn3V7cfzQeVYvJsrsh52bo33Hpnqti9QqtVn1jebMmVmtolKlwvqVO7nlFvVPtrJScC1jr34dQK0PKTOS2ftCPaRpL74dV8iSngNpLyF/thjy8H0cUuua2r44lOWmA3aeXNtNQZ2uUbB+8uEGnHq0ETFJEZDL5PByqYBO1UejlGt1CIKA1KpPsCqezdCoTHdtCz/h9WIFK2FI02XcOpDAgX23l+KS/7/cAlAht9Ibl+55HHGVOwAkpyVoxyYRwKHNlsHhVZu/+JRIrDj9LZ5H+kGtVsG7cB183XQJ5DJFpgeUpwEAVRqL5yE5CIoHkyBL8s+wF5VbW6hKfgOq46czzIrJXhxidoEsKQBQpwMKB24LqCw/E7BygsJvGOQvjjD7QO1cB8pSo2F1ezCQFgUSIlQX7gC5/wK9qXUZJbptJ1Wen0FZYXaGZeYlAEAImqjVKZlb4YKY6jvKqHp6Vnye2T30Hfn0SSBOHr6Aqxf94P84AOnpShZPLeVdDLXrV0PLdg24baup76msAgD0HU7fnRfOXMf9O09ZBJGMGGEVq3qjZbuGqFStrFE9BKKskzAslXFRVpu6zVy7dAfd+rTn2nR6/8aVu9i45l/cufkA+Qo4MSurbkNNOztdo+9q0mE4sv8Mbl65x+3q6Pu8ZJliaNKqLgvtUU28pUZ7PHLgLI4dOMdrJP+Wq1gKDZvXRvM29bF1/T5tK1pL9BOy47uE+CT4zliByBfRGDSyD8pXLM3bCgoMw4qFG7kEpe+grnp/n03tm1pYkpZFj88+YqDf0cmeW+KePHIB2zYcYDZBler6oqqmxpTelzwgeeDd84AEALx7ZyrtSPKAqAcyEwHMDZflRn1jbqzzXRpTce97yIPWWrwltaM30n22AjavWSAWD/IW3JAnAYDUl6zOL0t4YLEHVR69oKzoa/F9b/qGO1Ep6H4wEFEpr5kYb4oBILRSe3hPA7iUr1T6P1PtJ9bT0t/W4e6tRxysNW9Tj3VVUpJTcPf2Y2ZskcAbBcDtOjVDny86auvExc7QUgCAgnYCX/dsO8oZaOr4QqADWYB/CA7vPY1jB88xIEFB44DhvfR6ydN1gnaLrvCdsDaiobf+sBEO7j2Fxb/+xeMIRq3niGEmGAEhVy7eYn8EB4YbfUTFhOwye54pyP532xFsWLWLWzuKGY1pa2PDYAOZOQBATvhO8N/Ofw7h2P5zPD91n6hZpzI+7tYSlauW1dbwm/uZFcCWLev2sbYA7ZnOlDQBsgqemDu3dJ3kAckDb48HJADg7TkraaWSB7Llgf8aAMjp+sZsbV66WfIAgDwJALyHJyN2Dm8KADDsMkKZ7smzRuQqRZqCNKJiL57zNwo45+MuAULgrfs4kHDb2hU7sGU9sXg04ATVi3sVLyr61FgCAJDI3Nxpy/H4wTMM/a4vt5YTBOO0QblajQunr8N3xp/a1ohDx3yOJi3rirIRaMyfvp+v1VIg5lhocAQWzl6tF/zT+LqsMhJlXfvnDmzbsB89Pu/AJWmFXJ15PQnxicweoNp2ARigIJlEGitU1pQdiRlp0hw/eB6rl2mEHfv078SAA7MH1AB1fTh+6By2bzrILDZdMwUA5Ibv3sOvAWnLkgckD7xBD0gAwBt0vjS15IH/0gMEANy8eu8/y27ldH3jf+mr924uZQLkYbsgf74U6gK1oaw416gL0onO+yIFa+5H42xYIl4mK5Gi1JQYWMtlKGirQHlnGzTxcET7Yo4omd8m273dafSTwYlYfT8alyOSOHOselXVQHPmt5GjbAEbdCiRD11L50MBG/FSAEsAgIcxqVh2JwqnQxIRkpiONJUachngZm+FDwrbY0BFZ9Rys8/23nQdnZCuwt5n8djhH4c7kSmITFHyvGQ0t7ONAuWcNfvsWDIfXO0yL3mw5DmmWe5FpeCfx7E4EpSAsKR0xKaqtEM4WsnhZq/gvX9WzhnVXW1hJZNZMoX22pwEAF4kK7HLPw5bnsTiaWwa4tJePxv0XBSxt0Kdwvb4sLgTPihiD9qHrgnfU0J2WredWpY2Z8ZN1y/fwc8TlnDbtQm/DM9Ub4Do2wtmrtK2dKOSJqrhdnbRKMbrmrkAgKDjQtoqlPWnHvIk2ipmBFaQTsz8X1bx2xR8T/xluF5JmHCfIRugc882ePTgGSvcE709MTEZG9fs4naxvywcqxWiE9rLEi2fW+NZW2VYCrElpo9bpAUXCCQYMuozUXV88hnpv1BZBwE6YyYN5K40YkblbH8u2czXCpYZAJCTvqPv0svhyZh/6yVsFXKsbu5hxtOT/UuEz/rC25EIjE/H2pae/B0qmeQByQPvjwckAOD9OWtpp++xB4QfWEGUoZnzreiPx5x2T27UN4qtkdubkdK9MgnKmhu5TlkyCzxgQEFXlRgKpfePGQagH427/eMw7UoEghLSzZ4gn7Ucn5TKh6l1CsNWYVnASHNSQDzjagRn780xAgQo2Pu1fhE4Wev/qDUHACAwY8rlCPz9IFoLMhibt0x+G/zWsAhqu9mbszSj1xCIMvlyBPY8i9OCKaYGJECAsuZTarvBu4CNqcuNvp8VH9NgbnYKfFO1EPpVKGAxEJATAAD5bPyFcOwPiNeCJKacQD6jM5tZrwjqF9GcGQXBQm92+u96jWtmaBtqalxL3qeuK1PHLuDMOwXzRIXPl/91RwyxsahEYMKouUhK1LSF/GJwN6apG2oCmAMAUGnWikUbOQin1qjTfUdznX9mFhebgJ8nLOZMPJlP3SqiQnKUrSdg49olP76OtGEm/DJMT0+B/i5QF5lun7ZHsZKagJdo6tS6rl6jmqhVr6rRpdCal81fz+9TGzuxv2W0v01/7WbmBO2PwAoxhX3dSYhpsXju3zi05zS/bAwAyGnf9TkchOPBGr2F/5IB88u1F1h4K5LnrVfEHhtbecHGwu9mS5556VrJA5IH8p4HJAAg752JtCLJAznqAUOKKw1OtZmG7f1ydNJXg1FGKCfrG8XWmCMAgCoNikfTWHgtvfpfueGKHB1TFnsVinvjoSo9GirX1jkyttx/ERSPf4ZYi8D4NBWGnw7FocB4Doop+BtQ0YUDey8na86CR6cocSkiGavuReNMaKJeUJYVpX3K9H97JgyPY1Mt3p+XozV2tCsGD0f9TKIpAICC/9HnwrDjaazJ4F9YFAEOY6oXwrCqBS1mA1Dw/efdKMy+/hLkYyFAHValIJp5OrKfyahrwf7n8fjdLzIDEEKgCs0/pIrl8z+LS8OIM6HMqqBztbeSoUup/Pi8XAGUd7ZlwIZ8cj86BUvvRGHf8/gMAEWVgrZY3tQDJfLpC0lmdmjZBQAOBSbgm9OhiElVss8auzuAfFbD1Y4z/JRZ9Y9Nw07/OKx9GIOwRH3Aak79IuhTtgAv0ZABkNsaANRGlbLTZNShpN+gribF/YRWqGdOXOH7KlbxxqRZ33D5gK6ZAwAIpVlEgTc2jtjZ6a6bNAlmzPsuAwtAAJqJem/J/sz9gOueVeGihTBt7igtiCCMobu/hk1rYdTEgWaJ6JnTBSA3fEfflf2PBaN76fyY8UFhc12R7euEz2DlgnZY38oz2+NJA0gekDzwdnlAAgDervOSVit5QPJALnhAHv4vFHdGQOX2EZSV9RXOc2G6bA9pdaULZAn3kV5zE9T5qmR7PBpAHroNirujWfVdVXKYdkwKAAedDMHBgHh+rXJBW6xt4YkiDhlpusJNj2JSMeRUCG5HpvBLPq522NTGKwP9WmzhlNkddyEce5/HcVBKWfzuZfKjZ5n82qCUAufA+DScCknkAO/my2S9gJ2C0i1timWgtWYGANhbyS0O/oX1Ewjw8weF8emroNKcAzEEG8wJ5GnfS25HYs6Nl3qBOAXBvb0LYHpd81kWp0MTMeRkCIhCT2ZOIE+AwcATwdpzFfZJz8KKph6o5WZnztZFtRjMzYAeDUrA1ydDEJem4pKTibVc8b+KLkbBFwIDFt+OwrybGp9R2cL8RkXRuZQmeDYESCkr/dOckUYp42Zt0MhFhgGyJUCsbvabAnBdCr0wnTkAgO41lpQ7EGNh4ihfkGgiWe8vPsbnA7vo7dRwf2MmDkSLdg2y4zK9e3XPyhgAoOsnAld69u1g1vzmAAC54TvhO6lTqfyYWue/E2GlMqquBwJR1MFKAgDMekKkiyQPvFsekACAd+s8pd1IHsjUAyq1Ek9f3MChu39CIVNgYOO8H+z+F0cqi7sNq2s9oSrU8q0AABR+30D+8kjOAgBhO6C4MwrKUqP0AIAlflH4+WoEB9hE5/+7pSfqFjZNeafAss/hQA4WzQnuKLjd+CgGky9FaLPhTdwdsbBRURQyUet+NyoFY8+HcyabzNh8xgCAP5t5YOz5MJwMSeSse9/yzuhUMh9K5rfmgJGCyHtRqVjiFymaBac5SYNga9tiZtXlG4IqFMhOqeOG/uWdzXrcV92PxpRLEXosCwIB/lfBhccxVWihG0QLwf/6Vl5mrV33XHUX6+5ghXWtPFHB2dbkHrLKAAhNTOfuAQIr5KMSTvijqYfJ/dKCBJ+Rr+m8m3o48DoNuwAYC65NbsqMC15GRGHyd/Pw5OFzvtoSAIB0A8aP+FU7i1hwbQoAIAo7Ue13bTms+Zy0qcft+GztTJeQGPqpZfuG3FKO6vYFMwQADNvHmuEi7SUkDEjt8J49CcI9v8fcDYE6EwgtCsWYGoYtHQ07DWQ2vykAILd896YAAGJsdTsYiML2EgBgyXMpXSt54F3xgAQAvCsnKe1D8oAZHth+bQ5OPtTUUFYoWh+Dmiw24668fYks/i6L18mizkNZfTXUThUBVRrkL/ZD/mQO902XRV+EPGQzoEqF2s4LqlIjofLord1YZgCAjPqy3/sesqjTgCodatvCUJX6FirPvq8dkxYFhf8iyMK2QZYaAcisoSryCZTlpwMKnfpeYV2PZ0NVahRkL4+y+J7KoweUFX4FzSW//yPk0eeB9FhNj/bCH2cYxygAoFZBHrSG+7TLUsIBuRXULo2RTqJ+tkVer9fwOhs3qAo2gjx8jx4DgIK9rgcCQIJ4ZJZk8ul6Eu2jOm1zAADDoLaFpyMHaubqBhCFvsehQFx/kcyBtBidVizwLOZkDTuFjINKEtabXS+jdoDuJ+BWZAoGHA9GQLy+JgHV0P7e2B3ti2feo5yADgre/7wXpWUtWLpXGmPixXCsvBet9+E0h4lwLzoFnx4OYmFDMgcrOZY1dUdLz8zr0HUnIsClz5GgDNT6aoXssLGVJ5xtMxcnzCoA8MedKEy9ogGjDDP5pr6lhIzn8/g0PQDAMGikcQaN6MPieDlthmwDSwAACoAJABB0AMTuNQUAGAbolgAAhvX9YvdmFwAgNf6TRy/i5OGLeHjvKVzdCqJuw+qoUacSypQrgfjYBPw0dj7CQ1+Ktms0FCG0BIAwBQDklu+MAQD0fUZMnw0PY5jtQiDoiKoF9dguxJb66XIEDgclcAkWAbTEQhpb0zXD9yaxsohZdTE8CaSD+UnJ/LgQnoTiTtYSAyCnP+jSeJIH3gIPSADAW3BI0hIlD+SkB4KjH2DJ8UEoVrDSWw8AyF9lraFKBmwKIb3mZsgSHzOdn0QBIVMwRZ5o7WrXVpC9PAarOyMZCEivvgpq53rgYDpU0ypKa1YFkF5zPWTJgVDc+wEql4ZQVpjF99H9suhzUJabDpXnZ0BaFKyu9QLkNlBWmg+1XTHWE5AHrgbUmiCL5qGe7TQWr9XaBSq39hpQQp0OZekxDAhYXe4EtUt9KEt/D6RGQPHgR8gj9kPl2Q/K8jMgABU0p66pinaGssJsWN3+GrLYa/xvlWtbyEP/geLBZKgdSiHdZwuDEbI4P6b6q+2LQ1luGmDlBHnQOij85wFp0XoaAMeCEjDgRDCS0jVK9OYE8rrrOhGciP8dD2bGQGZ1pqS0T9fRD10yUvH/q4UHq7dbYoNOhGD3szh8XdkFE2tlpNOKBZ40PgXOdA/9cDaVPafrL4Unoe/RYK5B1zVj8+peQwr7tM7EdM1eCXxY1tQDrb3MD8DpPsNsuDAHidz908aLqb2GRswD8jMxAARr5O7AJR2WioDpMkOEsYiFMN7HDUMqu2R6bFkBAOgJ7H0okFkaZARc6GbyzXlOSHSNAiDD+3Tr22kcc8X5zJlT95rsAACG92aFAZCdINbw3pxkAFB2nVgJa5ZugUqlQpsOTVgksIi7q54+gq4PxBgAeRUAyMx3YgAAgZH9jgbDy9EKixu7cxnUzGsvGPCj7yjh80XPczMPBwys5ILYVAIDXuCfxzEYUbUQxtQoxI8efeZJ9I+e+7n1i6CCiy2zsn68oGFMWfqdbukzL10veUDyQN70gAQA5M1zkVYleSDXPPAiPhALjvaHp3O5tx4AYCcpk2B1pTOgjIfSZyvUrzLdCr+hkIfv5ZZ2qqKva1UVj2ZAHvAHlOV+hsrzUx5CABJUhTu8LgFIi4YVdRdIj4XS5x8O7MlksTdgdb0P1I7lkV5rG+QBf4LGpGBaGE+7pn3WSjYAACAASURBVPRovXvpfq7fj7kMVZFOUJadAnnEXoAy8G7tMpy5EPCrHbyRXnun9n0CCmSJj/RKAOSBa6B4OAmq4l9DWeYH7bUMcETsYXCCShysrn/KvkqvtV2PnSCmAbD+YQzGnAvTjmWstt7Yw0qZYsrKE3NgTQtxoalUpRqfHQ3idnuCWULt1p170qUIrLgbBV2RN933xQJPS6jzumN9dy4M6x7q9w+nIN7YPulesb1mRSBRWAcFBQteqXkLr9F+JtVyw1eVMgbhJJ436EQwkl+1baRrZ9UrYpF2gTAPZdKJHWLYEcKcUoisAAACZflOlEZXgtY+t0FR1oYw1+jMSBhwVXMPNCyqKQEgCwkKx6TRv2lbzFEZgKn2fObOqXudYQmAqX7zuvfqBr9Z1QAwpLFbInhoGMSaowFgTgae2gzu3noES39bx9vt078TevfvKNqW0FIAwBINAlMMgNzynRgAMPRUCANdm1t7oaKLpqRGeP7puRfTN6FrxIT9iIU198ZLrGvpCWLoCCZpAGTlEyzdI3ng3fGABAC8O2cp7UTygFkeeOcAAAqqL3cC0l4aAADfgMT9lJV8mY6vDZBE1O4FAEBZchhn4slkUWdhdfNLTaCvE3xz14GrXfkaAhxkIf9A8WQWlN4ToCo+SDONWgWrK52A1JdQ1iJQwl07PwfkLw4ivdpKqF0yCmTJYq6wIJ8s6hRkSYHMGFAXqJMBACCGgO7YiptfQv7yeKb7VRdszOCFyq0tlBV99Z4XrQ90NAAMAYCs0MVNPZSUmfr8SJA2+5+doJRaFC67E2U0MBQLPKkGdltbL5TOb7oOWncvpIj/9akQDuoFM5VNM9wr3UcB7G8Ni5pyk+j7AsBCVGBdEyvVoFV+dSIYe55pxBzJXGwVzBYgECIrJgaCmEPNzwkAgNZraemEsT1ScLd+5Q5sWL1bewmxAMb+NDhHW6YSff/XqX/g/KlrPE+TlnVZB8DO3rT/dUsASpctjp9+HYlCbvogj6kSAJpTVyTPrXBBTPUdpdemz5iPDEsApvw6EnUbVNe7PCslANSNYOrY+Xh4z5/bBk6d+y3cPcXV8E0BAMlJKZj3y0qcPHKR12VulwUCIVYu2Yyt6/fzfcaAmdzwnSEAEJ6Uji4HApkZtKWNl145DWX8/SKTsbN9cZR81XWDyrN2+cfhQEA8nsamISFdpc3q02eevltpTEPQQNIAyMo3nnSP5IF3xwMSAPDunKW0E8kD7AES+rsfeg5nn2zDo/BLSE5LgJXCBjW8WqFbrfGIS47UMgDaVxmC9RcnITzuGazlNqhfpivaVxkMW6vXdGQSDdx5wxdB0fehVKXDxaEoOlYfieperXg+NdQIirqP7ddmo07JjwGZDLtvzENiaiwK2LuhVcX/oaF3d8h0yNXxKVE4fPdPXH1+APRve2sntK38FRqX7a13HY1P8/9zZQZCY59ALpOjlGtN9KozCYUcX2eUcwwA0Al+9coLDJ8thSPUBXyQXmUZ5DGXoLg9FGobVyirLILaqSrkgSugePIbVB49NTR7HTNav69M4HHkkSegLlALKvfuDBwQrV+MAWAIeDArIOZSxk+BzAqwdobSeyIgtxYV+qObxACA7U/jMOJ0KIvgCUaK70sau2v7qGf3Yydk7YVx8tvIsa6ll9mK8pbMb6oNoCVjCeUNApWf7jUFABjule6h7gFfmCn+Z7g+Ah96HQ7E+TCN+KFgYoH9k9hUDiwoGBCMBPu2tvViICArJgaC0DimQI2sAAAU2PQ8GIirL5K1SyWwqJd3AUyp7cY06exYRHgkpo5dAFK7FyyzbHRW59ItNzCmZC829uljl/HzBI1mS+debfHlkB4ZsuTmAAC6rexoLHN1CEJDIjB5zDzumlC2QklMmjUChVz1RSsNA3BzGAC3rt3H2GEzeV+mGAmmAAAaY9Nf/2LNsq08nrF1GvrXENwwBgDkhu8MAQBjZUq0ZmpxWcHFBiubeyK/tRwEwO15HofG7o7M4ilsr0DfI0EQWvtlFuRLAEBWP8HSfZIH3g0PSADAu3GO0i4kD7AH0lWpWHv+R/i/vIledaagXJG6/PrDsIu46L8bn9WbgZfxQQwAUEBOAX/z8p/xNTuu++Li051oXWkA2lUezK8RW2DlmVH4tO5UeLpUQHD0Q6y98CNiksIxoNE85Ld3w8KjXyImKYKvL16wMlpU6IdqXi0RlRCClWdGIzzOH/3qz0Zlj8Z8TWRCMJaeHIrSrjXQsfq3UMgVPPeFpzuhVmvqopuU7YNPao7G3ltLcO7xFnxScwxqlfgQgVH38Ne5sZDLrDCk2VIUsNdkihgAMMyIU6bdUgaADgAge3EYVreHsKigLgNA7FGTB2/QCO8lBwBqtUYosOQ3XLsPmX5gYgwAkIds0ugNFPsfswnIMisByAAAXOsNWfSFDAwA3fVm1u6QdQAejIey1HfaLgDGMswUeFV2sQW1rmpfzBEl89uYVTuf4Ye3SFBHKvy6Ga6c/GjnJABg6VjGAlhLaeyG/iDWw+9++poQYvR4MTDH0pIOw7mpDKDT/oAMYoCmxs0KAEBzizEO6HXSjKDyi09K5cMHRezNajcp9lyR0v7PE5ZoleaJav/ViD5o36mZKCU9K88mlRsQ0PDsaRDf/sXgbpxxlsmMq0/o0s8pSz5p1jcoVuI1q0hYh27wa0zgLy0tHcvmrcPeHcf5Np+6VZjpkC9/5hoUF8/ewJTv5oF8MuKH/iANAEMzrMEXYwkY3qMLWmQGAJAP9u08jj/mr0d6utIoWHD31iNMGDVXK5Zojn9pb9PHLeRxyYwBALnhO+Gz0KFEPhYuDU5Ixyf7A7iFqSEDQNd3VM4z+GQwRld/rQlgWAIQm6pCt4MBLJppOJbANJBEALPyKZbukTzw9ntAAgDe/jOUdiB5QOsBCvz/ODkcrSv9D83L66jU6/hIKAHwKFAWg5ou1mbcoxPDsODolyiSv2Sm2gDnn2zHpsvT0LP2RNQr3ZlHPvNoM7ZcnYluPj+goXcP7Wy3go7hr3Pj8GHVIdr17PdbhtMPN2JIs2XwcC7H18Ylv8TCYwPg4lCEWxNayW3w7OVt/HFqOKp7tUSP2pqAmOzck23YcuVn9KwzCXVLduTXxGriOdDODgCQHADF1e6QKZORXnODpruAEZO9PA7Fo6lQlRgKVVFNeYAxY6p+9IUMLfzkT325k4BuyQIJ+lldI72BchlLAAxLHh7PhNx/IQsTsmChiMmS/KG42gOQWUHps0mra0AlC4rbX2k0E8qM1wIAYrRxsXFJqb+mqx1aeTlZBAiIBYLZzUpn5ntLg/acHEssWM6KkJ3hmjY9jsXos6HajgLC+6OrFwL9TzAxoMAUYyHTBxmAEGCQqJiueTlaY0e7YvBwzChESNdlFQAQK6EwXCOBHySA2LioAz4uaRkgQFTwo/vPYuHsNaDuAPzdYqXgjHvvLzqaRdU35TN6/8i+M5g/cxUHnMQC+OnXb1GitLhGBl3/6P4z/PT9PKSkpGH89CGoUbuS6DS6deyZKfwHPAthECIoIJTHGTGuP9p81NgoCJEQnwTfGStw7uTVTGv0DQEAc9gFuu0NiVEwde4olPLW6K0IRoH3zs0HsX/XCURFxnJwbwwsMAzSnfI5YuiYz7ncQgxkoaz+7CnL8CIiErRPssy0GXLad4ZBu6ATcuNFcqYtV6m2f/qVF3qCliQeSOBB1YJ2WtHVb8+EYvez+AydPvY+j8ewUyGoV8RB6gJgzodWukbywDvmAQkAeMcOVNrO++2Bi/67sO3qr+jfYDbKF60v6gxjGgCJqTFYfHwQ8tsV0gMAqKSAGARE138ccQXRSWFcCqALAIiBAjQ5lSKsPDsG9Up1RueaY3g91Irwov9ODGy8kFkAZAk097GByG/nqgUljt3/C7tuzNObR3RMUuEnYb2UUKTX+BvqArW5Bp8D7cgTUFaYCZV7T60v5K80AKheX1l2Mr8uZMbVLg2RXvVPpsrz6/4LoHgyh6n4qrIToHJtB6RFQvFsMavns1q/wEBICYKy+t+ZAgWCNgBl9jOs6/nvLCbI7QMr/gZZ7BUonswFaQIwC6HWDu26eL/xfkivvJi7G5CxNsG1HqAgX1W4I1Rlvofa1hOyl0dY5V9VdhLUDqWhoDaDgau5hEHbteDJLCDxMWsIqFxbQ1l5sXYuw7Zx5nzCqB1Vg6IOGFTJBbUL23HLNjETo9FnRxTP1NreJABwJSIZnx4J5KBZsJwAAMR8SOMPqOiCqXVed0IQOiTo+ii7AACNRXXJx4NfdxWg10yxOLIKAIi1UDR15gQIlMxngz5lC6BHmfxwtcu83IFAAMoIL5i1GtSWTjCqu+//dXcOvhUK88oNKGvtd+M+/G48RNdP28PGRvO9YpjNLlHKE99PGZQh8KVrqTRhztQ/8PRRYKaBLF1rLgDA36N3nmDO1OUMAtC6ho7pi1btG0JGDtMxCqg3rt7F+gidurdG30FdYW9EsyArAEBYyAtM/WEBKBAnI12Br77pDXevwlCp1Hh03x+b/96DytXKsu/pWmNtAIVlR76MxqzJS0HlBfz9bKXgzgKde7VBUY/CfH5xsQmsFXDxzHV8ObQHAz//rN3L13ft045LLIyxMnLSd8Lnl3Q71rf25O9KoSuKg7UcP/q44uMS+XhdBPY9j0vFhFpu/O8xZ0PRr7wzptRxw8PoVMy6/pLv1R1L6FhiZyXDwkZFWfySSoZI3+Xai2QoZMDG1l5wF+kaYuqzJb0veUDywNvrAQkAeHvPTlq55IEMHqBAfPv1OfiywZwcAQCIvr/qzBgO0H2Kt0WtEh/h2ctb2Hp1ZpYBgCvP9mLDpSnwdqvNJQl2Vo44cn81jt37Gz1qj4dP8fa8LwIKTj5cn2GPMpkcTrYuaFWxP5rld+Cadm6t98pUhVpBHnuF2/MJpiuiJwAA9B5n1n22Ago7WN38H2RRpxk84BZ5r5T/5aHbIX+2CLKEh4BaCdi4arLsJUdqg2QSDFTcHcPBt57JraHyGgCl948s/KfwGwYoX6vdU0Cu7VxAGgB+wyB/cYTnUTvX4faFVrcH8150r6U1Ke6PB9I1AYqq5Agoy4wFCAR4/AvkEQc078mtGRCh+dX5fTRLI3Dk6RzIA1ZprrHKx6ADAQKKe+O0bQrTa27iFopkVArw9ckQPIhJtfhT5+lohcm13UAUV0MTC15JjI9E+UicL6ftTQIAYnu1t5JhRVMPNPe0rAWgrl+ErJ+hEKAhACAWqDdxd8CG1l5ZKt8Q1kDtxFbdj9Y7qtwCAGgS0qOYfe0llt+N4hZnlhi1e2xf3Amz6hXmsoHMLDQ4AssXbuSst66RcF6bj5ugdr2q8PAqAicnB23QTIF9fFwCAp+HgjLbxw+eR1hIBL6bPAiNW9TRG4eAhqsX/fC7798IDgznILxj99Zo3qYei/ulJKfgwunr2LBmN4qX9MDgbz81KtanVqkRHBSG335eiTs3H/I8xCwYN20IvMuXNApYUCC9bP567R4p+O7Uo7UWiHh8/xnX1FOQTkFykxZ1MwAEwqZIAPDaZT/8+tMfWvp9i7b18cXg7lxeYGsnLrIpxrrQdRSBI8RQoIx/4LMQTBztywAAsQV+mDYE5SuWgpV1xu8KEhdcPOcvreCi2Fl/3LUl+g3qCgdHez3wpEy5Euzv0t7FYO/wWjlfd4yc8J2hJoguIEisGurycSY0kZ/zQnYKBrGGVynIehf02tjzYaDSHqVazfoj39coxKJ/EclKFvYUaP/XXyRj9Lkw3I9OgUImQ1MPB2YHjT4bBqGrhrHOKZZ8vqRrJQ9IHnh7PCABAG/PWUkrlTxg0gNCJp5E+kyVABi2ARRjAGy+PB03g45icJMl8HKpwPOLZfstYQCQaOCZR//gyL1VWu2AovlLo3utH1HK9bWqNJUKHPBbloEBYNIJ//EFTP+//wPUrm20Qnu8BArG7//AAT23CPTq9x+vLGeno8Dr7wcx+PNuNPzjUjNQzjObjQIvylL1NxC7EwuKTQWP2dlVXgMAaC/Z/eFtTDTMHAAgJ9gWYsKGps4wqwwA3bN/FJPKAdKpkERtBwlznw3SKFjfyss0G0Clxq0b97Fh1S7cuHLX3OH5OqKeN2peG936tOdstrFscmpKKq5fuYtD/57CnduPmHVAGWuvEu6oWbsSWn7YCKVKexkNvHWz/sYWmFk5AIEHT58E4sje07h8/haI4k5W1N0NZcoVR+sOjVGjVkXY2IoH8IZZf2NryEzwkECAxw+ecwb+2iU/BlFcChVAu45NmXWQv4ATD0u6CZNG+TIrQteMlRrQ3vxuPcThvadx6dxNrW/LViiFLr3bokGTWlq//r18m14XCGH81h81YnaEwN7QnTe7vrPogZIuljwgeUDyQA56QAIActCZ0lCSB960B/yCT2HNue/hlq8EhjZbBgebAhmWZKoEgBT5BzddAoXcGstODEVcSqTeWEK9f1ZLAGhBNwIP49j9vzm4dy/gLeo2YS+V3BuhX4PZGboDvGlf8/zKJFhd7c5lAYbt/uhtVta/OxrK0mOgKv51nlhyTiyCsk/nwhKx82kczoUlISQxHWmkNJWJUV32ptZeoD7xgokBADlBize2jDcJAFAmr/+xYMSnvS4BoHVOrOWGryvrt3Oz5IyMAQCG3QX6HQ0CCYfpWk6wLcQAAFM6DjkBAOjug/QV/n0Wj8OB8ZzR1C2zMOZLQ4DElM8pMPe7+RA3rtzBg7tPERIUoRULpHtJlI8y9ZVeUdXpv8Uy06bmkd6XPCB5QPKA5AHJA7ntAQkAyG0PS+NLHvgPPZCuTMXy0yPwIOwCZ9O7+YyHu7M3nkRcxWX/PaymHxT9AMtPDUcxl0oc6MtlGiqswAAgJf6hzZfD0aYAVpwegccRV/HZBzNQ0b0hrj7fj1MPN+F55G10rvkdmpTtzfcevrsSe24t0nuNXhc0AKp5tkCfD6ZyEC/MY2tlj0FNFum1HNR1FXU0IAHB28EnQPd/XH0Et/4Li30K0gdoUKYbdx0w18g3d0PP4NCdFShbpC4+rjbC3FuNX5caAaurXQFVuigAQEKEsqhTUNZYn7k2QPZX8kZHIEDg5stkZghQkBmTqt+XXlicYbBrrH49u0GxMWe8SQDAWKBuqmWeqYMVG9dGIcPvjd2Z7i6YWKAu1i7Q1HyG74uNW6+IPTa28gKtQ8xyGgAwnIMAKWpRuOlRDPyiUkTZKjkBfljqK+l6yQOSByQPSB6QPJAXPCABAHnhFKQ1SB7IQQ+kpCdg3+2luOT/LwfbVDNfOF8JfFR1GB6FX9Grq7exstfqBbxMCNK29BNed3F0x+qz3yM09gkUcituD+hgkx9UGkDWoHQ3+EfeRHD0A+0OSNlfYB8IAEBqehKc7YtgeIs/UdDRgwGKdRcmIjb5hd7OaexutcajZrE2/DoF7ScfbsCpRxu5XEAuk3MpQqfqo/XKBUy5LzktAUtODEJA5B2+NLMSCVNjGb6veDQd8udLoXZpAGX5mVyrT+0A5Y9nQR5xEMpSI6EqMcSiYanTwbZrs9G20kC0qvg/i+590xdTqcCKu9GYc/0lEtP1s93Uqm1Ni9dq58bq11t4OrICtvHGaFnb5ZsEAIwp5pNg16Y2XlluXSfmQ9JPIB0FCnIFE+sWQIJj8xsVRedSGfUZzPWwmAaAqex6bgMAumunUoFRZ8NwOUKj8C4Y1VGvau7Bomjvm5E43szJv2P4d/1Qr3HN92L7unT9a5fvsJ6A0PZPYG/Ub+LD/iBNAMkkD0gekDzwLntAAgDe5dOV9iZ5IA96gOj//95ciLaVv0KtEh9qqf0xSeFYe2ECgqMf4qvGC1GikEaALifNmFZBtuZQqyD3/w3yoLWQpUawyB6s8oOEB0mYTxDSE5uDRBYJTCFwptSrjgh03dsMAAj7PBKUAFKe1wUBDFXno1KU6HogENRpQNdIOHBr22KgHtU5aW8SAKB9iPWxFwvWLdmzGIuikbsD1rbw1MvAk5Bjj0OBMCUWaMncdK2huKCdQoZlTT1AYI8xE+uIQHX5W9oU4/7nOW3EUPnf8WAcDXpdApGbpSY5vf6cHs8YABAcEIZtG/dztwNHp7wNjFBAf+7UVS7FINX+zIwEAf+Yvx6PHzzD5wO7cDcB0hUgXYb0tHTWFNB0BLjBbRZJhPG/NEv28l+uS5pL8oDkgXfXAxIA8O6erbQzyQN5zgPxKZFYdGwgswEGNV2coa6fAvQd130xoJEvvAvrq2bnxGbuhZ7lrgZUvlCvdOecGDJbY1CJxfPIO/imxSq4Onlla6zcuJl6xy+7E4W5DYqCqOqWGPWz7nU4kFtOCWbIAKDXxdrTUSey8T5uGJKN2nixtVJ9ePeDgSDgQbCsCuFlBUyg8ohBJ4KRrKNeT3udVa8IPi2bUa/DHH9TP/DxF8K1l1JWf26DIuhucF5Cf3FqE6ZrWd0/jSEG4NRwtcPm1l6sVG7MstL+ker8O+0P4BaDWQEKqCTg61MhID+Qvc8MALFzSU1Nw8LZa6BUKjFibH+jqv3mPJP/xTXUvnDS6N/Qs28HtOnQ2OiUQkvAgoWc8fWoz7SCgoY3UBeD/btPoN3HTf/zvZu7l//Cr9IckgckD7wfHpAAgPfjnKVdSh7IEx4QygyK5i+TAQCgmv/VZ79DQkoMBjddbFQbIDsbEUoSOtcYkycAAGp1eC3gQJ4FAIT67qwq1RvSw7n1VPVCekcoFhTTBcWcrLmNFf1/TllWAk9jc2cFACABQMrCU1suXWtQ1AHrWnrC1kjNvLE1UCj71Ylg7HkWr70kswD8n8ex3PqLyjQEo4z9osbu+FBHL8Bcf18MT+K2Y3GvhA2NgQ+G42XlHAR/u9lbadubmbtOus6wVMLL0Ro72hWDh2POt5u0ZF156VrqKEDZ8LcBABC6D7Tv1MwoAJCWlo5l89bhxpV7mDr3W7h7Fs5L7tauxZy95MmFS4uSPCB54K31gAQAvLVHJy1c8sDb5wFqAbjp0lRcfraHRfwETQECBnZe94X/y5v4vN7PKJtJ9p/GuB5wCP/eXICoxFDWJqjq2RzdfMaxPoFghtc52xdGFc9muPBkhx4DgFgJV57tw9nHW9Gx+reo7KHJJqWkJ/LrJDjYssIXeoBBYmosrjzbi0vP/mX9A6UqHU62Lmhf5WveF+kwHL67Chee7kR8SpTRNYoBAJmJFRqOS+t0cSiKpuU+RSPvHizoSPsOirqP7ddmo07JjwGZDLtvzAOtuYC9G2sKNPTublZXhewCALr08HzWcq7rr1tYv76WguLehwNBtHBDa1PMCcuauFscGBv7ZGQl8MxJAIDG2vYkFt+eDdPrmpDVIPxhTCp6HgpEaGI6L5No7cuauqOlpzj93pivswpAGAoAknbDn808TJ5XVs4huwCA4ZwflXDCH009TOpMED37uX8wTh+/jOMHz4OytdSijtr7UR95UvpPTkrBvl0nuN3c00cB3AKwZp3K6P7Zh9xKT6Ca+z8Jwu4th1G3UQ2mnq9cvBkx0XFo/0kz9P6iI6xtrLFh5U7s330S9va26NG3A7fCUyg0bAq6J7tjKJUqPHsSiJ2bD6F67Upo0ba+9hEXAwAS4hNBJQOH953Bp1924v/fs+0oCjjnQ9+vuqBZm/oICQrH0t/W4ebVu6hQuQy+HNqD/1/XKBg/fug8Nv+1h33oXb4k+g3qCp+6ldk/5OegwDD88/cedOnTDv6PA9k/UZExqNOgOs9dumxxi4JmOotJo33RsFltDPymt9aP5vzlpNaELyKieD1NW9dDYkISFs1egzYfN+G1kNG579pyGDv/OYS4mHhU86mILwZ35b0JFhocwe0Nz5++ZvSazAAAU3OYs05z9itdI3lA8sD75QEJAHi/zlvareSBN+4BCnAP3FmOC093cHBMRsGzT/G2HJzSv40Z3bvx8lQ8Cr/EQEFpNx/cCT6FDZemcDvBQY0XwUphAwIUNlyczO0QSe3fRmGH64GHsPP6b6CAX2hhKLREjEt+CV1BRKFTgSBuqNvykOr2/zg5HK5OxdC99o/cmYDAgqP31iC/XSE09O4BCuzTlMnoVmscVColjtxfzd0HqJvB5/V/wcv4ICw42h80r65REP8iPgD3Qs/xy83L92XBQjJa9+qzY1nYkboyUHeH5y/9sO7iRL6nSdleaFy2FxYe/R8LJpJRl4QWFfqhmldLRCWEYOWZ0aD196s/Wwt0ZPZACAEetakjZX5LjCjbXQ8EIChBE5wS/X95Uw9RZfi9z+Mx7FSIHjWe7iF6/BflnTGljhsou5xdEws8TfWsNzanWB27qfZ3NBZR0AefDMH+gNdZe3q9oostt0l0tdN05TBllMOfeDEcK+9F86Xkq/9VcGFfZeYpKgGgengha0/3km8n1XYFifeZa6Qp0OdIEMJegQ/uDlZY18oT5ANTZkjHp+tN+U4AAORyGXa2s1wfYua1F1hwS9M/3tz6fwqW/1m7B1cv3Maw7/uhWHF3vj/weQgunLmOrn3acwC/YNZqeBYrgl79OsLBwQ5PnwRi4azVCAoI45ryilW8MX/WKgYQyJq2+gCfDfgEHp5F8OTRc8yctBTe5UugTv1q+KBRTdjYWuPArhP4c8lmjPpxABq3qAOiqGd3DJqbgnwKSMnGTByIFu0aIMA/GBNH+yI8VP/7aOT4L7F+5U5+nUANqrXv0KUl7OxtcWjPKSybv56BkErVyqGaTwUOcOk1Ct4nzfpGm3GPjorV+ujTLz9hoOPYwXP4Y/4GjJk0kH1HdH4CEuwd7Dij36lHaxR1d0NYyAv4zljBwfakWSNQyNUZB/89hXm/rNR7zMpWKImf5nwLZ5fXIPDR/WcxZ9pyjBz3ZaZlAobPqxCQ37/zBIWLFmJNhLUrdjBw8c3YLxiUCXweit9m/InmbeqhbcemUKtUhUPx7wAAH5xJREFU2L7pIP7degSTZ4/k86Rxlsz9GwOG9YJrYReQFsGKhRv1/JPZXuLjEjOdg9Y2ecxvyGydpj6L0vuSByQPvJ8ekACA9/PcpV1LHngrPUCZf+oe0KHacM56C0YBN2XbSTugpGt1LiVISo3D102XMiAgmDENgK1XZ+Ki/25tRwTh+jOPNmPL1ZlawIBe3++3DKcfbsSQZstAHQ/MMQFQoGuFDgn072Unh3JbRkMNgFtBx7gFYlefsVrmwX6/pTj5YAMGNJ6P0jqCgU9fXMeK0yOhkFtjePMVDHoI6+7m8wMDEoIJ435YdQiDC6ZMAABIoG19q6wHp6aCQwpmp1yKwJ/3ojK0bKPAtrabPagMwbvA67MUWzu1H1x0O4op9subusPZVj+Y3v40DiNOh+pR4LMKAGQHTHiRrESfw4G4HakvftjE3YEz+AVsTIMAVDpBoAkF8uSjT0rlx9z6RUxm3zkIvB/N/k5TvS4FIIbGzHpFzOoIQEyCoadCuOUjGYEWS5q4o5GZivrrH8ZgzLkwvSM0dQ4CABCdqmKQo395Z1OPr/Z9XbDCXKCEbg4NicDkMfPwv6E9ULdB9QzzUfaVgulrl/wwfvpQ5Mv/mnlxz+8xB7W161fVUuopkz522Ez8PP87FqITjILyKxdu46dfR2oF6AhYmDp2AarUKMcBqPYznANjkBjexFG+GDdtCKrWLM9DCwAD/duwBIDWd/3yHb0AWwiSy1cqrZddpz3+OPJXzJj3nXbsLev34dSRi9oAXnc+hUKB4d/3g42NNfbvOoENq3Zhqu8olCj1ulvIxbM3MO/nlZjmOwplypXg9QqgRZ/+nYwG90JwbSkAIPiaAITFc/9G555t0e3T9iAgg/Zd2rsY/liwAVEvYzBq4kBma5AJZ1ajdkUWGxQz4RmYtegHrX/E9kJsD3PnMLbOchVLmf0ZkS6UPCB54P3ygAQAvF/nLe1W8sBb7YENF6dwJv/LBnNQvuhr6qquun8ZNx8sPDYAtUt8pM2eC5s2pgFAAML5p9szHVcQDSThvqjEML1AXsyp1NXgyvN9zFCgID85LZ4BA0MAgLL1Q5svh6PNaxE4w3USw+D3E4ORmp6c4VrSTlh6YggCou5q12+s24Ewbr1SndG55hiTz4Iuhb9kPmtMq1sYRPPOLMNM9eXTLr/QBvMUWP7exJ3vy8xIqX3QyRAcNMiMC/dYy2Xcso3E7UjlngJGsugUJS5FJIOCypMhCUhKV8MYpd1QMI/uJ9X5dS29UMvNzqQ/dC8QAwAsGYsy518cC8aNl/qlDwS2LGnsbhTsoJB965NYkL6CEPx/Xs4ZU2q7mRX80x5ojFX3okEij+R3wUiDYGS1QhhaxcUo44K6CFDwf/KVmCB1bFjaxMMi//3uF8Vz65qLrQL/tPECiRKKma6/6Vno6Z0fY2u4opAJxsStyBQMOB6MgPg0HtaSshK/mw/hO30FpswegWIlPTIsi+jxP09YgtJli+HLIT2Yyi5YUmIyfp36BweJlJkm1flnT4MwaZQvxkz6Shv80fUUqO7beVx7Hb0mBORuhQvqAQA5MYYQcI6eMDADAEAZdsO9UGB+YPdJs9ZnOLbgB2INiAELN6/e045Lfli/aiemzR2l5+/MgmYK7nXBFN1DEgCAQSP6MKPAUqN5f5m4RA94oDFeRkRh8nfzUOuDKnpnIwaiUGkDMUauXvTD5fM3cf/OU8THJUAMANDdiyVzGFunpfuVrpc8IHng/fGABAC8P2ct7VTywFvvAcqYC/R43c2QDoCTbUH0rD2B6+BXnh0DMaG/nAAAaA2xyS+NAgBUg7//9u84fn8tihWsjA9KdWIq/l/nx/GSDQEAsbEM1ykwCNRqVQYAgMY0BEZyAgAw1re+iIMVOpbIhy6l83GQ6milqU8OSUwHUbtX3I0CZWvJ6NqFjYqanRmmYHTK5Qj8/SA6AxPA3IfXkN5NgERIQjrCk5T4/nwYKBtsaD3K5MfwqgWR30ahBRZMzSfGJqB7aCwSOvRysjZZX06Z9B8uhGPH01i9/VIg3sbLCQMqOqNaITsO7BPSVaAgmGjstyOT+XpiCsyo64bOpfObnEtsP8eCEjDqXJiWxi9cQ2APlQO0L+4EYm8QROAfm4rV92Ow4VEMaN2USW/i7sjnayoIp3GFc3gSm4ZxF8K0z4gwJ43Xo0wBBh/EzmETCxiG6vmJgADSlCCfEyhU1MGK/UDP0c2XyVhxNxoHA+P5v2n8LqXy41czWRK0Lgqs5k5fniEgFdYsZMEpS28YNFP5wPIFG5ieLQAAYoE3jWUJAJBbYxgDHLK7Pl06veEzSBT/mnUrY8Cwnkz9zwoAoAtiGI5Pvh8/4lf41Kmsl6kXrjMsq6DXW7ZvqGUkGDt/YyUTdH+xEu6si9D90/aIj0/E775ruYTiw0+ao0adSgh6HsprEgMAdPdi7hykQWHqOTX1XSa9L3lA8sD75wEJAHj/zlzaseSBt9YDa86NxZ2Q0xky9bobIn2AFadHceBtmOUWo9bTvZYwAAgACIi8Y7QEIDj6IWfrK3s0Qc86k1hsL7MSgMwAgI7VRjCFX2AAvIgLEJ2X/HI/9Dy+arIQJQtVQ04AAJTp7Xs0iDPUOkxxs54dClg/KpEPP9V2Mys4NBz0ckQSq9WTcru5c1OA19jdAd/VcIWPqx1nx3scDMyQYTdnA+ZoHogFpIZj05p+a1A0Q0s+3esouN77LB4zrkZkCIqNrdXeSsbB8pjqhbLkX91x6ZwnX47AnmdxemwAY3PTnsrkt8Gk2m4m2SA0RnbOgUCZcTVdeSnrHsZgwsVws9ZouHYCNH70ccOHJZwsAkqEzPOUX0eKlgAIDABbOxt8N+krDmIFIwr3Et+1XMNOOgCOTg5a2rph0PqmAADdjHNuAQCCjwq45DPZXSCnAYCE+CTWD7h09gYm/DJc9AzpvChLv2LRRly7fIe1CwiYIDMWWAulIfUa1dBjABg+d/9uO8rMCRqTmBzCmFQGYgoAMHeOzNZpzneddI3kAckD76cHJADg/Tx3adeSB95KD5x4sA47b/yGlhX646OqQ0X3QMJ6VAJgJbfGkGZLmRnAP/JedSAgrQBdUT96j2rmd92Yh/4N56BC0QbacQ/fXYk9txbpXb/58nSce7INTcr2EaXRi+kMJKTGYPGxgZDJ5BYxAHSp+jTv+ac70KbSAO6eIBh1BlhyfDDsrB0xsPECWMltcgQAEManzPOjmFRQy7fL4cm4F52CyBQliCEg1JBTUOhso0A5Zxt0KJEPXUvnM6uO3dRDSCr3Gx7G4HRoIgLi0xGXptQCAgQyUI0/UcY/Ku4EUnU3p3be1Jxv6n0CAm68SMaa+9G4EJ7EjAqBnk+ZbsqyExvg4xJO7GNLWwaa2hfpJ2x9Eod/n8XhblSqnq+ptKG4kzUzOXqXLYCyJrQYTM2V1ffJR9TxgAAiehbvRKXgUWwqktJV/DwKRqwUN3sFPihsj37lnVHd1c6iwF8YR1CRr+pTQTR4pSz/yiWbcWjPaW4zp6t8HxebgJ8nLGYF+g5dWvCQVFIwbvgsvfp4en3TX//i7IkrejX2QkCuWyOfU2P8v727j/mqLOMAfrclCIoEbujQVhG+4Msm0pD5ytrMpKFGowTTckzbaDYn9qLTpmKzuZkVbVnq5stKdEnMmBpkWUgjASdIIAmKWqHEemEFyKPU7tudZw8Eis6/+H7On/jj/M71uS42z/d3zn3v7p3ztwoA7r19TnuEvXuSoV7Hnl5/6M590SWT2gKDndGTi5a/7VZ873UAUK+zvjJx41U/aP51wcG6ZsHujrrOQd/XEepn6toDdRG/XV9J2Lr1tfKdmbe3X/h3XfuhO3ddH6LORl34r++rD3Uthb15AmBvvqP7rj1d57v9d+bvESCw7wsIAPb9HquQwD4jUH9Jr++7b9i8rpw84jPlzGOmlQP6DynrN60ov1/3s7Y44OABw0pdMG/+qjvKkcPGliljryuD9j+4PZL/yubny/KXF5QxH5rQVuivrwu0/9Fb/1CZveSGMurQU8oFJ81suwbUm+2Vf3m8rHl1cem7mF7dGeCHv51etvZs7t3KsH5+4drZbbu/4YOPaE8gjBx2YtupYFvPf8q8FbPK6lcWlUH9h7Zf8Ov11KOuJ/DCpuXtxr3+ct8dS9bPK7OXXN8WAKzXWZ8i2PCvtW33gS09m8tZx15aTh85pWx/Y1t5aPmtZe3GpWXaqbe2nRDq0QUXnx791XL6EVN6z9u9WlB3I5h60g17tRXgPjM8CiHwDgXqzWu9MZxz36PtEe4pF59Thh48uGz488ay7MmV5exzzmhb19UbzAMHDSxfunxqOWrUiLJly7Yy++6Hyr83bymXXj61d5G47uav76J03a/PT/xm6U6L33U35Dve2NFWsa/v0NfjvTjH6mfWlmuuuKUtbnj2uePb2gXbt/eUWTff3Vbyn3HtJb0LGnY3sgt/vWSnG+G6tkF9D3744cN2ur4uADj/CxPbavn1ePnFDW1BwyFDDyoXT59cjhz15k34H5evKZs2/qMFBfV75j6woMyd/ctSn7j4yMgP9narexLjm9/+Shl32uj253VF/rrIYu3LpPPPKu+rKeQejj+tfqGtpl93GThn8pnlrImnlUOHD2vbAtYnNer13XvHz3dar6Geqq59UHd4uPHWGeXEscftdPZ6TTOvmtXWUKiLNB52+CGlp6enLF38TOm/f/+2PkANTn732JL2BMiHRxxenl21rr3mUJ8K6HvOPdWyN9/xdtf5DkfexwkQCBEQAIQ0WpkE9hWBup/9/FW3l2UvPty2Eayr/B91yLi24N+wQW/uv1x/7V/43H1lwao722cG9juonPzRye0m+57F3yjbX9/absK71ffr9oIPLPtWeeqlR8qO/+4oQwYeWiaPubr8c8ur5f6lM9s5+y7gV7fSqzsHPL/p6VL/bncN9YZ76AHDy6MrbyuPr7m33aAfNuTo8rkx17TtC2t40Pd763oGP/nDNb3bIZ53wpXl2VcW7bTOQd/P7/q99Vf/44aPL+eecEXbPnHX7Qt3ve4uAKj1f2DAIeWyj9/ZrtdBgMDuBbr96+feP7/UJwLqavV1X/opX5zYuy993ev9nh8/WJYuXtkWeKv7wE+a8slyyvgxZb/93v9/W/jVbxr/iXFl8gUT2iKC9QawOy6Ydl7bZ74+QXD9179XVq14rm1Fd+1Nl5UH73u0dyvBd3OO+kv2rx5Z1LsNYD1H/UW8+2V/xVOryy0z7yh/2/j3tt3e9BkXtm39+m4PWMOIfv37lZuvu633mqvJTd//Whl1/Mjepxxef/2NVmP363e90Z8357Gy4OEn2o12X6O6UGC3nV130smfn9D7eH0XANT/duanTi1fvvKiUp+MqFs0zr7rFy28OOWMMbt9z7873/bXtpenl60uC+YtLKtWrm3XUI/6zv6Rx4xoWy0eP/roFtZU+xuvntVeAeiOvk7dn720/q+lzkUNb7Zt3da2Q/zshRPK6I8d2wKJumvAj77707Lo8aVl0OAD2xaCAwcOaDtB1KMLgrrtJndXy1t9R30CYW+u079tAgQI7CogADATBAgQIECAAAECBAgQIEAgQEAAENBkJRIgQIAAAQIECBAgQIAAAQGAGSBAgAABAgQIECBAgAABAgECAoCAJiuRAAECBAgQIECAAAECBAgIAMwAAQIECBAgQIAAAQIECBAIEBAABDRZiQQIECBAgAABAgQIECBAQABgBggQIECAAAECBAgQIECAQICAACCgyUokQIAAAQIECBAgQIAAAQICADNAgAABAgQIECBAgAABAgQCBAQAAU1WIgECBAgQIECAAAECBAgQEACYAQIECBAgQIAAAQIECBAgECAgAAhoshIJECBAgAABAgQIECBAgIAAwAwQIECAAAECBAgQIECAAIEAAQFAQJOVSIAAAQIECBAgQIAAAQIEBABmgAABAgQIECBAgAABAgQIBAgIAAKarEQCBAgQIECAAAECBAgQICAAMAMECBAgQIAAAQIECBAgQCBAQAAQ0GQlEiBAgAABAgQIECBAgAABAYAZIECAAAECBAgQIECAAAECAQICgIAmK5EAAQIECBAgQIAAAQIECAgAzAABAgQIECBAgAABAgQIEAgQEAAENFmJBAgQIECAAAECBAgQIEBAAGAGCBAgQIAAAQIECBAgQIBAgIAAIKDJSiRAgAABAgQIECBAgAABAgIAM0CAAAECBAgQIECAAAECBAIEBAABTVYiAQIECBAgQIAAAQIECBAQAJgBAgQIECBAgAABAgQIECAQICAACGiyEgkQIECAAAECBAgQIECAgADADBAgQIAAAQIECBAgQIAAgQABAUBAk5VIgAABAgQIECBAgAABAgQEAGaAAAECBAgQIECAAAECBAgECAgAApqsRAIECBAgQIAAAQIECBAgIAAwAwQIECBAgAABAgQIECBAIEBAABDQZCUSIECAAAECBAgQIECAAAEBgBkgQIAAAQIECBAgQIAAAQIBAgKAgCYrkQABAgQIECBAgAABAgQICADMAAECBAgQIECAAAECBAgQCBAQAAQ0WYkECBAgQIAAAQIECBAgQEAAYAYIECBAgAABAgQIECBAgECAgAAgoMlKJECAAAECBAgQIECAAAECAgAzQIAAAQIECBAgQIAAAQIEAgQEAAFNViIBAgQIECBAgAABAgQIEBAAmAECBAgQIECAAAECBAgQIBAgIAAIaLISCRAgQIAAAQIECBAgQICAAMAMECBAgAABAgQIECBAgACBAAEBQECTlUiAAAECBAgQIECAAAECBAQAZoAAAQIECBAgQIAAAQIECAQICAACmqxEAgQIECBAgAABAgQIECAgADADBAgQIECAAAECBAgQIEAgQEAAENBkJRIgQIAAAQIECBAgQIAAAQGAGSBAgAABAgQIECBAgAABAgECAoCAJiuRAAECBAgQIECAAAECBAgIAMwAAQIECBAgQIAAAQIECBAIEBAABDRZiQQIECBAgAABAgQIECBAQABgBggQIECAAAECBAgQIECAQICAACCgyUokQIAAAQIECBAgQIAAAQICADNAgAABAgQIECBAgAABAgQCBAQAAU1WIgECBAgQIECAAAECBAgQEACYAQIECBAgQIAAAQIECBAgECAgAAhoshIJECBAgAABAgQIECBAgIAAwAwQIECAAAECBAgQIECAAIEAAQFAQJOVSIAAAQIECBAgQIAAAQIEBABmgAABAgQIECBAgAABAgQIBAgIAAKarEQCBAgQIECAAAECBAgQICAAMAMECBAgQIAAAQIECBAgQCBAQAAQ0GQlEiBAgAABAgQIECBAgAABAYAZIECAAAECBAgQIECAAAECAQICgIAmK5EAAQIECBAgQIAAAQIECAgAzAABAgQIECBAgAABAgQIEAgQEAAENFmJBAgQIECAAAECBAgQIEBAAGAGCBAgQIAAAQIECBAgQIBAgIAAIKDJSiRAgAABAgQIECBAgAABAgIAM0CAAAECBAgQIECAAAECBAIEBAABTVYiAQIECBAgQIAAAQIECBAQAJgBAgQIECBAgAABAgQIECAQICAACGiyEgkQIECAAAECBAgQIECAgADADBAgQIAAAQIECBAgQIAAgQABAUBAk5VIgAABAgQIECBAgAABAgQEAGaAAAECBAgQIECAAAECBAgECAgAApqsRAIECBAgQIAAAQIECBAgIAAwAwQIECBAgAABAgQIECBAIEBAABDQZCUSIECAAAECBAgQIECAAAEBgBkgQIAAAQIECBAgQIAAAQIBAgKAgCYrkQABAgQIECBAgAABAgQICADMAAECBAgQIECAAAECBAgQCBAQAAQ0WYkECBAgQIAAAQIECBAgQEAAYAYIECBAgAABAgQIECBAgECAgAAgoMlKJECAAAECBAgQIECAAAECAgAzQIAAAQIECBAgQIAAAQIEAgQEAAFNViIBAgQIECBAgAABAgQIEBAAmAECBAgQIECAAAECBAgQIBAgIAAIaLISCRAgQIAAAQIECBAgQICAAMAMECBAgAABAgQIECBAgACBAAEBQECTlUiAAAECBAgQIECAAAECBAQAZoAAAQIECBAgQIAAAQIECAQICAACmqxEAgQIECBAgAABAgQIECAgADADBAgQIECAAAECBAgQIEAgQEAAENBkJRIgQIAAAQIECBAgQIAAAQGAGSBAgAABAgQIECBAgAABAgECAoCAJiuRAAECBAgQIECAAAECBAgIAMwAAQIECBAgQIAAAQIECBAIEBAABDRZiQQIECBAgAABAgQIECBAQABgBggQIECAAAECBAgQIECAQICAACCgyUokQIAAAQIECBAgQIAAAQICADNAgAABAgQIECBAgAABAgQCBAQAAU1WIgECBAgQIECAAAECBAgQEACYAQIECBAgQIAAAQIECBAgECAgAAhoshIJECBAgAABAgQIECBAgIAAwAwQIECAAAECBAgQIECAAIEAAQFAQJOVSIAAAQIECBAgQIAAAQIEBABmgAABAgQIECBAgAABAgQIBAgIAAKarEQCBAgQIECAAAECBAgQICAAMAMECBAgQIAAAQIECBAgQCBAQAAQ0GQlEiBAgAABAgQIECBAgAABAYAZIECAAAECBAgQIECAAAECAQICgIAmK5EAAQIECBAgQIAAAQIECAgAzAABAgQIECBAgAABAgQIEAgQEAAENFmJBAgQIECAAAECBAgQIEBAAGAGCBAgQIAAAQIECBAgQIBAgIAAIKDJSiRAgAABAgQIECBAgAABAgIAM0CAAAECBAgQIECAAAECBAIEBAABTVYiAQIECBAgQIAAAQIECBAQAJgBAgQIECBAgAABAgQIECAQICAACGiyEgkQIECAAAECBAgQIECAgADADBAgQIAAAQIECBAgQIAAgQABAUBAk5VIgAABAgQIECBAgAABAgQEAGaAAAECBAgQIECAAAECBAgECAgAApqsRAIECBAgQIAAAQIECBAgIAAwAwQIECBAgAABAgQIECBAIEBAABDQZCUSIECAAAECBAgQIECAAAEBgBkgQIAAAQIECBAgQIAAAQIBAgKAgCYrkQABAgQIECBAgAABAgQICADMAAECBAgQIECAAAECBAgQCBAQAAQ0WYkECBAgQIAAAQIECBAgQEAAYAYIECBAgAABAgQIECBAgECAgAAgoMlKJECAAAECBAgQIECAAAECAgAzQIAAAQIECBAgQIAAAQIEAgQEAAFNViIBAgQIECBAgAABAgQIEBAAmAECBAgQIECAAAECBAgQIBAgIAAIaLISCRAgQIAAAQIECBAgQICAAMAMECBAgAABAgQIECBAgACBAAEBQECTlUiAAAECBAgQIECAAAECBAQAZoAAAQIECBAgQIAAAQIECAQICAACmqxEAgQIECBAgAABAgQIECAgADADBAgQIECAAAECBAgQIEAgQEAAENBkJRIgQIAAAQIECBAgQIAAAQGAGSBAgAABAgQIECBAgAABAgECAoCAJiuRAAECBAgQIECAAAECBAgIAMwAAQIECBAgQIAAAQIECBAIEBAABDRZiQQIECBAgAABAgQIECBAQABgBggQIECAAAECBAgQIECAQICAACCgyUokQIAAAQIECBAgQIAAAQICADNAgAABAgQIECBAgAABAgQCBAQAAU1WIgECBAgQIECAAAECBAgQEACYAQIECBAgQIAAAQIECBAgECAgAAhoshIJECBAgAABAgQIECBAgIAAwAwQIECAAAECBAgQIECAAIEAAQFAQJOVSIAAAQIECBAgQIAAAQIEBABmgAABAgQIECBAgAABAgQIBAgIAAKarEQCBAgQIECAAAECBAgQICAAMAMECBAgQIAAAQIECBAgQCBAQAAQ0GQlEiBAgAABAgQIECBAgAABAYAZIECAAAECBAgQIECAAAECAQICgIAmK5EAAQIECBAgQIAAAQIECAgAzAABAgQIECBAgAABAgQIEAgQEAAENFmJBAgQIECAAAECBAgQIEBAAGAGCBAgQIAAAQIECBAgQIBAgIAAIKDJSiRAgAABAgQIECBAgAABAgIAM0CAAAECBAgQIECAAAECBAIEBAABTVYiAQIECBAgQIAAAQIECBAQAJgBAgQIECBAgAABAgQIECAQICAACGiyEgkQIECAAAECBAgQIECAgADADBAgQIAAAQIECBAgQIAAgQABAUBAk5VIgAABAgQIECBAgAABAgQEAGaAAAECBAgQIECAAAECBAgECAgAApqsRAIECBAgQIAAAQIECBAgIAAwAwQIECBAgAABAgQIECBAIEBAABDQZCUSIECAAAECBAgQIECAAAEBgBkgQIAAAQIECBAgQIAAAQIBAgKAgCYrkQABAgQIECBAgAABAgQICADMAAECBAgQIECAAAECBAgQCBAQAAQ0WYkECBAgQIAAAQIECBAgQEAAYAYIECBAgAABAgQIECBAgECAgAAgoMlKJECAAAECBAgQIECAAAECAgAzQIAAAQIECBAgQIAAAQIEAgQEAAFNViIBAgQIECBAgAABAgQIEBAAmAECBAgQIECAAAECBAgQIBAgIAAIaLISCRAgQIAAAQIECBAgQICAAMAMECBAgAABAgQIECBAgACBAAEBQECTlUiAAAECBAgQIECAAAECBAQAZoAAAQIECBAgQIAAAQIECAQICAACmqxEAgQIECBAgAABAgQIECAgADADBAgQIECAAAECBAgQIEAgQOB/UiblBJicTDQ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TextBox 15"/>
          <p:cNvSpPr txBox="1"/>
          <p:nvPr/>
        </p:nvSpPr>
        <p:spPr>
          <a:xfrm>
            <a:off x="4407613" y="9041929"/>
            <a:ext cx="3180924" cy="338554"/>
          </a:xfrm>
          <a:prstGeom prst="rect">
            <a:avLst/>
          </a:prstGeom>
          <a:noFill/>
        </p:spPr>
        <p:txBody>
          <a:bodyPr wrap="square" rtlCol="0">
            <a:spAutoFit/>
          </a:bodyPr>
          <a:lstStyle/>
          <a:p>
            <a:r>
              <a:rPr lang="en-US" sz="800" dirty="0" smtClean="0">
                <a:solidFill>
                  <a:srgbClr val="000000"/>
                </a:solidFill>
                <a:latin typeface="Georgia" panose="02040502050405020303" pitchFamily="18" charset="0"/>
              </a:rPr>
              <a:t>Statistics provided by the 2015-16 Smart Source Survey which reaches 25% of Colorado school districts. </a:t>
            </a:r>
            <a:endParaRPr lang="en-US" sz="800" dirty="0">
              <a:solidFill>
                <a:srgbClr val="000000"/>
              </a:solidFill>
              <a:latin typeface="Georgia" panose="02040502050405020303" pitchFamily="18" charset="0"/>
            </a:endParaRPr>
          </a:p>
        </p:txBody>
      </p:sp>
      <p:sp>
        <p:nvSpPr>
          <p:cNvPr id="17" name="TextBox 16"/>
          <p:cNvSpPr txBox="1"/>
          <p:nvPr/>
        </p:nvSpPr>
        <p:spPr>
          <a:xfrm>
            <a:off x="375117" y="8639811"/>
            <a:ext cx="3926142" cy="544830"/>
          </a:xfrm>
          <a:prstGeom prst="roundRect">
            <a:avLst/>
          </a:prstGeom>
          <a:solidFill>
            <a:schemeClr val="tx2"/>
          </a:solidFill>
        </p:spPr>
        <p:txBody>
          <a:bodyPr wrap="square" rtlCol="0" anchor="ctr">
            <a:spAutoFit/>
          </a:bodyPr>
          <a:lstStyle/>
          <a:p>
            <a:pPr algn="ctr"/>
            <a:r>
              <a:rPr lang="en-US" sz="1300" b="1" dirty="0">
                <a:solidFill>
                  <a:schemeClr val="bg1"/>
                </a:solidFill>
                <a:latin typeface="Helvetica "/>
              </a:rPr>
              <a:t>2</a:t>
            </a:r>
            <a:r>
              <a:rPr lang="en-US" sz="1300" b="1" dirty="0" smtClean="0">
                <a:solidFill>
                  <a:schemeClr val="bg1"/>
                </a:solidFill>
                <a:latin typeface="Helvetica "/>
              </a:rPr>
              <a:t> in 5 Colorado schools do not perform hearing and vision screenings for every grade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729" y="2604053"/>
            <a:ext cx="4361460" cy="2733260"/>
          </a:xfrm>
          <a:prstGeom prst="rect">
            <a:avLst/>
          </a:prstGeom>
        </p:spPr>
      </p:pic>
    </p:spTree>
    <p:extLst>
      <p:ext uri="{BB962C8B-B14F-4D97-AF65-F5344CB8AC3E}">
        <p14:creationId xmlns:p14="http://schemas.microsoft.com/office/powerpoint/2010/main" val="1068219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witter facebook instagram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5959" y="8035040"/>
            <a:ext cx="1237877" cy="771495"/>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213986" y="447674"/>
            <a:ext cx="7391400" cy="456451"/>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b="1" dirty="0" smtClean="0">
                <a:latin typeface="Helvetica "/>
                <a:ea typeface="Segoe UI" panose="020B0502040204020203" pitchFamily="34" charset="0"/>
                <a:cs typeface="Segoe UI" panose="020B0502040204020203" pitchFamily="34" charset="0"/>
              </a:rPr>
              <a:t>Our Structure</a:t>
            </a:r>
            <a:endParaRPr lang="en-US" b="1" dirty="0">
              <a:latin typeface="Helvetica "/>
              <a:ea typeface="Segoe UI" panose="020B0502040204020203" pitchFamily="34" charset="0"/>
              <a:cs typeface="Segoe UI" panose="020B0502040204020203" pitchFamily="34" charset="0"/>
            </a:endParaRPr>
          </a:p>
        </p:txBody>
      </p:sp>
      <p:sp>
        <p:nvSpPr>
          <p:cNvPr id="10" name="TextBox 9"/>
          <p:cNvSpPr txBox="1"/>
          <p:nvPr/>
        </p:nvSpPr>
        <p:spPr>
          <a:xfrm>
            <a:off x="205604" y="910867"/>
            <a:ext cx="7391400" cy="292388"/>
          </a:xfrm>
          <a:prstGeom prst="rect">
            <a:avLst/>
          </a:prstGeom>
          <a:noFill/>
        </p:spPr>
        <p:txBody>
          <a:bodyPr wrap="square" rtlCol="0">
            <a:spAutoFit/>
          </a:bodyPr>
          <a:lstStyle/>
          <a:p>
            <a:pPr algn="ctr">
              <a:spcBef>
                <a:spcPts val="600"/>
              </a:spcBef>
            </a:pPr>
            <a:r>
              <a:rPr lang="en-US" sz="1300" dirty="0" smtClean="0">
                <a:solidFill>
                  <a:srgbClr val="000000"/>
                </a:solidFill>
                <a:latin typeface="Georgia" panose="02040502050405020303" pitchFamily="18" charset="0"/>
              </a:rPr>
              <a:t>The diagram below reflects our new structure and ways people like you can </a:t>
            </a:r>
            <a:r>
              <a:rPr lang="en-US" sz="1300" b="1" dirty="0" smtClean="0">
                <a:solidFill>
                  <a:srgbClr val="000000"/>
                </a:solidFill>
                <a:latin typeface="Georgia" panose="02040502050405020303" pitchFamily="18" charset="0"/>
              </a:rPr>
              <a:t>get involved</a:t>
            </a:r>
            <a:r>
              <a:rPr lang="en-US" sz="1300" dirty="0" smtClean="0">
                <a:solidFill>
                  <a:srgbClr val="000000"/>
                </a:solidFill>
                <a:latin typeface="Georgia" panose="02040502050405020303" pitchFamily="18" charset="0"/>
              </a:rPr>
              <a:t>!</a:t>
            </a:r>
            <a:endParaRPr lang="en-US" sz="1300" dirty="0">
              <a:solidFill>
                <a:srgbClr val="000000"/>
              </a:solidFill>
              <a:latin typeface="Georgia" panose="02040502050405020303" pitchFamily="18" charset="0"/>
            </a:endParaRPr>
          </a:p>
        </p:txBody>
      </p:sp>
      <p:sp>
        <p:nvSpPr>
          <p:cNvPr id="23" name="Rounded Rectangle 22"/>
          <p:cNvSpPr/>
          <p:nvPr/>
        </p:nvSpPr>
        <p:spPr>
          <a:xfrm>
            <a:off x="192329" y="5823620"/>
            <a:ext cx="7391400" cy="439348"/>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b="1" dirty="0" smtClean="0">
                <a:latin typeface="Helvetica "/>
                <a:ea typeface="Segoe UI" panose="020B0502040204020203" pitchFamily="34" charset="0"/>
                <a:cs typeface="Segoe UI" panose="020B0502040204020203" pitchFamily="34" charset="0"/>
              </a:rPr>
              <a:t>Get Involved</a:t>
            </a:r>
            <a:endParaRPr lang="en-US" b="1" dirty="0">
              <a:latin typeface="Helvetica "/>
              <a:ea typeface="Segoe UI" panose="020B0502040204020203" pitchFamily="34" charset="0"/>
              <a:cs typeface="Segoe UI" panose="020B0502040204020203" pitchFamily="34" charset="0"/>
            </a:endParaRPr>
          </a:p>
        </p:txBody>
      </p:sp>
      <p:sp>
        <p:nvSpPr>
          <p:cNvPr id="16" name="Rectangle 15"/>
          <p:cNvSpPr/>
          <p:nvPr/>
        </p:nvSpPr>
        <p:spPr>
          <a:xfrm>
            <a:off x="4281273" y="8724887"/>
            <a:ext cx="3347250" cy="646331"/>
          </a:xfrm>
          <a:prstGeom prst="rect">
            <a:avLst/>
          </a:prstGeom>
        </p:spPr>
        <p:txBody>
          <a:bodyPr wrap="square">
            <a:spAutoFit/>
          </a:bodyPr>
          <a:lstStyle/>
          <a:p>
            <a:pPr algn="ctr"/>
            <a:r>
              <a:rPr lang="en-US" sz="1200" dirty="0" smtClean="0">
                <a:solidFill>
                  <a:srgbClr val="000000"/>
                </a:solidFill>
                <a:latin typeface="Georgia" panose="02040502050405020303" pitchFamily="18" charset="0"/>
              </a:rPr>
              <a:t>Alison McCarthy, HSCI Backbone Organization</a:t>
            </a:r>
          </a:p>
          <a:p>
            <a:pPr algn="ctr"/>
            <a:r>
              <a:rPr lang="en-US" sz="1200" dirty="0" smtClean="0">
                <a:solidFill>
                  <a:srgbClr val="000000"/>
                </a:solidFill>
                <a:latin typeface="Georgia" panose="02040502050405020303" pitchFamily="18" charset="0"/>
              </a:rPr>
              <a:t>Phone: (303) 455-1740 x 125 </a:t>
            </a:r>
            <a:endParaRPr lang="en-US" sz="1200" dirty="0">
              <a:solidFill>
                <a:srgbClr val="000000"/>
              </a:solidFill>
              <a:latin typeface="Georgia" panose="02040502050405020303" pitchFamily="18" charset="0"/>
            </a:endParaRPr>
          </a:p>
        </p:txBody>
      </p:sp>
      <p:sp>
        <p:nvSpPr>
          <p:cNvPr id="41" name="Rounded Rectangle 40"/>
          <p:cNvSpPr/>
          <p:nvPr/>
        </p:nvSpPr>
        <p:spPr>
          <a:xfrm>
            <a:off x="1748680" y="1318178"/>
            <a:ext cx="1133997" cy="2128047"/>
          </a:xfrm>
          <a:prstGeom prst="round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t"/>
          <a:lstStyle/>
          <a:p>
            <a:pPr algn="ctr">
              <a:spcBef>
                <a:spcPts val="300"/>
              </a:spcBef>
            </a:pPr>
            <a:endParaRPr lang="en-US" sz="1400" b="1" dirty="0">
              <a:solidFill>
                <a:schemeClr val="bg1"/>
              </a:solidFill>
              <a:latin typeface="Helvetica" pitchFamily="34" charset="0"/>
            </a:endParaRPr>
          </a:p>
          <a:p>
            <a:pPr algn="ctr">
              <a:spcBef>
                <a:spcPts val="300"/>
              </a:spcBef>
            </a:pPr>
            <a:endParaRPr lang="en-US" sz="1400" b="1" dirty="0" smtClean="0">
              <a:solidFill>
                <a:schemeClr val="bg1"/>
              </a:solidFill>
              <a:latin typeface="Helvetica" pitchFamily="34" charset="0"/>
            </a:endParaRPr>
          </a:p>
          <a:p>
            <a:pPr algn="ctr">
              <a:spcBef>
                <a:spcPts val="300"/>
              </a:spcBef>
            </a:pPr>
            <a:endParaRPr lang="en-US" sz="1400" b="1" dirty="0" smtClean="0">
              <a:solidFill>
                <a:schemeClr val="bg1"/>
              </a:solidFill>
              <a:latin typeface="Helvetica" pitchFamily="34" charset="0"/>
            </a:endParaRPr>
          </a:p>
        </p:txBody>
      </p:sp>
      <p:sp>
        <p:nvSpPr>
          <p:cNvPr id="42" name="Rounded Rectangle 41"/>
          <p:cNvSpPr/>
          <p:nvPr/>
        </p:nvSpPr>
        <p:spPr>
          <a:xfrm>
            <a:off x="3167205" y="1325656"/>
            <a:ext cx="3192208" cy="2120569"/>
          </a:xfrm>
          <a:prstGeom prst="roundRect">
            <a:avLst/>
          </a:prstGeom>
          <a:solidFill>
            <a:schemeClr val="accent2">
              <a:lumMod val="75000"/>
            </a:schemeClr>
          </a:solidFill>
          <a:ln>
            <a:noFill/>
          </a:ln>
        </p:spPr>
        <p:style>
          <a:lnRef idx="1">
            <a:schemeClr val="accent6"/>
          </a:lnRef>
          <a:fillRef idx="2">
            <a:schemeClr val="accent6"/>
          </a:fillRef>
          <a:effectRef idx="1">
            <a:schemeClr val="accent6"/>
          </a:effectRef>
          <a:fontRef idx="minor">
            <a:schemeClr val="dk1"/>
          </a:fontRef>
        </p:style>
        <p:txBody>
          <a:bodyPr rtlCol="0" anchor="t"/>
          <a:lstStyle/>
          <a:p>
            <a:pPr algn="ctr">
              <a:spcBef>
                <a:spcPts val="300"/>
              </a:spcBef>
            </a:pPr>
            <a:endParaRPr lang="en-US" sz="1400" dirty="0">
              <a:solidFill>
                <a:schemeClr val="bg1"/>
              </a:solidFill>
              <a:latin typeface="Helvetica" pitchFamily="34" charset="0"/>
            </a:endParaRPr>
          </a:p>
        </p:txBody>
      </p:sp>
      <p:sp>
        <p:nvSpPr>
          <p:cNvPr id="43" name="Rounded Rectangle 42"/>
          <p:cNvSpPr/>
          <p:nvPr/>
        </p:nvSpPr>
        <p:spPr>
          <a:xfrm>
            <a:off x="387930" y="1365804"/>
            <a:ext cx="1049649" cy="482030"/>
          </a:xfrm>
          <a:prstGeom prst="roundRect">
            <a:avLst/>
          </a:prstGeom>
          <a:solidFill>
            <a:srgbClr val="50B948"/>
          </a:solidFill>
          <a:ln>
            <a:noFill/>
          </a:ln>
        </p:spPr>
        <p:style>
          <a:lnRef idx="1">
            <a:schemeClr val="accent3"/>
          </a:lnRef>
          <a:fillRef idx="2">
            <a:schemeClr val="accent3"/>
          </a:fillRef>
          <a:effectRef idx="1">
            <a:schemeClr val="accent3"/>
          </a:effectRef>
          <a:fontRef idx="minor">
            <a:schemeClr val="dk1"/>
          </a:fontRef>
        </p:style>
        <p:txBody>
          <a:bodyPr rtlCol="0" anchor="t"/>
          <a:lstStyle/>
          <a:p>
            <a:pPr algn="ctr">
              <a:spcBef>
                <a:spcPts val="300"/>
              </a:spcBef>
            </a:pPr>
            <a:endParaRPr lang="en-US" sz="900" dirty="0" smtClean="0">
              <a:solidFill>
                <a:schemeClr val="bg1"/>
              </a:solidFill>
              <a:latin typeface="Helvetica" pitchFamily="34" charset="0"/>
            </a:endParaRPr>
          </a:p>
        </p:txBody>
      </p:sp>
      <p:sp>
        <p:nvSpPr>
          <p:cNvPr id="44" name="Rounded Rectangle 43"/>
          <p:cNvSpPr/>
          <p:nvPr/>
        </p:nvSpPr>
        <p:spPr>
          <a:xfrm>
            <a:off x="387930" y="2241296"/>
            <a:ext cx="1068634" cy="369026"/>
          </a:xfrm>
          <a:prstGeom prst="roundRect">
            <a:avLst/>
          </a:prstGeom>
          <a:solidFill>
            <a:srgbClr val="50B948"/>
          </a:solidFill>
          <a:ln>
            <a:noFill/>
          </a:ln>
        </p:spPr>
        <p:style>
          <a:lnRef idx="1">
            <a:schemeClr val="accent5"/>
          </a:lnRef>
          <a:fillRef idx="2">
            <a:schemeClr val="accent5"/>
          </a:fillRef>
          <a:effectRef idx="1">
            <a:schemeClr val="accent5"/>
          </a:effectRef>
          <a:fontRef idx="minor">
            <a:schemeClr val="dk1"/>
          </a:fontRef>
        </p:style>
        <p:txBody>
          <a:bodyPr rtlCol="0" anchor="t"/>
          <a:lstStyle/>
          <a:p>
            <a:pPr algn="ctr"/>
            <a:endParaRPr lang="en-US" sz="1200" dirty="0" smtClean="0">
              <a:solidFill>
                <a:schemeClr val="bg1"/>
              </a:solidFill>
              <a:latin typeface="Helvetica" pitchFamily="34" charset="0"/>
            </a:endParaRPr>
          </a:p>
        </p:txBody>
      </p:sp>
      <p:sp>
        <p:nvSpPr>
          <p:cNvPr id="45" name="Rounded Rectangle 44"/>
          <p:cNvSpPr/>
          <p:nvPr/>
        </p:nvSpPr>
        <p:spPr>
          <a:xfrm>
            <a:off x="336267" y="3575553"/>
            <a:ext cx="7051761" cy="263870"/>
          </a:xfrm>
          <a:prstGeom prst="roundRect">
            <a:avLst/>
          </a:prstGeom>
          <a:solidFill>
            <a:schemeClr val="bg1">
              <a:lumMod val="25000"/>
            </a:schemeClr>
          </a:solidFill>
          <a:ln>
            <a:solidFill>
              <a:schemeClr val="bg1">
                <a:lumMod val="25000"/>
              </a:schemeClr>
            </a:solidFill>
          </a:ln>
        </p:spPr>
        <p:style>
          <a:lnRef idx="1">
            <a:schemeClr val="accent2"/>
          </a:lnRef>
          <a:fillRef idx="2">
            <a:schemeClr val="accent2"/>
          </a:fillRef>
          <a:effectRef idx="1">
            <a:schemeClr val="accent2"/>
          </a:effectRef>
          <a:fontRef idx="minor">
            <a:schemeClr val="dk1"/>
          </a:fontRef>
        </p:style>
        <p:txBody>
          <a:bodyPr rtlCol="0" anchor="t"/>
          <a:lstStyle/>
          <a:p>
            <a:pPr algn="ctr">
              <a:spcBef>
                <a:spcPts val="300"/>
              </a:spcBef>
            </a:pPr>
            <a:r>
              <a:rPr lang="en-US" sz="1100" b="1" dirty="0" smtClean="0">
                <a:solidFill>
                  <a:schemeClr val="bg1"/>
                </a:solidFill>
                <a:latin typeface="Helvetica" pitchFamily="34" charset="0"/>
              </a:rPr>
              <a:t>BACKBONE SUPPORT</a:t>
            </a:r>
            <a:endParaRPr lang="en-US" sz="1400" dirty="0" smtClean="0">
              <a:solidFill>
                <a:schemeClr val="bg1"/>
              </a:solidFill>
              <a:latin typeface="Helvetica" pitchFamily="34" charset="0"/>
            </a:endParaRPr>
          </a:p>
        </p:txBody>
      </p:sp>
      <p:sp>
        <p:nvSpPr>
          <p:cNvPr id="46" name="Rounded Rectangle 45"/>
          <p:cNvSpPr/>
          <p:nvPr/>
        </p:nvSpPr>
        <p:spPr>
          <a:xfrm>
            <a:off x="336266" y="3928316"/>
            <a:ext cx="7051762" cy="287625"/>
          </a:xfrm>
          <a:prstGeom prst="roundRect">
            <a:avLst/>
          </a:prstGeom>
          <a:solidFill>
            <a:schemeClr val="bg1">
              <a:lumMod val="25000"/>
            </a:schemeClr>
          </a:solidFill>
          <a:ln>
            <a:solidFill>
              <a:schemeClr val="bg1">
                <a:lumMod val="25000"/>
              </a:schemeClr>
            </a:solidFill>
          </a:ln>
        </p:spPr>
        <p:style>
          <a:lnRef idx="1">
            <a:schemeClr val="accent2"/>
          </a:lnRef>
          <a:fillRef idx="2">
            <a:schemeClr val="accent2"/>
          </a:fillRef>
          <a:effectRef idx="1">
            <a:schemeClr val="accent2"/>
          </a:effectRef>
          <a:fontRef idx="minor">
            <a:schemeClr val="dk1"/>
          </a:fontRef>
        </p:style>
        <p:txBody>
          <a:bodyPr rtlCol="0" anchor="t"/>
          <a:lstStyle/>
          <a:p>
            <a:pPr algn="ctr">
              <a:spcBef>
                <a:spcPts val="300"/>
              </a:spcBef>
            </a:pPr>
            <a:r>
              <a:rPr lang="en-US" sz="1100" b="1" smtClean="0">
                <a:solidFill>
                  <a:schemeClr val="bg1"/>
                </a:solidFill>
                <a:latin typeface="Helvetica" pitchFamily="34" charset="0"/>
              </a:rPr>
              <a:t>EVALUATION TEAM</a:t>
            </a:r>
            <a:endParaRPr lang="en-US" sz="1300" dirty="0" smtClean="0">
              <a:solidFill>
                <a:schemeClr val="bg1"/>
              </a:solidFill>
              <a:latin typeface="Helvetica" pitchFamily="34" charset="0"/>
            </a:endParaRPr>
          </a:p>
        </p:txBody>
      </p:sp>
      <p:sp>
        <p:nvSpPr>
          <p:cNvPr id="48" name="Rounded Rectangle 47"/>
          <p:cNvSpPr/>
          <p:nvPr/>
        </p:nvSpPr>
        <p:spPr>
          <a:xfrm>
            <a:off x="3222298" y="1513868"/>
            <a:ext cx="3063434" cy="256870"/>
          </a:xfrm>
          <a:prstGeom prst="roundRect">
            <a:avLst/>
          </a:prstGeom>
          <a:solidFill>
            <a:schemeClr val="accent2"/>
          </a:solidFill>
          <a:ln>
            <a:noFill/>
          </a:ln>
        </p:spPr>
        <p:style>
          <a:lnRef idx="1">
            <a:schemeClr val="accent6"/>
          </a:lnRef>
          <a:fillRef idx="2">
            <a:schemeClr val="accent6"/>
          </a:fillRef>
          <a:effectRef idx="1">
            <a:schemeClr val="accent6"/>
          </a:effectRef>
          <a:fontRef idx="minor">
            <a:schemeClr val="dk1"/>
          </a:fontRef>
        </p:style>
        <p:txBody>
          <a:bodyPr rtlCol="0" anchor="t"/>
          <a:lstStyle/>
          <a:p>
            <a:pPr algn="ctr"/>
            <a:endParaRPr lang="en-US" sz="1100" dirty="0" smtClean="0">
              <a:solidFill>
                <a:schemeClr val="bg1"/>
              </a:solidFill>
              <a:latin typeface="Helvetica" pitchFamily="34" charset="0"/>
            </a:endParaRPr>
          </a:p>
        </p:txBody>
      </p:sp>
      <p:sp>
        <p:nvSpPr>
          <p:cNvPr id="54" name="Rounded Rectangle 53"/>
          <p:cNvSpPr/>
          <p:nvPr/>
        </p:nvSpPr>
        <p:spPr>
          <a:xfrm>
            <a:off x="387926" y="2805222"/>
            <a:ext cx="1068638" cy="548538"/>
          </a:xfrm>
          <a:prstGeom prst="roundRect">
            <a:avLst/>
          </a:prstGeom>
          <a:solidFill>
            <a:srgbClr val="50B948"/>
          </a:solidFill>
          <a:ln>
            <a:noFill/>
          </a:ln>
        </p:spPr>
        <p:style>
          <a:lnRef idx="1">
            <a:schemeClr val="accent5"/>
          </a:lnRef>
          <a:fillRef idx="2">
            <a:schemeClr val="accent5"/>
          </a:fillRef>
          <a:effectRef idx="1">
            <a:schemeClr val="accent5"/>
          </a:effectRef>
          <a:fontRef idx="minor">
            <a:schemeClr val="dk1"/>
          </a:fontRef>
        </p:style>
        <p:txBody>
          <a:bodyPr rtlCol="0" anchor="t"/>
          <a:lstStyle/>
          <a:p>
            <a:pPr algn="ctr">
              <a:spcBef>
                <a:spcPts val="300"/>
              </a:spcBef>
            </a:pPr>
            <a:endParaRPr lang="en-US" sz="900" dirty="0" smtClean="0">
              <a:solidFill>
                <a:schemeClr val="bg1"/>
              </a:solidFill>
              <a:latin typeface="Helvetica" pitchFamily="34" charset="0"/>
              <a:cs typeface="Estrangelo Edessa" panose="03080600000000000000" pitchFamily="66" charset="0"/>
            </a:endParaRPr>
          </a:p>
        </p:txBody>
      </p:sp>
      <p:sp>
        <p:nvSpPr>
          <p:cNvPr id="55" name="Rounded Rectangle 54"/>
          <p:cNvSpPr/>
          <p:nvPr/>
        </p:nvSpPr>
        <p:spPr>
          <a:xfrm>
            <a:off x="6430396" y="1318178"/>
            <a:ext cx="957633" cy="2128047"/>
          </a:xfrm>
          <a:prstGeom prst="roundRect">
            <a:avLst/>
          </a:prstGeom>
          <a:solidFill>
            <a:schemeClr val="tx2"/>
          </a:solidFill>
          <a:ln>
            <a:noFill/>
          </a:ln>
        </p:spPr>
        <p:style>
          <a:lnRef idx="1">
            <a:schemeClr val="dk1"/>
          </a:lnRef>
          <a:fillRef idx="1002">
            <a:schemeClr val="dk2"/>
          </a:fillRef>
          <a:effectRef idx="1">
            <a:schemeClr val="dk1"/>
          </a:effectRef>
          <a:fontRef idx="minor">
            <a:schemeClr val="dk1"/>
          </a:fontRef>
        </p:style>
        <p:txBody>
          <a:bodyPr rtlCol="0" anchor="t"/>
          <a:lstStyle/>
          <a:p>
            <a:pPr algn="ctr">
              <a:spcBef>
                <a:spcPts val="300"/>
              </a:spcBef>
            </a:pPr>
            <a:endParaRPr lang="en-US" sz="1100" b="1" dirty="0" smtClean="0">
              <a:solidFill>
                <a:schemeClr val="bg1"/>
              </a:solidFill>
              <a:latin typeface="Helvetica" pitchFamily="34" charset="0"/>
            </a:endParaRPr>
          </a:p>
          <a:p>
            <a:pPr algn="ctr">
              <a:spcBef>
                <a:spcPts val="300"/>
              </a:spcBef>
            </a:pPr>
            <a:endParaRPr lang="en-US" sz="1100" b="1" dirty="0">
              <a:solidFill>
                <a:schemeClr val="bg1"/>
              </a:solidFill>
              <a:latin typeface="Helvetica" pitchFamily="34" charset="0"/>
            </a:endParaRPr>
          </a:p>
          <a:p>
            <a:pPr algn="ctr">
              <a:spcBef>
                <a:spcPts val="300"/>
              </a:spcBef>
            </a:pPr>
            <a:endParaRPr lang="en-US" sz="1100" b="1" dirty="0" smtClean="0">
              <a:solidFill>
                <a:schemeClr val="bg1"/>
              </a:solidFill>
              <a:latin typeface="Helvetica" pitchFamily="34" charset="0"/>
            </a:endParaRPr>
          </a:p>
          <a:p>
            <a:pPr algn="ctr">
              <a:spcBef>
                <a:spcPts val="300"/>
              </a:spcBef>
            </a:pPr>
            <a:endParaRPr lang="en-US" sz="1400" dirty="0">
              <a:solidFill>
                <a:schemeClr val="bg1"/>
              </a:solidFill>
              <a:latin typeface="Helvetica" pitchFamily="34" charset="0"/>
            </a:endParaRPr>
          </a:p>
          <a:p>
            <a:pPr algn="ctr">
              <a:spcBef>
                <a:spcPts val="300"/>
              </a:spcBef>
            </a:pPr>
            <a:endParaRPr lang="en-US" sz="1200" b="1" dirty="0" smtClean="0">
              <a:solidFill>
                <a:schemeClr val="bg1"/>
              </a:solidFill>
              <a:latin typeface="Helvetica" pitchFamily="34" charset="0"/>
            </a:endParaRPr>
          </a:p>
        </p:txBody>
      </p:sp>
      <p:sp>
        <p:nvSpPr>
          <p:cNvPr id="56" name="Rounded Rectangle 55"/>
          <p:cNvSpPr/>
          <p:nvPr/>
        </p:nvSpPr>
        <p:spPr>
          <a:xfrm>
            <a:off x="1807737" y="1699747"/>
            <a:ext cx="1014638" cy="832725"/>
          </a:xfrm>
          <a:prstGeom prst="round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rtlCol="0" anchor="t"/>
          <a:lstStyle/>
          <a:p>
            <a:pPr algn="ctr">
              <a:spcBef>
                <a:spcPts val="300"/>
              </a:spcBef>
            </a:pPr>
            <a:r>
              <a:rPr lang="en-US" sz="1100" b="1" dirty="0" smtClean="0">
                <a:solidFill>
                  <a:schemeClr val="bg1"/>
                </a:solidFill>
                <a:latin typeface="Helvetica" pitchFamily="34" charset="0"/>
              </a:rPr>
              <a:t>Work Group Rep Council</a:t>
            </a:r>
            <a:endParaRPr lang="en-US" sz="1100" b="1" dirty="0">
              <a:solidFill>
                <a:schemeClr val="bg1"/>
              </a:solidFill>
              <a:latin typeface="Helvetica" pitchFamily="34" charset="0"/>
            </a:endParaRPr>
          </a:p>
        </p:txBody>
      </p:sp>
      <p:sp>
        <p:nvSpPr>
          <p:cNvPr id="57" name="Right Arrow 56"/>
          <p:cNvSpPr/>
          <p:nvPr/>
        </p:nvSpPr>
        <p:spPr>
          <a:xfrm rot="10800000">
            <a:off x="1435032" y="1526752"/>
            <a:ext cx="266764" cy="233712"/>
          </a:xfrm>
          <a:prstGeom prst="rightArrow">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bg1"/>
              </a:solidFill>
              <a:latin typeface="Helvetica" pitchFamily="34" charset="0"/>
            </a:endParaRPr>
          </a:p>
        </p:txBody>
      </p:sp>
      <p:sp>
        <p:nvSpPr>
          <p:cNvPr id="58" name="Right Arrow 57"/>
          <p:cNvSpPr/>
          <p:nvPr/>
        </p:nvSpPr>
        <p:spPr>
          <a:xfrm rot="16200000">
            <a:off x="788925" y="1900936"/>
            <a:ext cx="247652" cy="254000"/>
          </a:xfrm>
          <a:prstGeom prst="rightArrow">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bg1"/>
              </a:solidFill>
              <a:latin typeface="Helvetica" pitchFamily="34" charset="0"/>
            </a:endParaRPr>
          </a:p>
        </p:txBody>
      </p:sp>
      <p:sp>
        <p:nvSpPr>
          <p:cNvPr id="59" name="Rounded Rectangle 58"/>
          <p:cNvSpPr/>
          <p:nvPr/>
        </p:nvSpPr>
        <p:spPr>
          <a:xfrm>
            <a:off x="1807737" y="2603722"/>
            <a:ext cx="1014638" cy="750037"/>
          </a:xfrm>
          <a:prstGeom prst="roundRect">
            <a:avLst/>
          </a:prstGeom>
          <a:solidFill>
            <a:schemeClr val="tx1"/>
          </a:solidFill>
          <a:ln>
            <a:noFill/>
          </a:ln>
        </p:spPr>
        <p:style>
          <a:lnRef idx="1">
            <a:schemeClr val="dk1"/>
          </a:lnRef>
          <a:fillRef idx="2">
            <a:schemeClr val="dk1"/>
          </a:fillRef>
          <a:effectRef idx="1">
            <a:schemeClr val="dk1"/>
          </a:effectRef>
          <a:fontRef idx="minor">
            <a:schemeClr val="dk1"/>
          </a:fontRef>
        </p:style>
        <p:txBody>
          <a:bodyPr rtlCol="0" anchor="t"/>
          <a:lstStyle/>
          <a:p>
            <a:pPr algn="ctr">
              <a:spcBef>
                <a:spcPts val="300"/>
              </a:spcBef>
            </a:pPr>
            <a:endParaRPr lang="en-US" sz="1200" dirty="0" smtClean="0">
              <a:solidFill>
                <a:schemeClr val="bg1"/>
              </a:solidFill>
              <a:latin typeface="Helvetica" pitchFamily="34" charset="0"/>
            </a:endParaRPr>
          </a:p>
          <a:p>
            <a:pPr algn="ctr">
              <a:spcBef>
                <a:spcPts val="300"/>
              </a:spcBef>
            </a:pPr>
            <a:endParaRPr lang="en-US" sz="1200" dirty="0">
              <a:solidFill>
                <a:schemeClr val="bg1"/>
              </a:solidFill>
              <a:latin typeface="Helvetica" pitchFamily="34" charset="0"/>
            </a:endParaRPr>
          </a:p>
          <a:p>
            <a:pPr algn="ctr">
              <a:spcBef>
                <a:spcPts val="300"/>
              </a:spcBef>
            </a:pPr>
            <a:endParaRPr lang="en-US" sz="900" b="1" dirty="0" smtClean="0">
              <a:solidFill>
                <a:schemeClr val="bg1"/>
              </a:solidFill>
              <a:latin typeface="Helvetica" pitchFamily="34" charset="0"/>
            </a:endParaRPr>
          </a:p>
        </p:txBody>
      </p:sp>
      <p:sp>
        <p:nvSpPr>
          <p:cNvPr id="62" name="Right Arrow 61"/>
          <p:cNvSpPr/>
          <p:nvPr/>
        </p:nvSpPr>
        <p:spPr>
          <a:xfrm>
            <a:off x="1475861" y="2314462"/>
            <a:ext cx="266764" cy="236219"/>
          </a:xfrm>
          <a:prstGeom prst="rightArrow">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bg1"/>
              </a:solidFill>
              <a:latin typeface="Helvetica" pitchFamily="34" charset="0"/>
            </a:endParaRPr>
          </a:p>
        </p:txBody>
      </p:sp>
      <p:sp>
        <p:nvSpPr>
          <p:cNvPr id="63" name="TextBox 62"/>
          <p:cNvSpPr txBox="1"/>
          <p:nvPr/>
        </p:nvSpPr>
        <p:spPr>
          <a:xfrm>
            <a:off x="3304490" y="1300312"/>
            <a:ext cx="2921574" cy="261610"/>
          </a:xfrm>
          <a:prstGeom prst="rect">
            <a:avLst/>
          </a:prstGeom>
          <a:noFill/>
          <a:ln>
            <a:noFill/>
          </a:ln>
        </p:spPr>
        <p:txBody>
          <a:bodyPr wrap="square" rtlCol="0">
            <a:spAutoFit/>
          </a:bodyPr>
          <a:lstStyle/>
          <a:p>
            <a:pPr algn="ctr"/>
            <a:r>
              <a:rPr lang="en-US" sz="1100" b="1" dirty="0" smtClean="0">
                <a:solidFill>
                  <a:schemeClr val="bg1"/>
                </a:solidFill>
                <a:latin typeface="Helvetica" pitchFamily="34" charset="0"/>
              </a:rPr>
              <a:t>WORK GROUPS</a:t>
            </a:r>
            <a:endParaRPr lang="en-US" sz="1100" b="1" dirty="0">
              <a:solidFill>
                <a:schemeClr val="bg1"/>
              </a:solidFill>
              <a:latin typeface="Helvetica" pitchFamily="34" charset="0"/>
            </a:endParaRPr>
          </a:p>
        </p:txBody>
      </p:sp>
      <p:sp>
        <p:nvSpPr>
          <p:cNvPr id="3" name="TextBox 2"/>
          <p:cNvSpPr txBox="1"/>
          <p:nvPr/>
        </p:nvSpPr>
        <p:spPr>
          <a:xfrm>
            <a:off x="419717" y="1411239"/>
            <a:ext cx="1015314" cy="430887"/>
          </a:xfrm>
          <a:prstGeom prst="rect">
            <a:avLst/>
          </a:prstGeom>
          <a:solidFill>
            <a:srgbClr val="50B948"/>
          </a:solidFill>
          <a:ln>
            <a:noFill/>
          </a:ln>
        </p:spPr>
        <p:txBody>
          <a:bodyPr wrap="square" rtlCol="0">
            <a:spAutoFit/>
          </a:bodyPr>
          <a:lstStyle/>
          <a:p>
            <a:pPr algn="ctr">
              <a:spcBef>
                <a:spcPts val="300"/>
              </a:spcBef>
            </a:pPr>
            <a:r>
              <a:rPr lang="en-US" sz="1100" b="1" dirty="0">
                <a:solidFill>
                  <a:schemeClr val="bg1"/>
                </a:solidFill>
                <a:latin typeface="Helvetica" pitchFamily="34" charset="0"/>
                <a:cs typeface="Latha" panose="020B0604020202020204" pitchFamily="34" charset="0"/>
              </a:rPr>
              <a:t>STEERING </a:t>
            </a:r>
            <a:r>
              <a:rPr lang="en-US" sz="1100" b="1" dirty="0" smtClean="0">
                <a:solidFill>
                  <a:schemeClr val="bg1"/>
                </a:solidFill>
                <a:latin typeface="Helvetica" pitchFamily="34" charset="0"/>
                <a:cs typeface="Latha" panose="020B0604020202020204" pitchFamily="34" charset="0"/>
              </a:rPr>
              <a:t>COMMITEE</a:t>
            </a:r>
            <a:endParaRPr lang="en-US" sz="1100" dirty="0" smtClean="0">
              <a:solidFill>
                <a:schemeClr val="bg1"/>
              </a:solidFill>
              <a:latin typeface="Helvetica" pitchFamily="34" charset="0"/>
              <a:cs typeface="Arabic Typesetting" panose="03020402040406030203" pitchFamily="66" charset="-78"/>
            </a:endParaRPr>
          </a:p>
        </p:txBody>
      </p:sp>
      <p:sp>
        <p:nvSpPr>
          <p:cNvPr id="66" name="Right Arrow 65"/>
          <p:cNvSpPr/>
          <p:nvPr/>
        </p:nvSpPr>
        <p:spPr>
          <a:xfrm rot="10800000">
            <a:off x="2882678" y="2197410"/>
            <a:ext cx="266764" cy="233712"/>
          </a:xfrm>
          <a:prstGeom prst="rightArrow">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bg1"/>
              </a:solidFill>
              <a:latin typeface="Helvetica" pitchFamily="34" charset="0"/>
            </a:endParaRPr>
          </a:p>
        </p:txBody>
      </p:sp>
      <p:sp>
        <p:nvSpPr>
          <p:cNvPr id="68" name="Right Arrow 67"/>
          <p:cNvSpPr/>
          <p:nvPr/>
        </p:nvSpPr>
        <p:spPr>
          <a:xfrm>
            <a:off x="2905991" y="2883315"/>
            <a:ext cx="266764" cy="236219"/>
          </a:xfrm>
          <a:prstGeom prst="rightArrow">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bg1"/>
              </a:solidFill>
              <a:latin typeface="Helvetica" pitchFamily="34" charset="0"/>
            </a:endParaRPr>
          </a:p>
        </p:txBody>
      </p:sp>
      <p:sp>
        <p:nvSpPr>
          <p:cNvPr id="69" name="TextBox 68"/>
          <p:cNvSpPr txBox="1"/>
          <p:nvPr/>
        </p:nvSpPr>
        <p:spPr>
          <a:xfrm>
            <a:off x="1807736" y="1298608"/>
            <a:ext cx="1009155" cy="430887"/>
          </a:xfrm>
          <a:prstGeom prst="rect">
            <a:avLst/>
          </a:prstGeom>
          <a:noFill/>
          <a:ln>
            <a:noFill/>
          </a:ln>
        </p:spPr>
        <p:txBody>
          <a:bodyPr wrap="square" rtlCol="0">
            <a:spAutoFit/>
          </a:bodyPr>
          <a:lstStyle/>
          <a:p>
            <a:pPr algn="ctr"/>
            <a:r>
              <a:rPr lang="en-US" sz="1100" b="1" dirty="0" smtClean="0">
                <a:solidFill>
                  <a:schemeClr val="bg1"/>
                </a:solidFill>
                <a:latin typeface="Helvetica" pitchFamily="34" charset="0"/>
              </a:rPr>
              <a:t>ADVISORY GROUPS</a:t>
            </a:r>
            <a:endParaRPr lang="en-US" sz="1100" b="1" dirty="0">
              <a:solidFill>
                <a:schemeClr val="bg1"/>
              </a:solidFill>
              <a:latin typeface="Helvetica" pitchFamily="34" charset="0"/>
            </a:endParaRPr>
          </a:p>
        </p:txBody>
      </p:sp>
      <p:sp>
        <p:nvSpPr>
          <p:cNvPr id="2" name="TextBox 1"/>
          <p:cNvSpPr txBox="1"/>
          <p:nvPr/>
        </p:nvSpPr>
        <p:spPr>
          <a:xfrm>
            <a:off x="286212" y="2303848"/>
            <a:ext cx="1266564" cy="415498"/>
          </a:xfrm>
          <a:prstGeom prst="rect">
            <a:avLst/>
          </a:prstGeom>
          <a:noFill/>
          <a:ln>
            <a:noFill/>
          </a:ln>
        </p:spPr>
        <p:txBody>
          <a:bodyPr wrap="square" rtlCol="0">
            <a:spAutoFit/>
          </a:bodyPr>
          <a:lstStyle/>
          <a:p>
            <a:r>
              <a:rPr lang="en-US" sz="1100" b="1" dirty="0">
                <a:solidFill>
                  <a:schemeClr val="bg1"/>
                </a:solidFill>
                <a:latin typeface="Helvetica" pitchFamily="34" charset="0"/>
                <a:cs typeface="Estrangelo Edessa" panose="03080600000000000000" pitchFamily="66" charset="0"/>
              </a:rPr>
              <a:t>SPRINT GROUP</a:t>
            </a:r>
          </a:p>
          <a:p>
            <a:endParaRPr lang="en-US" sz="1000" dirty="0">
              <a:solidFill>
                <a:schemeClr val="bg1"/>
              </a:solidFill>
              <a:latin typeface="Helvetica" pitchFamily="34" charset="0"/>
            </a:endParaRPr>
          </a:p>
        </p:txBody>
      </p:sp>
      <p:sp>
        <p:nvSpPr>
          <p:cNvPr id="4" name="TextBox 3"/>
          <p:cNvSpPr txBox="1"/>
          <p:nvPr/>
        </p:nvSpPr>
        <p:spPr>
          <a:xfrm>
            <a:off x="181330" y="2762385"/>
            <a:ext cx="1481830" cy="754053"/>
          </a:xfrm>
          <a:prstGeom prst="rect">
            <a:avLst/>
          </a:prstGeom>
          <a:noFill/>
          <a:ln>
            <a:noFill/>
          </a:ln>
        </p:spPr>
        <p:txBody>
          <a:bodyPr wrap="square" rtlCol="0">
            <a:spAutoFit/>
          </a:bodyPr>
          <a:lstStyle/>
          <a:p>
            <a:pPr algn="ctr"/>
            <a:r>
              <a:rPr lang="en-US" sz="1100" b="1" dirty="0">
                <a:solidFill>
                  <a:schemeClr val="bg1"/>
                </a:solidFill>
                <a:latin typeface="Helvetica" pitchFamily="34" charset="0"/>
                <a:cs typeface="Estrangelo Edessa" panose="03080600000000000000" pitchFamily="66" charset="0"/>
              </a:rPr>
              <a:t>OTHER </a:t>
            </a:r>
          </a:p>
          <a:p>
            <a:pPr algn="ctr"/>
            <a:r>
              <a:rPr lang="en-US" sz="1100" b="1" dirty="0" smtClean="0">
                <a:solidFill>
                  <a:schemeClr val="bg1"/>
                </a:solidFill>
                <a:latin typeface="Helvetica" pitchFamily="34" charset="0"/>
                <a:cs typeface="Estrangelo Edessa" panose="03080600000000000000" pitchFamily="66" charset="0"/>
              </a:rPr>
              <a:t>SUB-</a:t>
            </a:r>
          </a:p>
          <a:p>
            <a:pPr algn="ctr"/>
            <a:r>
              <a:rPr lang="en-US" sz="1100" b="1" dirty="0" smtClean="0">
                <a:solidFill>
                  <a:schemeClr val="bg1"/>
                </a:solidFill>
                <a:latin typeface="Helvetica" pitchFamily="34" charset="0"/>
                <a:cs typeface="Estrangelo Edessa" panose="03080600000000000000" pitchFamily="66" charset="0"/>
              </a:rPr>
              <a:t>COMMITTEES </a:t>
            </a:r>
            <a:endParaRPr lang="en-US" sz="1100" b="1" dirty="0">
              <a:solidFill>
                <a:schemeClr val="bg1"/>
              </a:solidFill>
              <a:latin typeface="Helvetica" pitchFamily="34" charset="0"/>
              <a:cs typeface="Estrangelo Edessa" panose="03080600000000000000" pitchFamily="66" charset="0"/>
            </a:endParaRPr>
          </a:p>
          <a:p>
            <a:endParaRPr lang="en-US" sz="1000" dirty="0">
              <a:solidFill>
                <a:schemeClr val="bg1"/>
              </a:solidFill>
              <a:latin typeface="Helvetica" pitchFamily="34" charset="0"/>
            </a:endParaRPr>
          </a:p>
        </p:txBody>
      </p:sp>
      <p:sp>
        <p:nvSpPr>
          <p:cNvPr id="7" name="TextBox 6"/>
          <p:cNvSpPr txBox="1"/>
          <p:nvPr/>
        </p:nvSpPr>
        <p:spPr>
          <a:xfrm>
            <a:off x="1683862" y="2661252"/>
            <a:ext cx="1273545" cy="769441"/>
          </a:xfrm>
          <a:prstGeom prst="rect">
            <a:avLst/>
          </a:prstGeom>
          <a:noFill/>
          <a:ln>
            <a:noFill/>
          </a:ln>
        </p:spPr>
        <p:txBody>
          <a:bodyPr wrap="square" rtlCol="0">
            <a:spAutoFit/>
          </a:bodyPr>
          <a:lstStyle/>
          <a:p>
            <a:pPr algn="ctr"/>
            <a:r>
              <a:rPr lang="en-US" sz="1100" b="1" dirty="0">
                <a:solidFill>
                  <a:schemeClr val="bg1"/>
                </a:solidFill>
                <a:latin typeface="Helvetica" pitchFamily="34" charset="0"/>
              </a:rPr>
              <a:t>Local </a:t>
            </a:r>
            <a:endParaRPr lang="en-US" sz="1100" b="1" dirty="0" smtClean="0">
              <a:solidFill>
                <a:schemeClr val="bg1"/>
              </a:solidFill>
              <a:latin typeface="Helvetica" pitchFamily="34" charset="0"/>
            </a:endParaRPr>
          </a:p>
          <a:p>
            <a:pPr algn="ctr"/>
            <a:r>
              <a:rPr lang="en-US" sz="1100" b="1" dirty="0" smtClean="0">
                <a:solidFill>
                  <a:schemeClr val="bg1"/>
                </a:solidFill>
                <a:latin typeface="Helvetica" pitchFamily="34" charset="0"/>
              </a:rPr>
              <a:t>Advisory </a:t>
            </a:r>
            <a:r>
              <a:rPr lang="en-US" sz="1100" b="1" dirty="0">
                <a:solidFill>
                  <a:schemeClr val="bg1"/>
                </a:solidFill>
                <a:latin typeface="Helvetica" pitchFamily="34" charset="0"/>
              </a:rPr>
              <a:t>Council</a:t>
            </a:r>
            <a:endParaRPr lang="en-US" sz="1100" dirty="0">
              <a:solidFill>
                <a:schemeClr val="bg1"/>
              </a:solidFill>
              <a:latin typeface="Helvetica" pitchFamily="34" charset="0"/>
            </a:endParaRPr>
          </a:p>
          <a:p>
            <a:pPr algn="ctr"/>
            <a:endParaRPr lang="en-US" sz="1100" dirty="0">
              <a:solidFill>
                <a:schemeClr val="bg1"/>
              </a:solidFill>
              <a:latin typeface="Helvetica" pitchFamily="34" charset="0"/>
            </a:endParaRPr>
          </a:p>
        </p:txBody>
      </p:sp>
      <p:sp>
        <p:nvSpPr>
          <p:cNvPr id="8" name="TextBox 7"/>
          <p:cNvSpPr txBox="1"/>
          <p:nvPr/>
        </p:nvSpPr>
        <p:spPr>
          <a:xfrm>
            <a:off x="3141933" y="1526752"/>
            <a:ext cx="3207438" cy="261610"/>
          </a:xfrm>
          <a:prstGeom prst="rect">
            <a:avLst/>
          </a:prstGeom>
          <a:noFill/>
          <a:ln>
            <a:noFill/>
          </a:ln>
        </p:spPr>
        <p:txBody>
          <a:bodyPr wrap="square" rtlCol="0">
            <a:spAutoFit/>
          </a:bodyPr>
          <a:lstStyle/>
          <a:p>
            <a:pPr algn="ctr"/>
            <a:r>
              <a:rPr lang="en-US" sz="1100" b="1" dirty="0" smtClean="0">
                <a:solidFill>
                  <a:schemeClr val="bg1"/>
                </a:solidFill>
                <a:latin typeface="Helvetica" pitchFamily="34" charset="0"/>
              </a:rPr>
              <a:t>Professional Development </a:t>
            </a:r>
            <a:endParaRPr lang="en-US" sz="1100" dirty="0">
              <a:solidFill>
                <a:schemeClr val="bg1"/>
              </a:solidFill>
              <a:latin typeface="Helvetica" pitchFamily="34" charset="0"/>
            </a:endParaRPr>
          </a:p>
        </p:txBody>
      </p:sp>
      <p:sp>
        <p:nvSpPr>
          <p:cNvPr id="14" name="TextBox 13"/>
          <p:cNvSpPr txBox="1"/>
          <p:nvPr/>
        </p:nvSpPr>
        <p:spPr>
          <a:xfrm>
            <a:off x="479351" y="4418210"/>
            <a:ext cx="6908677" cy="1477328"/>
          </a:xfrm>
          <a:prstGeom prst="rect">
            <a:avLst/>
          </a:prstGeom>
          <a:noFill/>
        </p:spPr>
        <p:txBody>
          <a:bodyPr wrap="square" rtlCol="0">
            <a:spAutoFit/>
          </a:bodyPr>
          <a:lstStyle/>
          <a:p>
            <a:pPr algn="ctr"/>
            <a:r>
              <a:rPr lang="en-US" sz="1500" b="1" dirty="0">
                <a:solidFill>
                  <a:srgbClr val="000000"/>
                </a:solidFill>
                <a:latin typeface="Georgia" panose="02040502050405020303" pitchFamily="18" charset="0"/>
              </a:rPr>
              <a:t>Each group in this structure plays an important role in HSCI efforts.</a:t>
            </a:r>
            <a:r>
              <a:rPr lang="en-US" sz="1500" dirty="0">
                <a:solidFill>
                  <a:srgbClr val="000000"/>
                </a:solidFill>
                <a:latin typeface="Georgia" panose="02040502050405020303" pitchFamily="18" charset="0"/>
              </a:rPr>
              <a:t> </a:t>
            </a:r>
          </a:p>
          <a:p>
            <a:pPr algn="ctr"/>
            <a:endParaRPr lang="en-US" sz="1500" dirty="0" smtClean="0">
              <a:solidFill>
                <a:srgbClr val="000000"/>
              </a:solidFill>
              <a:latin typeface="Georgia" panose="02040502050405020303" pitchFamily="18" charset="0"/>
            </a:endParaRPr>
          </a:p>
          <a:p>
            <a:pPr algn="ctr"/>
            <a:r>
              <a:rPr lang="en-US" sz="1500" dirty="0" smtClean="0">
                <a:solidFill>
                  <a:srgbClr val="000000"/>
                </a:solidFill>
                <a:latin typeface="Georgia" panose="02040502050405020303" pitchFamily="18" charset="0"/>
              </a:rPr>
              <a:t>As </a:t>
            </a:r>
            <a:r>
              <a:rPr lang="en-US" sz="1500" dirty="0">
                <a:solidFill>
                  <a:srgbClr val="000000"/>
                </a:solidFill>
                <a:latin typeface="Georgia" panose="02040502050405020303" pitchFamily="18" charset="0"/>
              </a:rPr>
              <a:t>new people join the effort, we are committed to ensure the composition of each group </a:t>
            </a:r>
            <a:r>
              <a:rPr lang="en-US" sz="1500" dirty="0" smtClean="0">
                <a:solidFill>
                  <a:srgbClr val="000000"/>
                </a:solidFill>
                <a:latin typeface="Georgia" panose="02040502050405020303" pitchFamily="18" charset="0"/>
              </a:rPr>
              <a:t>reflects </a:t>
            </a:r>
            <a:r>
              <a:rPr lang="en-US" sz="1500" dirty="0">
                <a:solidFill>
                  <a:srgbClr val="000000"/>
                </a:solidFill>
                <a:latin typeface="Georgia" panose="02040502050405020303" pitchFamily="18" charset="0"/>
              </a:rPr>
              <a:t>the </a:t>
            </a:r>
            <a:r>
              <a:rPr lang="en-US" sz="1500" b="1" dirty="0">
                <a:solidFill>
                  <a:srgbClr val="000000"/>
                </a:solidFill>
                <a:latin typeface="Georgia" panose="02040502050405020303" pitchFamily="18" charset="0"/>
              </a:rPr>
              <a:t>diversity and uniqueness </a:t>
            </a:r>
            <a:r>
              <a:rPr lang="en-US" sz="1500" dirty="0">
                <a:solidFill>
                  <a:srgbClr val="000000"/>
                </a:solidFill>
                <a:latin typeface="Georgia" panose="02040502050405020303" pitchFamily="18" charset="0"/>
              </a:rPr>
              <a:t>of the people HSCI aims to reach, including students, parents/guardians, and educators.</a:t>
            </a:r>
          </a:p>
          <a:p>
            <a:pPr algn="ctr"/>
            <a:endParaRPr lang="en-US" sz="1500" dirty="0">
              <a:solidFill>
                <a:srgbClr val="000000"/>
              </a:solidFill>
              <a:latin typeface="Georgia" panose="02040502050405020303" pitchFamily="18" charset="0"/>
            </a:endParaRPr>
          </a:p>
        </p:txBody>
      </p:sp>
      <p:sp>
        <p:nvSpPr>
          <p:cNvPr id="60" name="TextBox 59"/>
          <p:cNvSpPr txBox="1"/>
          <p:nvPr/>
        </p:nvSpPr>
        <p:spPr>
          <a:xfrm>
            <a:off x="174914" y="9389848"/>
            <a:ext cx="7374466" cy="323493"/>
          </a:xfrm>
          <a:prstGeom prst="roundRect">
            <a:avLst/>
          </a:prstGeom>
          <a:ln>
            <a:solidFill>
              <a:srgbClr val="50B948"/>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300" b="1" dirty="0" smtClean="0">
                <a:latin typeface="Helvetica "/>
              </a:rPr>
              <a:t>HSCI’s </a:t>
            </a:r>
            <a:r>
              <a:rPr lang="en-US" sz="1300" b="1" dirty="0" smtClean="0">
                <a:solidFill>
                  <a:srgbClr val="50B948"/>
                </a:solidFill>
                <a:latin typeface="Helvetica "/>
              </a:rPr>
              <a:t>vision</a:t>
            </a:r>
            <a:r>
              <a:rPr lang="en-US" sz="1300" b="1" dirty="0" smtClean="0">
                <a:solidFill>
                  <a:schemeClr val="bg2"/>
                </a:solidFill>
                <a:latin typeface="Helvetica "/>
              </a:rPr>
              <a:t> </a:t>
            </a:r>
            <a:r>
              <a:rPr lang="en-US" sz="1300" b="1" dirty="0" smtClean="0">
                <a:latin typeface="Helvetica "/>
              </a:rPr>
              <a:t>is that all Colorado youth are healthy and reach their full potential.</a:t>
            </a:r>
            <a:endParaRPr lang="en-US" sz="1300" b="1" dirty="0">
              <a:latin typeface="Helvetica "/>
            </a:endParaRPr>
          </a:p>
        </p:txBody>
      </p:sp>
      <p:sp>
        <p:nvSpPr>
          <p:cNvPr id="15" name="TextBox 14"/>
          <p:cNvSpPr txBox="1"/>
          <p:nvPr/>
        </p:nvSpPr>
        <p:spPr>
          <a:xfrm>
            <a:off x="6430396" y="1966409"/>
            <a:ext cx="957632" cy="600164"/>
          </a:xfrm>
          <a:prstGeom prst="rect">
            <a:avLst/>
          </a:prstGeom>
          <a:noFill/>
          <a:ln>
            <a:noFill/>
          </a:ln>
        </p:spPr>
        <p:txBody>
          <a:bodyPr wrap="square" rtlCol="0">
            <a:spAutoFit/>
          </a:bodyPr>
          <a:lstStyle/>
          <a:p>
            <a:pPr algn="ctr"/>
            <a:r>
              <a:rPr lang="en-US" sz="1100" b="1" dirty="0">
                <a:solidFill>
                  <a:schemeClr val="bg1"/>
                </a:solidFill>
                <a:latin typeface="Helvetica" pitchFamily="34" charset="0"/>
              </a:rPr>
              <a:t>HEALTHY SCHOOLS </a:t>
            </a:r>
            <a:r>
              <a:rPr lang="en-US" sz="1100" b="1" dirty="0" smtClean="0">
                <a:solidFill>
                  <a:schemeClr val="bg1"/>
                </a:solidFill>
                <a:latin typeface="Helvetica" pitchFamily="34" charset="0"/>
              </a:rPr>
              <a:t>NETWORK</a:t>
            </a:r>
            <a:endParaRPr lang="en-US" sz="1100" b="1" dirty="0">
              <a:solidFill>
                <a:schemeClr val="bg1"/>
              </a:solidFill>
              <a:latin typeface="Helvetica" pitchFamily="34" charset="0"/>
            </a:endParaRPr>
          </a:p>
        </p:txBody>
      </p:sp>
      <p:sp>
        <p:nvSpPr>
          <p:cNvPr id="61" name="Rounded Rectangle 60"/>
          <p:cNvSpPr/>
          <p:nvPr/>
        </p:nvSpPr>
        <p:spPr>
          <a:xfrm>
            <a:off x="3224125" y="1807152"/>
            <a:ext cx="3063434" cy="256870"/>
          </a:xfrm>
          <a:prstGeom prst="roundRect">
            <a:avLst/>
          </a:prstGeom>
          <a:solidFill>
            <a:schemeClr val="accent2"/>
          </a:solidFill>
          <a:ln>
            <a:noFill/>
          </a:ln>
        </p:spPr>
        <p:style>
          <a:lnRef idx="1">
            <a:schemeClr val="accent6"/>
          </a:lnRef>
          <a:fillRef idx="2">
            <a:schemeClr val="accent6"/>
          </a:fillRef>
          <a:effectRef idx="1">
            <a:schemeClr val="accent6"/>
          </a:effectRef>
          <a:fontRef idx="minor">
            <a:schemeClr val="dk1"/>
          </a:fontRef>
        </p:style>
        <p:txBody>
          <a:bodyPr rtlCol="0" anchor="t"/>
          <a:lstStyle/>
          <a:p>
            <a:pPr algn="ctr"/>
            <a:endParaRPr lang="en-US" sz="1100" dirty="0" smtClean="0">
              <a:solidFill>
                <a:schemeClr val="bg1"/>
              </a:solidFill>
              <a:latin typeface="Helvetica" pitchFamily="34" charset="0"/>
            </a:endParaRPr>
          </a:p>
        </p:txBody>
      </p:sp>
      <p:sp>
        <p:nvSpPr>
          <p:cNvPr id="64" name="Rounded Rectangle 63"/>
          <p:cNvSpPr/>
          <p:nvPr/>
        </p:nvSpPr>
        <p:spPr>
          <a:xfrm>
            <a:off x="3222298" y="2103639"/>
            <a:ext cx="3063434" cy="256870"/>
          </a:xfrm>
          <a:prstGeom prst="roundRect">
            <a:avLst/>
          </a:prstGeom>
          <a:solidFill>
            <a:schemeClr val="accent2"/>
          </a:solidFill>
          <a:ln>
            <a:noFill/>
          </a:ln>
        </p:spPr>
        <p:style>
          <a:lnRef idx="1">
            <a:schemeClr val="accent6"/>
          </a:lnRef>
          <a:fillRef idx="2">
            <a:schemeClr val="accent6"/>
          </a:fillRef>
          <a:effectRef idx="1">
            <a:schemeClr val="accent6"/>
          </a:effectRef>
          <a:fontRef idx="minor">
            <a:schemeClr val="dk1"/>
          </a:fontRef>
        </p:style>
        <p:txBody>
          <a:bodyPr rtlCol="0" anchor="t"/>
          <a:lstStyle/>
          <a:p>
            <a:pPr algn="ctr"/>
            <a:endParaRPr lang="en-US" sz="1100" dirty="0" smtClean="0">
              <a:solidFill>
                <a:schemeClr val="bg1"/>
              </a:solidFill>
              <a:latin typeface="Helvetica" pitchFamily="34" charset="0"/>
            </a:endParaRPr>
          </a:p>
        </p:txBody>
      </p:sp>
      <p:sp>
        <p:nvSpPr>
          <p:cNvPr id="65" name="Rounded Rectangle 64"/>
          <p:cNvSpPr/>
          <p:nvPr/>
        </p:nvSpPr>
        <p:spPr>
          <a:xfrm>
            <a:off x="3224125" y="2399695"/>
            <a:ext cx="3063434" cy="256870"/>
          </a:xfrm>
          <a:prstGeom prst="roundRect">
            <a:avLst/>
          </a:prstGeom>
          <a:solidFill>
            <a:schemeClr val="accent2"/>
          </a:solidFill>
          <a:ln>
            <a:noFill/>
          </a:ln>
        </p:spPr>
        <p:style>
          <a:lnRef idx="1">
            <a:schemeClr val="accent6"/>
          </a:lnRef>
          <a:fillRef idx="2">
            <a:schemeClr val="accent6"/>
          </a:fillRef>
          <a:effectRef idx="1">
            <a:schemeClr val="accent6"/>
          </a:effectRef>
          <a:fontRef idx="minor">
            <a:schemeClr val="dk1"/>
          </a:fontRef>
        </p:style>
        <p:txBody>
          <a:bodyPr rtlCol="0" anchor="t"/>
          <a:lstStyle/>
          <a:p>
            <a:pPr algn="ctr"/>
            <a:endParaRPr lang="en-US" sz="1100" dirty="0" smtClean="0">
              <a:solidFill>
                <a:schemeClr val="bg1"/>
              </a:solidFill>
              <a:latin typeface="Helvetica" pitchFamily="34" charset="0"/>
            </a:endParaRPr>
          </a:p>
        </p:txBody>
      </p:sp>
      <p:sp>
        <p:nvSpPr>
          <p:cNvPr id="67" name="Rounded Rectangle 66"/>
          <p:cNvSpPr/>
          <p:nvPr/>
        </p:nvSpPr>
        <p:spPr>
          <a:xfrm>
            <a:off x="3222298" y="2705652"/>
            <a:ext cx="3063434" cy="256870"/>
          </a:xfrm>
          <a:prstGeom prst="roundRect">
            <a:avLst/>
          </a:prstGeom>
          <a:solidFill>
            <a:schemeClr val="accent2"/>
          </a:solidFill>
          <a:ln>
            <a:noFill/>
          </a:ln>
        </p:spPr>
        <p:style>
          <a:lnRef idx="1">
            <a:schemeClr val="accent6"/>
          </a:lnRef>
          <a:fillRef idx="2">
            <a:schemeClr val="accent6"/>
          </a:fillRef>
          <a:effectRef idx="1">
            <a:schemeClr val="accent6"/>
          </a:effectRef>
          <a:fontRef idx="minor">
            <a:schemeClr val="dk1"/>
          </a:fontRef>
        </p:style>
        <p:txBody>
          <a:bodyPr rtlCol="0" anchor="t"/>
          <a:lstStyle/>
          <a:p>
            <a:pPr algn="ctr"/>
            <a:endParaRPr lang="en-US" sz="1100" dirty="0" smtClean="0">
              <a:solidFill>
                <a:schemeClr val="bg1"/>
              </a:solidFill>
              <a:latin typeface="Helvetica" pitchFamily="34" charset="0"/>
            </a:endParaRPr>
          </a:p>
        </p:txBody>
      </p:sp>
      <p:sp>
        <p:nvSpPr>
          <p:cNvPr id="71" name="Rounded Rectangle 70"/>
          <p:cNvSpPr/>
          <p:nvPr/>
        </p:nvSpPr>
        <p:spPr>
          <a:xfrm>
            <a:off x="3222298" y="3003598"/>
            <a:ext cx="3063434" cy="256870"/>
          </a:xfrm>
          <a:prstGeom prst="roundRect">
            <a:avLst/>
          </a:prstGeom>
          <a:solidFill>
            <a:schemeClr val="accent2"/>
          </a:solidFill>
          <a:ln>
            <a:noFill/>
          </a:ln>
        </p:spPr>
        <p:style>
          <a:lnRef idx="1">
            <a:schemeClr val="accent6"/>
          </a:lnRef>
          <a:fillRef idx="2">
            <a:schemeClr val="accent6"/>
          </a:fillRef>
          <a:effectRef idx="1">
            <a:schemeClr val="accent6"/>
          </a:effectRef>
          <a:fontRef idx="minor">
            <a:schemeClr val="dk1"/>
          </a:fontRef>
        </p:style>
        <p:txBody>
          <a:bodyPr rtlCol="0" anchor="t"/>
          <a:lstStyle/>
          <a:p>
            <a:pPr algn="ctr"/>
            <a:endParaRPr lang="en-US" sz="1100" dirty="0" smtClean="0">
              <a:solidFill>
                <a:schemeClr val="bg1"/>
              </a:solidFill>
              <a:latin typeface="Helvetica" pitchFamily="34" charset="0"/>
            </a:endParaRPr>
          </a:p>
        </p:txBody>
      </p:sp>
      <p:sp>
        <p:nvSpPr>
          <p:cNvPr id="11" name="TextBox 10"/>
          <p:cNvSpPr txBox="1"/>
          <p:nvPr/>
        </p:nvSpPr>
        <p:spPr>
          <a:xfrm>
            <a:off x="3174442" y="1810161"/>
            <a:ext cx="3120025" cy="261610"/>
          </a:xfrm>
          <a:prstGeom prst="rect">
            <a:avLst/>
          </a:prstGeom>
          <a:noFill/>
          <a:ln>
            <a:noFill/>
          </a:ln>
        </p:spPr>
        <p:txBody>
          <a:bodyPr wrap="square" rtlCol="0">
            <a:spAutoFit/>
          </a:bodyPr>
          <a:lstStyle/>
          <a:p>
            <a:pPr algn="ctr"/>
            <a:r>
              <a:rPr lang="en-US" sz="1100" b="1" dirty="0">
                <a:solidFill>
                  <a:schemeClr val="bg1"/>
                </a:solidFill>
                <a:latin typeface="Helvetica" pitchFamily="34" charset="0"/>
              </a:rPr>
              <a:t>Communications, Marketing &amp; </a:t>
            </a:r>
            <a:r>
              <a:rPr lang="en-US" sz="1100" b="1" dirty="0" smtClean="0">
                <a:solidFill>
                  <a:schemeClr val="bg1"/>
                </a:solidFill>
                <a:latin typeface="Helvetica" pitchFamily="34" charset="0"/>
              </a:rPr>
              <a:t>Engagement</a:t>
            </a:r>
            <a:endParaRPr lang="en-US" sz="1100" b="1" dirty="0">
              <a:solidFill>
                <a:schemeClr val="bg1"/>
              </a:solidFill>
              <a:latin typeface="Helvetica" pitchFamily="34" charset="0"/>
            </a:endParaRPr>
          </a:p>
        </p:txBody>
      </p:sp>
      <p:sp>
        <p:nvSpPr>
          <p:cNvPr id="18" name="TextBox 17"/>
          <p:cNvSpPr txBox="1"/>
          <p:nvPr/>
        </p:nvSpPr>
        <p:spPr>
          <a:xfrm>
            <a:off x="3224125" y="2110666"/>
            <a:ext cx="3061607" cy="261610"/>
          </a:xfrm>
          <a:prstGeom prst="rect">
            <a:avLst/>
          </a:prstGeom>
          <a:noFill/>
          <a:ln>
            <a:noFill/>
          </a:ln>
        </p:spPr>
        <p:txBody>
          <a:bodyPr wrap="square" rtlCol="0">
            <a:spAutoFit/>
          </a:bodyPr>
          <a:lstStyle/>
          <a:p>
            <a:pPr algn="ctr"/>
            <a:r>
              <a:rPr lang="en-US" sz="1100" b="1" dirty="0" smtClean="0">
                <a:solidFill>
                  <a:schemeClr val="bg1"/>
                </a:solidFill>
                <a:latin typeface="Helvetica" pitchFamily="34" charset="0"/>
              </a:rPr>
              <a:t>Data Systems, Research &amp; Evaluation</a:t>
            </a:r>
            <a:endParaRPr lang="en-US" sz="1100" b="1" dirty="0">
              <a:solidFill>
                <a:schemeClr val="bg1"/>
              </a:solidFill>
              <a:latin typeface="Helvetica" pitchFamily="34" charset="0"/>
            </a:endParaRPr>
          </a:p>
        </p:txBody>
      </p:sp>
      <p:sp>
        <p:nvSpPr>
          <p:cNvPr id="12" name="TextBox 11"/>
          <p:cNvSpPr txBox="1"/>
          <p:nvPr/>
        </p:nvSpPr>
        <p:spPr>
          <a:xfrm>
            <a:off x="3224125" y="2409602"/>
            <a:ext cx="3061606" cy="261610"/>
          </a:xfrm>
          <a:prstGeom prst="rect">
            <a:avLst/>
          </a:prstGeom>
          <a:noFill/>
          <a:ln>
            <a:noFill/>
          </a:ln>
        </p:spPr>
        <p:txBody>
          <a:bodyPr wrap="square" rtlCol="0">
            <a:spAutoFit/>
          </a:bodyPr>
          <a:lstStyle/>
          <a:p>
            <a:pPr algn="ctr"/>
            <a:r>
              <a:rPr lang="en-US" sz="1100" b="1" dirty="0" smtClean="0">
                <a:solidFill>
                  <a:schemeClr val="bg1"/>
                </a:solidFill>
                <a:latin typeface="Helvetica" pitchFamily="34" charset="0"/>
              </a:rPr>
              <a:t>Policy</a:t>
            </a:r>
            <a:endParaRPr lang="en-US" sz="1100" dirty="0">
              <a:solidFill>
                <a:schemeClr val="bg1"/>
              </a:solidFill>
              <a:latin typeface="Helvetica" pitchFamily="34" charset="0"/>
            </a:endParaRPr>
          </a:p>
        </p:txBody>
      </p:sp>
      <p:sp>
        <p:nvSpPr>
          <p:cNvPr id="73" name="TextBox 72"/>
          <p:cNvSpPr txBox="1"/>
          <p:nvPr/>
        </p:nvSpPr>
        <p:spPr>
          <a:xfrm>
            <a:off x="3234474" y="2705652"/>
            <a:ext cx="3061606" cy="261610"/>
          </a:xfrm>
          <a:prstGeom prst="rect">
            <a:avLst/>
          </a:prstGeom>
          <a:noFill/>
          <a:ln>
            <a:noFill/>
          </a:ln>
        </p:spPr>
        <p:txBody>
          <a:bodyPr wrap="square" rtlCol="0">
            <a:spAutoFit/>
          </a:bodyPr>
          <a:lstStyle/>
          <a:p>
            <a:pPr algn="ctr"/>
            <a:r>
              <a:rPr lang="en-US" sz="1100" b="1" dirty="0" smtClean="0">
                <a:solidFill>
                  <a:schemeClr val="bg1"/>
                </a:solidFill>
                <a:latin typeface="Helvetica" pitchFamily="34" charset="0"/>
              </a:rPr>
              <a:t>Funders Table</a:t>
            </a:r>
            <a:endParaRPr lang="en-US" sz="1100" dirty="0">
              <a:solidFill>
                <a:schemeClr val="bg1"/>
              </a:solidFill>
              <a:latin typeface="Helvetica" pitchFamily="34" charset="0"/>
            </a:endParaRPr>
          </a:p>
        </p:txBody>
      </p:sp>
      <p:sp>
        <p:nvSpPr>
          <p:cNvPr id="74" name="TextBox 73"/>
          <p:cNvSpPr txBox="1"/>
          <p:nvPr/>
        </p:nvSpPr>
        <p:spPr>
          <a:xfrm>
            <a:off x="3222298" y="2999003"/>
            <a:ext cx="3061606" cy="261610"/>
          </a:xfrm>
          <a:prstGeom prst="rect">
            <a:avLst/>
          </a:prstGeom>
          <a:noFill/>
          <a:ln>
            <a:noFill/>
          </a:ln>
        </p:spPr>
        <p:txBody>
          <a:bodyPr wrap="square" rtlCol="0">
            <a:spAutoFit/>
          </a:bodyPr>
          <a:lstStyle/>
          <a:p>
            <a:pPr algn="ctr"/>
            <a:r>
              <a:rPr lang="en-US" sz="1100" b="1" dirty="0" smtClean="0">
                <a:solidFill>
                  <a:schemeClr val="bg1"/>
                </a:solidFill>
                <a:latin typeface="Helvetica" pitchFamily="34" charset="0"/>
              </a:rPr>
              <a:t>Other Work Groups</a:t>
            </a:r>
            <a:endParaRPr lang="en-US" sz="1100" dirty="0">
              <a:solidFill>
                <a:schemeClr val="bg1"/>
              </a:solidFill>
              <a:latin typeface="Helvetica" pitchFamily="34" charset="0"/>
            </a:endParaRPr>
          </a:p>
        </p:txBody>
      </p:sp>
      <p:sp>
        <p:nvSpPr>
          <p:cNvPr id="19" name="TextBox 18"/>
          <p:cNvSpPr txBox="1"/>
          <p:nvPr/>
        </p:nvSpPr>
        <p:spPr>
          <a:xfrm>
            <a:off x="4250949" y="7427791"/>
            <a:ext cx="3354437" cy="692497"/>
          </a:xfrm>
          <a:prstGeom prst="rect">
            <a:avLst/>
          </a:prstGeom>
          <a:noFill/>
        </p:spPr>
        <p:txBody>
          <a:bodyPr wrap="square" rtlCol="0">
            <a:spAutoFit/>
          </a:bodyPr>
          <a:lstStyle/>
          <a:p>
            <a:pPr algn="ctr"/>
            <a:r>
              <a:rPr lang="en-US" sz="1300" dirty="0" smtClean="0">
                <a:solidFill>
                  <a:srgbClr val="000000"/>
                </a:solidFill>
                <a:latin typeface="Georgia" panose="02040502050405020303" pitchFamily="18" charset="0"/>
              </a:rPr>
              <a:t>Twitter &amp; Instagram: </a:t>
            </a:r>
            <a:r>
              <a:rPr lang="en-US" sz="1300" b="1" dirty="0" smtClean="0">
                <a:solidFill>
                  <a:srgbClr val="000000"/>
                </a:solidFill>
                <a:latin typeface="Georgia" panose="02040502050405020303" pitchFamily="18" charset="0"/>
              </a:rPr>
              <a:t>@</a:t>
            </a:r>
            <a:r>
              <a:rPr lang="en-US" sz="1300" b="1" dirty="0" err="1" smtClean="0">
                <a:solidFill>
                  <a:srgbClr val="000000"/>
                </a:solidFill>
                <a:latin typeface="Georgia" panose="02040502050405020303" pitchFamily="18" charset="0"/>
              </a:rPr>
              <a:t>hscicolorado</a:t>
            </a:r>
            <a:r>
              <a:rPr lang="en-US" sz="1300" b="1" dirty="0" smtClean="0">
                <a:solidFill>
                  <a:srgbClr val="000000"/>
                </a:solidFill>
                <a:latin typeface="Georgia" panose="02040502050405020303" pitchFamily="18" charset="0"/>
              </a:rPr>
              <a:t> </a:t>
            </a:r>
          </a:p>
          <a:p>
            <a:pPr algn="ctr"/>
            <a:r>
              <a:rPr lang="en-US" sz="1300" dirty="0" smtClean="0">
                <a:solidFill>
                  <a:srgbClr val="000000"/>
                </a:solidFill>
                <a:latin typeface="Georgia" panose="02040502050405020303" pitchFamily="18" charset="0"/>
              </a:rPr>
              <a:t>Facebook: </a:t>
            </a:r>
            <a:r>
              <a:rPr lang="en-US" sz="1300" b="1" dirty="0" smtClean="0">
                <a:solidFill>
                  <a:srgbClr val="000000"/>
                </a:solidFill>
                <a:latin typeface="Georgia" panose="02040502050405020303" pitchFamily="18" charset="0"/>
              </a:rPr>
              <a:t>Colorado Healthy Schools Collective Impact</a:t>
            </a:r>
            <a:endParaRPr lang="en-US" sz="1300" dirty="0">
              <a:solidFill>
                <a:srgbClr val="000000"/>
              </a:solidFill>
              <a:latin typeface="Georgia" panose="02040502050405020303" pitchFamily="18" charset="0"/>
            </a:endParaRPr>
          </a:p>
        </p:txBody>
      </p:sp>
      <p:sp>
        <p:nvSpPr>
          <p:cNvPr id="20" name="TextBox 19"/>
          <p:cNvSpPr txBox="1"/>
          <p:nvPr/>
        </p:nvSpPr>
        <p:spPr>
          <a:xfrm>
            <a:off x="4202129" y="6554912"/>
            <a:ext cx="3394875" cy="523220"/>
          </a:xfrm>
          <a:prstGeom prst="rect">
            <a:avLst/>
          </a:prstGeom>
          <a:noFill/>
        </p:spPr>
        <p:txBody>
          <a:bodyPr wrap="square" rtlCol="0">
            <a:spAutoFit/>
          </a:bodyPr>
          <a:lstStyle/>
          <a:p>
            <a:pPr algn="ctr"/>
            <a:r>
              <a:rPr lang="en-US" sz="1400" b="1" dirty="0" smtClean="0">
                <a:solidFill>
                  <a:srgbClr val="000000"/>
                </a:solidFill>
                <a:latin typeface="Georgia" panose="02040502050405020303" pitchFamily="18" charset="0"/>
              </a:rPr>
              <a:t>HSCIColorado.com</a:t>
            </a:r>
          </a:p>
          <a:p>
            <a:pPr algn="ctr"/>
            <a:r>
              <a:rPr lang="en-US" sz="1400" dirty="0">
                <a:solidFill>
                  <a:srgbClr val="000000"/>
                </a:solidFill>
                <a:latin typeface="Georgia" panose="02040502050405020303" pitchFamily="18" charset="0"/>
              </a:rPr>
              <a:t>E-mail: </a:t>
            </a:r>
            <a:r>
              <a:rPr lang="en-US" sz="1400" b="1" dirty="0" smtClean="0">
                <a:solidFill>
                  <a:srgbClr val="000000"/>
                </a:solidFill>
                <a:latin typeface="Georgia" panose="02040502050405020303" pitchFamily="18" charset="0"/>
              </a:rPr>
              <a:t>hello@HSCIColorado.com</a:t>
            </a:r>
            <a:endParaRPr lang="en-US" sz="1400" b="1" dirty="0">
              <a:solidFill>
                <a:srgbClr val="000000"/>
              </a:solidFill>
              <a:latin typeface="Georgia" panose="02040502050405020303" pitchFamily="18" charset="0"/>
            </a:endParaRPr>
          </a:p>
        </p:txBody>
      </p:sp>
      <p:pic>
        <p:nvPicPr>
          <p:cNvPr id="47" name="Picture 4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255" y="6126571"/>
            <a:ext cx="3995931" cy="3294935"/>
          </a:xfrm>
          <a:prstGeom prst="rect">
            <a:avLst/>
          </a:prstGeom>
          <a:noFill/>
        </p:spPr>
      </p:pic>
    </p:spTree>
    <p:extLst>
      <p:ext uri="{BB962C8B-B14F-4D97-AF65-F5344CB8AC3E}">
        <p14:creationId xmlns:p14="http://schemas.microsoft.com/office/powerpoint/2010/main" val="11027206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20&quot;&gt;&lt;property id=&quot;20148&quot; value=&quot;5&quot;/&gt;&lt;property id=&quot;20300&quot; value=&quot;Slide 2&quot;/&gt;&lt;property id=&quot;20307&quot; value=&quot;257&quot;/&gt;&lt;/object&gt;&lt;/object&gt;&lt;/object&gt;&lt;/database&gt;"/>
  <p:tag name="SECTOMILLISECCONVERTED" val="1"/>
</p:tagLst>
</file>

<file path=ppt/theme/theme1.xml><?xml version="1.0" encoding="utf-8"?>
<a:theme xmlns:a="http://schemas.openxmlformats.org/drawingml/2006/main" name="Default Theme">
  <a:themeElements>
    <a:clrScheme name="HSCI">
      <a:dk1>
        <a:srgbClr val="44355B"/>
      </a:dk1>
      <a:lt1>
        <a:srgbClr val="F8F8F8"/>
      </a:lt1>
      <a:dk2>
        <a:srgbClr val="FFB714"/>
      </a:dk2>
      <a:lt2>
        <a:srgbClr val="6BA42C"/>
      </a:lt2>
      <a:accent1>
        <a:srgbClr val="44355B"/>
      </a:accent1>
      <a:accent2>
        <a:srgbClr val="149CD4"/>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6652</TotalTime>
  <Words>372</Words>
  <Application>Microsoft Office PowerPoint</Application>
  <PresentationFormat>Custom</PresentationFormat>
  <Paragraphs>50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Theme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Denault</dc:creator>
  <cp:lastModifiedBy>AMcCarthy</cp:lastModifiedBy>
  <cp:revision>98</cp:revision>
  <dcterms:created xsi:type="dcterms:W3CDTF">2016-02-11T20:47:57Z</dcterms:created>
  <dcterms:modified xsi:type="dcterms:W3CDTF">2017-06-21T18:20:56Z</dcterms:modified>
</cp:coreProperties>
</file>